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dp" ContentType="image/vnd.ms-photo"/>
  <Default Extension="wmf" ContentType="image/x-wm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ink/ink1.xml" ContentType="application/inkml+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ink/ink2.xml" ContentType="application/inkml+xml"/>
  <Override PartName="/ppt/ink/ink3.xml" ContentType="application/inkml+xml"/>
  <Override PartName="/ppt/ink/ink4.xml" ContentType="application/inkml+xml"/>
  <Override PartName="/ppt/ink/ink5.xml" ContentType="application/inkml+xml"/>
  <Override PartName="/ppt/notesSlides/notesSlide1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56"/>
  </p:notesMasterIdLst>
  <p:sldIdLst>
    <p:sldId id="319" r:id="rId3"/>
    <p:sldId id="267" r:id="rId4"/>
    <p:sldId id="574" r:id="rId5"/>
    <p:sldId id="573" r:id="rId6"/>
    <p:sldId id="477" r:id="rId7"/>
    <p:sldId id="571" r:id="rId8"/>
    <p:sldId id="259" r:id="rId9"/>
    <p:sldId id="261" r:id="rId10"/>
    <p:sldId id="262" r:id="rId11"/>
    <p:sldId id="576" r:id="rId12"/>
    <p:sldId id="429" r:id="rId13"/>
    <p:sldId id="577" r:id="rId14"/>
    <p:sldId id="578" r:id="rId15"/>
    <p:sldId id="263" r:id="rId16"/>
    <p:sldId id="293" r:id="rId17"/>
    <p:sldId id="423" r:id="rId18"/>
    <p:sldId id="264" r:id="rId19"/>
    <p:sldId id="265" r:id="rId20"/>
    <p:sldId id="268" r:id="rId21"/>
    <p:sldId id="270" r:id="rId22"/>
    <p:sldId id="257" r:id="rId23"/>
    <p:sldId id="572" r:id="rId24"/>
    <p:sldId id="533" r:id="rId25"/>
    <p:sldId id="534" r:id="rId26"/>
    <p:sldId id="535" r:id="rId27"/>
    <p:sldId id="536" r:id="rId28"/>
    <p:sldId id="537" r:id="rId29"/>
    <p:sldId id="538" r:id="rId30"/>
    <p:sldId id="539" r:id="rId31"/>
    <p:sldId id="540" r:id="rId32"/>
    <p:sldId id="541" r:id="rId33"/>
    <p:sldId id="273" r:id="rId34"/>
    <p:sldId id="543" r:id="rId35"/>
    <p:sldId id="544" r:id="rId36"/>
    <p:sldId id="547" r:id="rId37"/>
    <p:sldId id="550" r:id="rId38"/>
    <p:sldId id="553" r:id="rId39"/>
    <p:sldId id="554" r:id="rId40"/>
    <p:sldId id="563" r:id="rId41"/>
    <p:sldId id="565" r:id="rId42"/>
    <p:sldId id="567" r:id="rId43"/>
    <p:sldId id="568" r:id="rId44"/>
    <p:sldId id="569" r:id="rId45"/>
    <p:sldId id="421" r:id="rId46"/>
    <p:sldId id="435" r:id="rId47"/>
    <p:sldId id="454" r:id="rId48"/>
    <p:sldId id="450" r:id="rId49"/>
    <p:sldId id="457" r:id="rId50"/>
    <p:sldId id="512" r:id="rId51"/>
    <p:sldId id="579" r:id="rId52"/>
    <p:sldId id="398" r:id="rId53"/>
    <p:sldId id="5433" r:id="rId54"/>
    <p:sldId id="580" r:id="rId55"/>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51" d="100"/>
          <a:sy n="51" d="100"/>
        </p:scale>
        <p:origin x="1256" y="264"/>
      </p:cViewPr>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viewProps" Target="viewProps.xml"/><Relationship Id="rId5" Type="http://schemas.openxmlformats.org/officeDocument/2006/relationships/slide" Target="slides/slide3.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theme" Target="theme/theme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presProps" Target="presProp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Foglio1!$B$1</c:f>
              <c:strCache>
                <c:ptCount val="1"/>
                <c:pt idx="0">
                  <c:v>Serie 1</c:v>
                </c:pt>
              </c:strCache>
            </c:strRef>
          </c:tx>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a:outerShdw blurRad="57150" dist="19050" dir="5400000" algn="ctr" rotWithShape="0">
                <a:srgbClr val="000000">
                  <a:alpha val="63000"/>
                </a:srgbClr>
              </a:outerShdw>
            </a:effectLst>
            <a:sp3d/>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2"/>
                    </a:solidFill>
                    <a:latin typeface="+mn-lt"/>
                    <a:ea typeface="+mn-ea"/>
                    <a:cs typeface="+mn-cs"/>
                  </a:defRPr>
                </a:pPr>
                <a:endParaRPr lang="it-IT"/>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Foglio1!$A$2:$A$9</c:f>
              <c:numCache>
                <c:formatCode>General</c:formatCode>
                <c:ptCount val="8"/>
                <c:pt idx="0">
                  <c:v>2014</c:v>
                </c:pt>
                <c:pt idx="1">
                  <c:v>2015</c:v>
                </c:pt>
                <c:pt idx="2">
                  <c:v>2016</c:v>
                </c:pt>
                <c:pt idx="3">
                  <c:v>2017</c:v>
                </c:pt>
                <c:pt idx="4">
                  <c:v>2018</c:v>
                </c:pt>
                <c:pt idx="5">
                  <c:v>2019</c:v>
                </c:pt>
                <c:pt idx="6">
                  <c:v>2020</c:v>
                </c:pt>
                <c:pt idx="7">
                  <c:v>2024</c:v>
                </c:pt>
              </c:numCache>
            </c:numRef>
          </c:cat>
          <c:val>
            <c:numRef>
              <c:f>Foglio1!$B$2:$B$9</c:f>
              <c:numCache>
                <c:formatCode>General</c:formatCode>
                <c:ptCount val="8"/>
                <c:pt idx="0">
                  <c:v>2358</c:v>
                </c:pt>
                <c:pt idx="1">
                  <c:v>2567</c:v>
                </c:pt>
                <c:pt idx="2">
                  <c:v>2760</c:v>
                </c:pt>
                <c:pt idx="3">
                  <c:v>3277</c:v>
                </c:pt>
                <c:pt idx="4">
                  <c:v>3478</c:v>
                </c:pt>
                <c:pt idx="5">
                  <c:v>3684</c:v>
                </c:pt>
                <c:pt idx="6">
                  <c:v>3789</c:v>
                </c:pt>
                <c:pt idx="7">
                  <c:v>4921</c:v>
                </c:pt>
              </c:numCache>
            </c:numRef>
          </c:val>
          <c:extLst>
            <c:ext xmlns:c16="http://schemas.microsoft.com/office/drawing/2014/chart" uri="{C3380CC4-5D6E-409C-BE32-E72D297353CC}">
              <c16:uniqueId val="{00000000-DE66-47ED-B0FD-3605779CED73}"/>
            </c:ext>
          </c:extLst>
        </c:ser>
        <c:dLbls>
          <c:showLegendKey val="0"/>
          <c:showVal val="1"/>
          <c:showCatName val="0"/>
          <c:showSerName val="0"/>
          <c:showPercent val="0"/>
          <c:showBubbleSize val="0"/>
        </c:dLbls>
        <c:gapWidth val="150"/>
        <c:shape val="box"/>
        <c:axId val="362865376"/>
        <c:axId val="362864416"/>
        <c:axId val="0"/>
      </c:bar3DChart>
      <c:catAx>
        <c:axId val="362865376"/>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it-IT"/>
          </a:p>
        </c:txPr>
        <c:crossAx val="362864416"/>
        <c:crosses val="autoZero"/>
        <c:auto val="1"/>
        <c:lblAlgn val="ctr"/>
        <c:lblOffset val="100"/>
        <c:noMultiLvlLbl val="0"/>
      </c:catAx>
      <c:valAx>
        <c:axId val="36286441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it-IT"/>
          </a:p>
        </c:txPr>
        <c:crossAx val="36286537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it-IT"/>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47">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52141C4-2740-4774-9A3E-780D577856CF}" type="doc">
      <dgm:prSet loTypeId="urn:microsoft.com/office/officeart/2005/8/layout/hierarchy2" loCatId="hierarchy" qsTypeId="urn:microsoft.com/office/officeart/2005/8/quickstyle/simple5" qsCatId="simple" csTypeId="urn:microsoft.com/office/officeart/2005/8/colors/colorful3" csCatId="colorful" phldr="1"/>
      <dgm:spPr/>
      <dgm:t>
        <a:bodyPr/>
        <a:lstStyle/>
        <a:p>
          <a:endParaRPr lang="it-IT"/>
        </a:p>
      </dgm:t>
    </dgm:pt>
    <dgm:pt modelId="{41F35C48-CE0E-4F87-A78A-D75B5B4E7DE3}">
      <dgm:prSet phldrT="[Testo]"/>
      <dgm:spPr/>
      <dgm:t>
        <a:bodyPr/>
        <a:lstStyle/>
        <a:p>
          <a:r>
            <a:rPr lang="it-IT" b="1" dirty="0"/>
            <a:t>GLUCOSAMINA SOLFATO</a:t>
          </a:r>
        </a:p>
      </dgm:t>
    </dgm:pt>
    <dgm:pt modelId="{B7A01145-1A58-43B7-9EFC-AF1AF22B4D83}" type="parTrans" cxnId="{0F7EE456-6827-4D4A-8C2A-AF64A5C7AB15}">
      <dgm:prSet/>
      <dgm:spPr/>
      <dgm:t>
        <a:bodyPr/>
        <a:lstStyle/>
        <a:p>
          <a:endParaRPr lang="it-IT"/>
        </a:p>
      </dgm:t>
    </dgm:pt>
    <dgm:pt modelId="{A90A1BE5-16BD-4458-8750-EA24731992BD}" type="sibTrans" cxnId="{0F7EE456-6827-4D4A-8C2A-AF64A5C7AB15}">
      <dgm:prSet/>
      <dgm:spPr/>
      <dgm:t>
        <a:bodyPr/>
        <a:lstStyle/>
        <a:p>
          <a:endParaRPr lang="it-IT"/>
        </a:p>
      </dgm:t>
    </dgm:pt>
    <dgm:pt modelId="{2D0BAF90-DC52-49B4-9266-38D2FBF71EE3}">
      <dgm:prSet phldrT="[Testo]"/>
      <dgm:spPr/>
      <dgm:t>
        <a:bodyPr/>
        <a:lstStyle/>
        <a:p>
          <a:r>
            <a:rPr lang="it-IT" dirty="0"/>
            <a:t>Di qualità non farmacologica</a:t>
          </a:r>
        </a:p>
      </dgm:t>
    </dgm:pt>
    <dgm:pt modelId="{0432E504-7FE8-4320-A3F2-A6A730633D6E}" type="parTrans" cxnId="{C0D3B382-7566-4D93-B614-BFB6DA0D850D}">
      <dgm:prSet/>
      <dgm:spPr/>
      <dgm:t>
        <a:bodyPr/>
        <a:lstStyle/>
        <a:p>
          <a:endParaRPr lang="it-IT"/>
        </a:p>
      </dgm:t>
    </dgm:pt>
    <dgm:pt modelId="{13AC9692-B5C0-4E8C-8E97-9194C6048DD4}" type="sibTrans" cxnId="{C0D3B382-7566-4D93-B614-BFB6DA0D850D}">
      <dgm:prSet/>
      <dgm:spPr/>
      <dgm:t>
        <a:bodyPr/>
        <a:lstStyle/>
        <a:p>
          <a:endParaRPr lang="it-IT"/>
        </a:p>
      </dgm:t>
    </dgm:pt>
    <dgm:pt modelId="{B73ECA02-18D8-4310-BD13-F1151D417C8B}">
      <dgm:prSet phldrT="[Testo]"/>
      <dgm:spPr/>
      <dgm:t>
        <a:bodyPr/>
        <a:lstStyle/>
        <a:p>
          <a:r>
            <a:rPr lang="it-IT" dirty="0"/>
            <a:t>Glucosamina cloridrato + sodio solfato</a:t>
          </a:r>
        </a:p>
      </dgm:t>
    </dgm:pt>
    <dgm:pt modelId="{F3405741-EA22-4C43-90C2-47A6FACEE84D}" type="parTrans" cxnId="{FA01E803-7C6B-462F-B5D6-88F574E00040}">
      <dgm:prSet/>
      <dgm:spPr/>
      <dgm:t>
        <a:bodyPr/>
        <a:lstStyle/>
        <a:p>
          <a:endParaRPr lang="it-IT"/>
        </a:p>
      </dgm:t>
    </dgm:pt>
    <dgm:pt modelId="{5E9ACAAE-9657-4DB1-BDEC-161797779CE4}" type="sibTrans" cxnId="{FA01E803-7C6B-462F-B5D6-88F574E00040}">
      <dgm:prSet/>
      <dgm:spPr/>
      <dgm:t>
        <a:bodyPr/>
        <a:lstStyle/>
        <a:p>
          <a:endParaRPr lang="it-IT"/>
        </a:p>
      </dgm:t>
    </dgm:pt>
    <dgm:pt modelId="{24D6D8CC-7515-4DB4-8EBF-72F890EB6ABE}">
      <dgm:prSet phldrT="[Testo]"/>
      <dgm:spPr/>
      <dgm:t>
        <a:bodyPr/>
        <a:lstStyle/>
        <a:p>
          <a:r>
            <a:rPr lang="it-IT" dirty="0" err="1"/>
            <a:t>pCGS</a:t>
          </a:r>
          <a:endParaRPr lang="it-IT" dirty="0"/>
        </a:p>
      </dgm:t>
    </dgm:pt>
    <dgm:pt modelId="{76941E03-1567-4EB7-A989-F5AA5213AA14}" type="parTrans" cxnId="{C666F093-0678-485F-8DFA-FF250DC2AB0F}">
      <dgm:prSet/>
      <dgm:spPr/>
      <dgm:t>
        <a:bodyPr/>
        <a:lstStyle/>
        <a:p>
          <a:endParaRPr lang="it-IT"/>
        </a:p>
      </dgm:t>
    </dgm:pt>
    <dgm:pt modelId="{1348542C-40CC-4621-BF88-28E3550B7009}" type="sibTrans" cxnId="{C666F093-0678-485F-8DFA-FF250DC2AB0F}">
      <dgm:prSet/>
      <dgm:spPr/>
      <dgm:t>
        <a:bodyPr/>
        <a:lstStyle/>
        <a:p>
          <a:endParaRPr lang="it-IT"/>
        </a:p>
      </dgm:t>
    </dgm:pt>
    <dgm:pt modelId="{EB3C298C-00B8-4902-B37D-07A91BA7B80E}">
      <dgm:prSet phldrT="[Testo]"/>
      <dgm:spPr/>
      <dgm:t>
        <a:bodyPr/>
        <a:lstStyle/>
        <a:p>
          <a:r>
            <a:rPr lang="it-IT" dirty="0"/>
            <a:t>Mix di Glucosamina solfato e sodio cloridrato</a:t>
          </a:r>
        </a:p>
      </dgm:t>
    </dgm:pt>
    <dgm:pt modelId="{3DEEA1EC-9E70-4404-8893-09623A38B3EC}" type="parTrans" cxnId="{71BFDAEC-28E9-4F6E-BEE0-0629B70758D9}">
      <dgm:prSet/>
      <dgm:spPr/>
      <dgm:t>
        <a:bodyPr/>
        <a:lstStyle/>
        <a:p>
          <a:endParaRPr lang="it-IT"/>
        </a:p>
      </dgm:t>
    </dgm:pt>
    <dgm:pt modelId="{EB4B0238-6C50-4D9F-9911-F1E110B9CBB1}" type="sibTrans" cxnId="{71BFDAEC-28E9-4F6E-BEE0-0629B70758D9}">
      <dgm:prSet/>
      <dgm:spPr/>
      <dgm:t>
        <a:bodyPr/>
        <a:lstStyle/>
        <a:p>
          <a:endParaRPr lang="it-IT"/>
        </a:p>
      </dgm:t>
    </dgm:pt>
    <dgm:pt modelId="{BF4FCD3E-066E-475E-9739-27E3FE6E343F}">
      <dgm:prSet phldrT="[Testo]"/>
      <dgm:spPr/>
      <dgm:t>
        <a:bodyPr/>
        <a:lstStyle/>
        <a:p>
          <a:r>
            <a:rPr lang="it-IT" dirty="0"/>
            <a:t>Fortemente instabile</a:t>
          </a:r>
        </a:p>
      </dgm:t>
    </dgm:pt>
    <dgm:pt modelId="{41750767-484C-4C86-9C65-3C2270D00671}" type="parTrans" cxnId="{137B70E4-FB96-43CA-89A3-E9CB9D75C570}">
      <dgm:prSet/>
      <dgm:spPr/>
      <dgm:t>
        <a:bodyPr/>
        <a:lstStyle/>
        <a:p>
          <a:endParaRPr lang="it-IT"/>
        </a:p>
      </dgm:t>
    </dgm:pt>
    <dgm:pt modelId="{2043CF80-2CA4-42F7-9520-83E459584F8A}" type="sibTrans" cxnId="{137B70E4-FB96-43CA-89A3-E9CB9D75C570}">
      <dgm:prSet/>
      <dgm:spPr/>
      <dgm:t>
        <a:bodyPr/>
        <a:lstStyle/>
        <a:p>
          <a:endParaRPr lang="it-IT"/>
        </a:p>
      </dgm:t>
    </dgm:pt>
    <dgm:pt modelId="{726A5B13-5C85-4110-8D59-FD0E252EBA49}">
      <dgm:prSet phldrT="[Testo]"/>
      <dgm:spPr/>
      <dgm:t>
        <a:bodyPr/>
        <a:lstStyle/>
        <a:p>
          <a:r>
            <a:rPr lang="it-IT" dirty="0"/>
            <a:t>Estremamente stabile</a:t>
          </a:r>
        </a:p>
      </dgm:t>
    </dgm:pt>
    <dgm:pt modelId="{BBB66245-5042-4AEC-BB23-3BEBBF3EC06F}" type="parTrans" cxnId="{0F4079CC-E0E4-4F8C-8BFF-7C3D48E3D890}">
      <dgm:prSet/>
      <dgm:spPr/>
      <dgm:t>
        <a:bodyPr/>
        <a:lstStyle/>
        <a:p>
          <a:endParaRPr lang="it-IT"/>
        </a:p>
      </dgm:t>
    </dgm:pt>
    <dgm:pt modelId="{FA2D0EC2-2DF2-475B-9DC5-6703CCBA1904}" type="sibTrans" cxnId="{0F4079CC-E0E4-4F8C-8BFF-7C3D48E3D890}">
      <dgm:prSet/>
      <dgm:spPr/>
      <dgm:t>
        <a:bodyPr/>
        <a:lstStyle/>
        <a:p>
          <a:endParaRPr lang="it-IT"/>
        </a:p>
      </dgm:t>
    </dgm:pt>
    <dgm:pt modelId="{E022D072-D27F-4168-924D-49ACCE04F4E1}" type="pres">
      <dgm:prSet presAssocID="{D52141C4-2740-4774-9A3E-780D577856CF}" presName="diagram" presStyleCnt="0">
        <dgm:presLayoutVars>
          <dgm:chPref val="1"/>
          <dgm:dir/>
          <dgm:animOne val="branch"/>
          <dgm:animLvl val="lvl"/>
          <dgm:resizeHandles val="exact"/>
        </dgm:presLayoutVars>
      </dgm:prSet>
      <dgm:spPr/>
    </dgm:pt>
    <dgm:pt modelId="{2B1E4D9E-F86A-46B5-86CA-CD9CFFCFBD1A}" type="pres">
      <dgm:prSet presAssocID="{41F35C48-CE0E-4F87-A78A-D75B5B4E7DE3}" presName="root1" presStyleCnt="0"/>
      <dgm:spPr/>
    </dgm:pt>
    <dgm:pt modelId="{8CC94078-96CD-4C63-A62A-83159E6457B0}" type="pres">
      <dgm:prSet presAssocID="{41F35C48-CE0E-4F87-A78A-D75B5B4E7DE3}" presName="LevelOneTextNode" presStyleLbl="node0" presStyleIdx="0" presStyleCnt="1">
        <dgm:presLayoutVars>
          <dgm:chPref val="3"/>
        </dgm:presLayoutVars>
      </dgm:prSet>
      <dgm:spPr/>
    </dgm:pt>
    <dgm:pt modelId="{5C1D028B-04D7-45C5-BF0F-35D50698786D}" type="pres">
      <dgm:prSet presAssocID="{41F35C48-CE0E-4F87-A78A-D75B5B4E7DE3}" presName="level2hierChild" presStyleCnt="0"/>
      <dgm:spPr/>
    </dgm:pt>
    <dgm:pt modelId="{04FB0B01-F316-4B21-BE5B-C837B7F8C94D}" type="pres">
      <dgm:prSet presAssocID="{0432E504-7FE8-4320-A3F2-A6A730633D6E}" presName="conn2-1" presStyleLbl="parChTrans1D2" presStyleIdx="0" presStyleCnt="2"/>
      <dgm:spPr/>
    </dgm:pt>
    <dgm:pt modelId="{52682AE6-702F-4152-A174-E51778135F2E}" type="pres">
      <dgm:prSet presAssocID="{0432E504-7FE8-4320-A3F2-A6A730633D6E}" presName="connTx" presStyleLbl="parChTrans1D2" presStyleIdx="0" presStyleCnt="2"/>
      <dgm:spPr/>
    </dgm:pt>
    <dgm:pt modelId="{74BFA8E1-6453-4758-986C-57C0015286D5}" type="pres">
      <dgm:prSet presAssocID="{2D0BAF90-DC52-49B4-9266-38D2FBF71EE3}" presName="root2" presStyleCnt="0"/>
      <dgm:spPr/>
    </dgm:pt>
    <dgm:pt modelId="{24B24136-6EC0-471F-AB19-8470559AA60D}" type="pres">
      <dgm:prSet presAssocID="{2D0BAF90-DC52-49B4-9266-38D2FBF71EE3}" presName="LevelTwoTextNode" presStyleLbl="node2" presStyleIdx="0" presStyleCnt="2">
        <dgm:presLayoutVars>
          <dgm:chPref val="3"/>
        </dgm:presLayoutVars>
      </dgm:prSet>
      <dgm:spPr/>
    </dgm:pt>
    <dgm:pt modelId="{26E94529-61F4-4F2B-B63F-F247CDBE7989}" type="pres">
      <dgm:prSet presAssocID="{2D0BAF90-DC52-49B4-9266-38D2FBF71EE3}" presName="level3hierChild" presStyleCnt="0"/>
      <dgm:spPr/>
    </dgm:pt>
    <dgm:pt modelId="{9AC50AA7-8630-4444-B601-6F6C105834C1}" type="pres">
      <dgm:prSet presAssocID="{F3405741-EA22-4C43-90C2-47A6FACEE84D}" presName="conn2-1" presStyleLbl="parChTrans1D3" presStyleIdx="0" presStyleCnt="2"/>
      <dgm:spPr/>
    </dgm:pt>
    <dgm:pt modelId="{35A968AB-7307-426F-B0B2-0546B616B15C}" type="pres">
      <dgm:prSet presAssocID="{F3405741-EA22-4C43-90C2-47A6FACEE84D}" presName="connTx" presStyleLbl="parChTrans1D3" presStyleIdx="0" presStyleCnt="2"/>
      <dgm:spPr/>
    </dgm:pt>
    <dgm:pt modelId="{151A8E35-068D-4B1B-8C2D-4C09F7D286C8}" type="pres">
      <dgm:prSet presAssocID="{B73ECA02-18D8-4310-BD13-F1151D417C8B}" presName="root2" presStyleCnt="0"/>
      <dgm:spPr/>
    </dgm:pt>
    <dgm:pt modelId="{1A95E379-F6A4-45E3-94CB-47CEE0508EA1}" type="pres">
      <dgm:prSet presAssocID="{B73ECA02-18D8-4310-BD13-F1151D417C8B}" presName="LevelTwoTextNode" presStyleLbl="node3" presStyleIdx="0" presStyleCnt="2">
        <dgm:presLayoutVars>
          <dgm:chPref val="3"/>
        </dgm:presLayoutVars>
      </dgm:prSet>
      <dgm:spPr/>
    </dgm:pt>
    <dgm:pt modelId="{5B008A4F-FF3C-49F6-B927-6A435E1B5E73}" type="pres">
      <dgm:prSet presAssocID="{B73ECA02-18D8-4310-BD13-F1151D417C8B}" presName="level3hierChild" presStyleCnt="0"/>
      <dgm:spPr/>
    </dgm:pt>
    <dgm:pt modelId="{B008D376-1AB9-42DA-B557-062C81E1F2A7}" type="pres">
      <dgm:prSet presAssocID="{41750767-484C-4C86-9C65-3C2270D00671}" presName="conn2-1" presStyleLbl="parChTrans1D4" presStyleIdx="0" presStyleCnt="2"/>
      <dgm:spPr/>
    </dgm:pt>
    <dgm:pt modelId="{3D7292F0-691E-45A0-9B88-10848BCFB349}" type="pres">
      <dgm:prSet presAssocID="{41750767-484C-4C86-9C65-3C2270D00671}" presName="connTx" presStyleLbl="parChTrans1D4" presStyleIdx="0" presStyleCnt="2"/>
      <dgm:spPr/>
    </dgm:pt>
    <dgm:pt modelId="{1876A9EC-5CBE-4CBB-A234-EB5AF097A51B}" type="pres">
      <dgm:prSet presAssocID="{BF4FCD3E-066E-475E-9739-27E3FE6E343F}" presName="root2" presStyleCnt="0"/>
      <dgm:spPr/>
    </dgm:pt>
    <dgm:pt modelId="{58ABC97D-B755-41CC-BF67-0E2A5ABA3298}" type="pres">
      <dgm:prSet presAssocID="{BF4FCD3E-066E-475E-9739-27E3FE6E343F}" presName="LevelTwoTextNode" presStyleLbl="node4" presStyleIdx="0" presStyleCnt="2">
        <dgm:presLayoutVars>
          <dgm:chPref val="3"/>
        </dgm:presLayoutVars>
      </dgm:prSet>
      <dgm:spPr/>
    </dgm:pt>
    <dgm:pt modelId="{B9800D3F-8DA2-4A86-A718-99B1BD54BC88}" type="pres">
      <dgm:prSet presAssocID="{BF4FCD3E-066E-475E-9739-27E3FE6E343F}" presName="level3hierChild" presStyleCnt="0"/>
      <dgm:spPr/>
    </dgm:pt>
    <dgm:pt modelId="{1E287EF3-910A-4B3F-96B1-19B40D8FC5FC}" type="pres">
      <dgm:prSet presAssocID="{76941E03-1567-4EB7-A989-F5AA5213AA14}" presName="conn2-1" presStyleLbl="parChTrans1D2" presStyleIdx="1" presStyleCnt="2"/>
      <dgm:spPr/>
    </dgm:pt>
    <dgm:pt modelId="{99A436F6-15D4-47ED-8644-0362BD6E7B8B}" type="pres">
      <dgm:prSet presAssocID="{76941E03-1567-4EB7-A989-F5AA5213AA14}" presName="connTx" presStyleLbl="parChTrans1D2" presStyleIdx="1" presStyleCnt="2"/>
      <dgm:spPr/>
    </dgm:pt>
    <dgm:pt modelId="{5DB3C372-E1E8-4349-A1F2-5C04B8611CA6}" type="pres">
      <dgm:prSet presAssocID="{24D6D8CC-7515-4DB4-8EBF-72F890EB6ABE}" presName="root2" presStyleCnt="0"/>
      <dgm:spPr/>
    </dgm:pt>
    <dgm:pt modelId="{1C8BA96C-795E-4A20-A875-B5B7B1B0B6B4}" type="pres">
      <dgm:prSet presAssocID="{24D6D8CC-7515-4DB4-8EBF-72F890EB6ABE}" presName="LevelTwoTextNode" presStyleLbl="node2" presStyleIdx="1" presStyleCnt="2">
        <dgm:presLayoutVars>
          <dgm:chPref val="3"/>
        </dgm:presLayoutVars>
      </dgm:prSet>
      <dgm:spPr/>
    </dgm:pt>
    <dgm:pt modelId="{72FA875D-9E1E-43A7-B08C-79E6CC013ABF}" type="pres">
      <dgm:prSet presAssocID="{24D6D8CC-7515-4DB4-8EBF-72F890EB6ABE}" presName="level3hierChild" presStyleCnt="0"/>
      <dgm:spPr/>
    </dgm:pt>
    <dgm:pt modelId="{720F3AB3-F56A-4302-B56D-3BA3A2D83F9C}" type="pres">
      <dgm:prSet presAssocID="{3DEEA1EC-9E70-4404-8893-09623A38B3EC}" presName="conn2-1" presStyleLbl="parChTrans1D3" presStyleIdx="1" presStyleCnt="2"/>
      <dgm:spPr/>
    </dgm:pt>
    <dgm:pt modelId="{DAC4B1AD-0C2D-4A6A-A308-CC6B54433345}" type="pres">
      <dgm:prSet presAssocID="{3DEEA1EC-9E70-4404-8893-09623A38B3EC}" presName="connTx" presStyleLbl="parChTrans1D3" presStyleIdx="1" presStyleCnt="2"/>
      <dgm:spPr/>
    </dgm:pt>
    <dgm:pt modelId="{FD9912BD-8685-4D62-A884-793D3BA2054A}" type="pres">
      <dgm:prSet presAssocID="{EB3C298C-00B8-4902-B37D-07A91BA7B80E}" presName="root2" presStyleCnt="0"/>
      <dgm:spPr/>
    </dgm:pt>
    <dgm:pt modelId="{0D07BEB4-4FBE-4055-8002-91CC1B434CE0}" type="pres">
      <dgm:prSet presAssocID="{EB3C298C-00B8-4902-B37D-07A91BA7B80E}" presName="LevelTwoTextNode" presStyleLbl="node3" presStyleIdx="1" presStyleCnt="2">
        <dgm:presLayoutVars>
          <dgm:chPref val="3"/>
        </dgm:presLayoutVars>
      </dgm:prSet>
      <dgm:spPr/>
    </dgm:pt>
    <dgm:pt modelId="{DD744BA6-D22E-4093-8989-CCCCF136656F}" type="pres">
      <dgm:prSet presAssocID="{EB3C298C-00B8-4902-B37D-07A91BA7B80E}" presName="level3hierChild" presStyleCnt="0"/>
      <dgm:spPr/>
    </dgm:pt>
    <dgm:pt modelId="{D4C5D1D0-B3CB-45E9-9B49-38268938D6F6}" type="pres">
      <dgm:prSet presAssocID="{BBB66245-5042-4AEC-BB23-3BEBBF3EC06F}" presName="conn2-1" presStyleLbl="parChTrans1D4" presStyleIdx="1" presStyleCnt="2"/>
      <dgm:spPr/>
    </dgm:pt>
    <dgm:pt modelId="{D2121EC0-A0B6-46B8-95B2-C0501A523054}" type="pres">
      <dgm:prSet presAssocID="{BBB66245-5042-4AEC-BB23-3BEBBF3EC06F}" presName="connTx" presStyleLbl="parChTrans1D4" presStyleIdx="1" presStyleCnt="2"/>
      <dgm:spPr/>
    </dgm:pt>
    <dgm:pt modelId="{864F9949-0623-4C5B-B59B-FEE8C0110D36}" type="pres">
      <dgm:prSet presAssocID="{726A5B13-5C85-4110-8D59-FD0E252EBA49}" presName="root2" presStyleCnt="0"/>
      <dgm:spPr/>
    </dgm:pt>
    <dgm:pt modelId="{836AAAA3-7F9F-4963-AEE7-864873AC4E60}" type="pres">
      <dgm:prSet presAssocID="{726A5B13-5C85-4110-8D59-FD0E252EBA49}" presName="LevelTwoTextNode" presStyleLbl="node4" presStyleIdx="1" presStyleCnt="2">
        <dgm:presLayoutVars>
          <dgm:chPref val="3"/>
        </dgm:presLayoutVars>
      </dgm:prSet>
      <dgm:spPr/>
    </dgm:pt>
    <dgm:pt modelId="{98319DC9-A515-47D2-9AD8-65AE977ED806}" type="pres">
      <dgm:prSet presAssocID="{726A5B13-5C85-4110-8D59-FD0E252EBA49}" presName="level3hierChild" presStyleCnt="0"/>
      <dgm:spPr/>
    </dgm:pt>
  </dgm:ptLst>
  <dgm:cxnLst>
    <dgm:cxn modelId="{ED297803-B69D-4E8D-A6D6-89A57F4CF1D3}" type="presOf" srcId="{F3405741-EA22-4C43-90C2-47A6FACEE84D}" destId="{35A968AB-7307-426F-B0B2-0546B616B15C}" srcOrd="1" destOrd="0" presId="urn:microsoft.com/office/officeart/2005/8/layout/hierarchy2"/>
    <dgm:cxn modelId="{FA01E803-7C6B-462F-B5D6-88F574E00040}" srcId="{2D0BAF90-DC52-49B4-9266-38D2FBF71EE3}" destId="{B73ECA02-18D8-4310-BD13-F1151D417C8B}" srcOrd="0" destOrd="0" parTransId="{F3405741-EA22-4C43-90C2-47A6FACEE84D}" sibTransId="{5E9ACAAE-9657-4DB1-BDEC-161797779CE4}"/>
    <dgm:cxn modelId="{A8836108-A1C3-4057-9DAD-5179281137B5}" type="presOf" srcId="{F3405741-EA22-4C43-90C2-47A6FACEE84D}" destId="{9AC50AA7-8630-4444-B601-6F6C105834C1}" srcOrd="0" destOrd="0" presId="urn:microsoft.com/office/officeart/2005/8/layout/hierarchy2"/>
    <dgm:cxn modelId="{87EB5215-29E8-4EBC-B3D4-5C97DF0CAD9A}" type="presOf" srcId="{76941E03-1567-4EB7-A989-F5AA5213AA14}" destId="{99A436F6-15D4-47ED-8644-0362BD6E7B8B}" srcOrd="1" destOrd="0" presId="urn:microsoft.com/office/officeart/2005/8/layout/hierarchy2"/>
    <dgm:cxn modelId="{E4BCFA22-D240-4347-8D23-E6CD26F4B0C9}" type="presOf" srcId="{D52141C4-2740-4774-9A3E-780D577856CF}" destId="{E022D072-D27F-4168-924D-49ACCE04F4E1}" srcOrd="0" destOrd="0" presId="urn:microsoft.com/office/officeart/2005/8/layout/hierarchy2"/>
    <dgm:cxn modelId="{5E181D4B-5E30-45AD-80AF-37ED0B493421}" type="presOf" srcId="{76941E03-1567-4EB7-A989-F5AA5213AA14}" destId="{1E287EF3-910A-4B3F-96B1-19B40D8FC5FC}" srcOrd="0" destOrd="0" presId="urn:microsoft.com/office/officeart/2005/8/layout/hierarchy2"/>
    <dgm:cxn modelId="{A8D3E44C-9236-4E2B-B7A6-E3F73AEAC6A2}" type="presOf" srcId="{726A5B13-5C85-4110-8D59-FD0E252EBA49}" destId="{836AAAA3-7F9F-4963-AEE7-864873AC4E60}" srcOrd="0" destOrd="0" presId="urn:microsoft.com/office/officeart/2005/8/layout/hierarchy2"/>
    <dgm:cxn modelId="{0F7EE456-6827-4D4A-8C2A-AF64A5C7AB15}" srcId="{D52141C4-2740-4774-9A3E-780D577856CF}" destId="{41F35C48-CE0E-4F87-A78A-D75B5B4E7DE3}" srcOrd="0" destOrd="0" parTransId="{B7A01145-1A58-43B7-9EFC-AF1AF22B4D83}" sibTransId="{A90A1BE5-16BD-4458-8750-EA24731992BD}"/>
    <dgm:cxn modelId="{F353055A-8D1B-4252-9F01-01B428AD1185}" type="presOf" srcId="{3DEEA1EC-9E70-4404-8893-09623A38B3EC}" destId="{720F3AB3-F56A-4302-B56D-3BA3A2D83F9C}" srcOrd="0" destOrd="0" presId="urn:microsoft.com/office/officeart/2005/8/layout/hierarchy2"/>
    <dgm:cxn modelId="{4AA10C82-1593-4C6A-9E71-AD06A79350D2}" type="presOf" srcId="{41F35C48-CE0E-4F87-A78A-D75B5B4E7DE3}" destId="{8CC94078-96CD-4C63-A62A-83159E6457B0}" srcOrd="0" destOrd="0" presId="urn:microsoft.com/office/officeart/2005/8/layout/hierarchy2"/>
    <dgm:cxn modelId="{C0D3B382-7566-4D93-B614-BFB6DA0D850D}" srcId="{41F35C48-CE0E-4F87-A78A-D75B5B4E7DE3}" destId="{2D0BAF90-DC52-49B4-9266-38D2FBF71EE3}" srcOrd="0" destOrd="0" parTransId="{0432E504-7FE8-4320-A3F2-A6A730633D6E}" sibTransId="{13AC9692-B5C0-4E8C-8E97-9194C6048DD4}"/>
    <dgm:cxn modelId="{CCF02190-F727-4504-B653-D377E27C89D9}" type="presOf" srcId="{BBB66245-5042-4AEC-BB23-3BEBBF3EC06F}" destId="{D2121EC0-A0B6-46B8-95B2-C0501A523054}" srcOrd="1" destOrd="0" presId="urn:microsoft.com/office/officeart/2005/8/layout/hierarchy2"/>
    <dgm:cxn modelId="{4A8DC990-1BA3-4EBB-801B-3B9B95CD46A5}" type="presOf" srcId="{41750767-484C-4C86-9C65-3C2270D00671}" destId="{B008D376-1AB9-42DA-B557-062C81E1F2A7}" srcOrd="0" destOrd="0" presId="urn:microsoft.com/office/officeart/2005/8/layout/hierarchy2"/>
    <dgm:cxn modelId="{C666F093-0678-485F-8DFA-FF250DC2AB0F}" srcId="{41F35C48-CE0E-4F87-A78A-D75B5B4E7DE3}" destId="{24D6D8CC-7515-4DB4-8EBF-72F890EB6ABE}" srcOrd="1" destOrd="0" parTransId="{76941E03-1567-4EB7-A989-F5AA5213AA14}" sibTransId="{1348542C-40CC-4621-BF88-28E3550B7009}"/>
    <dgm:cxn modelId="{136344AC-3C45-4022-A0EA-BD2A132DF507}" type="presOf" srcId="{BF4FCD3E-066E-475E-9739-27E3FE6E343F}" destId="{58ABC97D-B755-41CC-BF67-0E2A5ABA3298}" srcOrd="0" destOrd="0" presId="urn:microsoft.com/office/officeart/2005/8/layout/hierarchy2"/>
    <dgm:cxn modelId="{88D3A7B2-CB20-4F8E-ABF7-586FD7A248E8}" type="presOf" srcId="{BBB66245-5042-4AEC-BB23-3BEBBF3EC06F}" destId="{D4C5D1D0-B3CB-45E9-9B49-38268938D6F6}" srcOrd="0" destOrd="0" presId="urn:microsoft.com/office/officeart/2005/8/layout/hierarchy2"/>
    <dgm:cxn modelId="{83BFE7B6-EF61-423D-8F80-C0635F5EB650}" type="presOf" srcId="{0432E504-7FE8-4320-A3F2-A6A730633D6E}" destId="{04FB0B01-F316-4B21-BE5B-C837B7F8C94D}" srcOrd="0" destOrd="0" presId="urn:microsoft.com/office/officeart/2005/8/layout/hierarchy2"/>
    <dgm:cxn modelId="{FB0509BD-5E61-43B5-8A55-ABF08280453A}" type="presOf" srcId="{2D0BAF90-DC52-49B4-9266-38D2FBF71EE3}" destId="{24B24136-6EC0-471F-AB19-8470559AA60D}" srcOrd="0" destOrd="0" presId="urn:microsoft.com/office/officeart/2005/8/layout/hierarchy2"/>
    <dgm:cxn modelId="{403867C4-55D2-4DC1-87A3-134980A0EA32}" type="presOf" srcId="{EB3C298C-00B8-4902-B37D-07A91BA7B80E}" destId="{0D07BEB4-4FBE-4055-8002-91CC1B434CE0}" srcOrd="0" destOrd="0" presId="urn:microsoft.com/office/officeart/2005/8/layout/hierarchy2"/>
    <dgm:cxn modelId="{9317ABC7-51A2-4EA7-9B60-EC0118843520}" type="presOf" srcId="{24D6D8CC-7515-4DB4-8EBF-72F890EB6ABE}" destId="{1C8BA96C-795E-4A20-A875-B5B7B1B0B6B4}" srcOrd="0" destOrd="0" presId="urn:microsoft.com/office/officeart/2005/8/layout/hierarchy2"/>
    <dgm:cxn modelId="{0F4079CC-E0E4-4F8C-8BFF-7C3D48E3D890}" srcId="{EB3C298C-00B8-4902-B37D-07A91BA7B80E}" destId="{726A5B13-5C85-4110-8D59-FD0E252EBA49}" srcOrd="0" destOrd="0" parTransId="{BBB66245-5042-4AEC-BB23-3BEBBF3EC06F}" sibTransId="{FA2D0EC2-2DF2-475B-9DC5-6703CCBA1904}"/>
    <dgm:cxn modelId="{4FB660D8-9667-4263-9C37-66DD8D5F77DF}" type="presOf" srcId="{0432E504-7FE8-4320-A3F2-A6A730633D6E}" destId="{52682AE6-702F-4152-A174-E51778135F2E}" srcOrd="1" destOrd="0" presId="urn:microsoft.com/office/officeart/2005/8/layout/hierarchy2"/>
    <dgm:cxn modelId="{137B70E4-FB96-43CA-89A3-E9CB9D75C570}" srcId="{B73ECA02-18D8-4310-BD13-F1151D417C8B}" destId="{BF4FCD3E-066E-475E-9739-27E3FE6E343F}" srcOrd="0" destOrd="0" parTransId="{41750767-484C-4C86-9C65-3C2270D00671}" sibTransId="{2043CF80-2CA4-42F7-9520-83E459584F8A}"/>
    <dgm:cxn modelId="{71BFDAEC-28E9-4F6E-BEE0-0629B70758D9}" srcId="{24D6D8CC-7515-4DB4-8EBF-72F890EB6ABE}" destId="{EB3C298C-00B8-4902-B37D-07A91BA7B80E}" srcOrd="0" destOrd="0" parTransId="{3DEEA1EC-9E70-4404-8893-09623A38B3EC}" sibTransId="{EB4B0238-6C50-4D9F-9911-F1E110B9CBB1}"/>
    <dgm:cxn modelId="{637FDDEF-7B36-45FD-9C67-D4E205BC9FA9}" type="presOf" srcId="{B73ECA02-18D8-4310-BD13-F1151D417C8B}" destId="{1A95E379-F6A4-45E3-94CB-47CEE0508EA1}" srcOrd="0" destOrd="0" presId="urn:microsoft.com/office/officeart/2005/8/layout/hierarchy2"/>
    <dgm:cxn modelId="{187702F1-948D-4F75-9D85-B03DBC4FB8BB}" type="presOf" srcId="{3DEEA1EC-9E70-4404-8893-09623A38B3EC}" destId="{DAC4B1AD-0C2D-4A6A-A308-CC6B54433345}" srcOrd="1" destOrd="0" presId="urn:microsoft.com/office/officeart/2005/8/layout/hierarchy2"/>
    <dgm:cxn modelId="{9EE0DEF9-C385-4886-8CED-492C766EB7AD}" type="presOf" srcId="{41750767-484C-4C86-9C65-3C2270D00671}" destId="{3D7292F0-691E-45A0-9B88-10848BCFB349}" srcOrd="1" destOrd="0" presId="urn:microsoft.com/office/officeart/2005/8/layout/hierarchy2"/>
    <dgm:cxn modelId="{E874E17E-1863-4FC1-B9B2-79F939CC8494}" type="presParOf" srcId="{E022D072-D27F-4168-924D-49ACCE04F4E1}" destId="{2B1E4D9E-F86A-46B5-86CA-CD9CFFCFBD1A}" srcOrd="0" destOrd="0" presId="urn:microsoft.com/office/officeart/2005/8/layout/hierarchy2"/>
    <dgm:cxn modelId="{29BA7C10-BFE5-459F-8CED-B0C2370AA7C5}" type="presParOf" srcId="{2B1E4D9E-F86A-46B5-86CA-CD9CFFCFBD1A}" destId="{8CC94078-96CD-4C63-A62A-83159E6457B0}" srcOrd="0" destOrd="0" presId="urn:microsoft.com/office/officeart/2005/8/layout/hierarchy2"/>
    <dgm:cxn modelId="{D601D960-1953-438A-A421-1CEF6B9C4BE1}" type="presParOf" srcId="{2B1E4D9E-F86A-46B5-86CA-CD9CFFCFBD1A}" destId="{5C1D028B-04D7-45C5-BF0F-35D50698786D}" srcOrd="1" destOrd="0" presId="urn:microsoft.com/office/officeart/2005/8/layout/hierarchy2"/>
    <dgm:cxn modelId="{A6976A12-23FF-4583-93CA-C70F2DDAF327}" type="presParOf" srcId="{5C1D028B-04D7-45C5-BF0F-35D50698786D}" destId="{04FB0B01-F316-4B21-BE5B-C837B7F8C94D}" srcOrd="0" destOrd="0" presId="urn:microsoft.com/office/officeart/2005/8/layout/hierarchy2"/>
    <dgm:cxn modelId="{09EFCD37-C2B2-45FE-BB31-6386A330E15F}" type="presParOf" srcId="{04FB0B01-F316-4B21-BE5B-C837B7F8C94D}" destId="{52682AE6-702F-4152-A174-E51778135F2E}" srcOrd="0" destOrd="0" presId="urn:microsoft.com/office/officeart/2005/8/layout/hierarchy2"/>
    <dgm:cxn modelId="{4E32C380-A2A5-4CD2-B24A-3E4FB833EAD7}" type="presParOf" srcId="{5C1D028B-04D7-45C5-BF0F-35D50698786D}" destId="{74BFA8E1-6453-4758-986C-57C0015286D5}" srcOrd="1" destOrd="0" presId="urn:microsoft.com/office/officeart/2005/8/layout/hierarchy2"/>
    <dgm:cxn modelId="{A535BAB4-ABA6-4556-9105-C0CCE9D71D5E}" type="presParOf" srcId="{74BFA8E1-6453-4758-986C-57C0015286D5}" destId="{24B24136-6EC0-471F-AB19-8470559AA60D}" srcOrd="0" destOrd="0" presId="urn:microsoft.com/office/officeart/2005/8/layout/hierarchy2"/>
    <dgm:cxn modelId="{F5C0D699-9C8C-4869-BF22-47AE2E5C0CC0}" type="presParOf" srcId="{74BFA8E1-6453-4758-986C-57C0015286D5}" destId="{26E94529-61F4-4F2B-B63F-F247CDBE7989}" srcOrd="1" destOrd="0" presId="urn:microsoft.com/office/officeart/2005/8/layout/hierarchy2"/>
    <dgm:cxn modelId="{C83F7311-043F-4F51-8B6E-40532BB4CAA1}" type="presParOf" srcId="{26E94529-61F4-4F2B-B63F-F247CDBE7989}" destId="{9AC50AA7-8630-4444-B601-6F6C105834C1}" srcOrd="0" destOrd="0" presId="urn:microsoft.com/office/officeart/2005/8/layout/hierarchy2"/>
    <dgm:cxn modelId="{4F000A58-6647-4FF3-B2F4-B0EC5200440F}" type="presParOf" srcId="{9AC50AA7-8630-4444-B601-6F6C105834C1}" destId="{35A968AB-7307-426F-B0B2-0546B616B15C}" srcOrd="0" destOrd="0" presId="urn:microsoft.com/office/officeart/2005/8/layout/hierarchy2"/>
    <dgm:cxn modelId="{978ACDA2-88F3-4780-80D3-3F3C47BA016B}" type="presParOf" srcId="{26E94529-61F4-4F2B-B63F-F247CDBE7989}" destId="{151A8E35-068D-4B1B-8C2D-4C09F7D286C8}" srcOrd="1" destOrd="0" presId="urn:microsoft.com/office/officeart/2005/8/layout/hierarchy2"/>
    <dgm:cxn modelId="{4E522979-23D2-4FDC-B321-4555ABB5E04B}" type="presParOf" srcId="{151A8E35-068D-4B1B-8C2D-4C09F7D286C8}" destId="{1A95E379-F6A4-45E3-94CB-47CEE0508EA1}" srcOrd="0" destOrd="0" presId="urn:microsoft.com/office/officeart/2005/8/layout/hierarchy2"/>
    <dgm:cxn modelId="{A2135226-EE06-4EA1-ACEA-84AEFC96E413}" type="presParOf" srcId="{151A8E35-068D-4B1B-8C2D-4C09F7D286C8}" destId="{5B008A4F-FF3C-49F6-B927-6A435E1B5E73}" srcOrd="1" destOrd="0" presId="urn:microsoft.com/office/officeart/2005/8/layout/hierarchy2"/>
    <dgm:cxn modelId="{550F67E1-960A-464D-A4B1-410E7EB2A0F4}" type="presParOf" srcId="{5B008A4F-FF3C-49F6-B927-6A435E1B5E73}" destId="{B008D376-1AB9-42DA-B557-062C81E1F2A7}" srcOrd="0" destOrd="0" presId="urn:microsoft.com/office/officeart/2005/8/layout/hierarchy2"/>
    <dgm:cxn modelId="{284A0AFE-3801-42B5-A808-BB6FD1FA1BCE}" type="presParOf" srcId="{B008D376-1AB9-42DA-B557-062C81E1F2A7}" destId="{3D7292F0-691E-45A0-9B88-10848BCFB349}" srcOrd="0" destOrd="0" presId="urn:microsoft.com/office/officeart/2005/8/layout/hierarchy2"/>
    <dgm:cxn modelId="{DEDA08C7-8ADB-47C4-AB6B-B4B2CAF7A868}" type="presParOf" srcId="{5B008A4F-FF3C-49F6-B927-6A435E1B5E73}" destId="{1876A9EC-5CBE-4CBB-A234-EB5AF097A51B}" srcOrd="1" destOrd="0" presId="urn:microsoft.com/office/officeart/2005/8/layout/hierarchy2"/>
    <dgm:cxn modelId="{323FCD27-31E0-4655-9A0C-BF3D4F2A3FC9}" type="presParOf" srcId="{1876A9EC-5CBE-4CBB-A234-EB5AF097A51B}" destId="{58ABC97D-B755-41CC-BF67-0E2A5ABA3298}" srcOrd="0" destOrd="0" presId="urn:microsoft.com/office/officeart/2005/8/layout/hierarchy2"/>
    <dgm:cxn modelId="{7C9E53CD-353D-41A8-8EA1-19B2757329D0}" type="presParOf" srcId="{1876A9EC-5CBE-4CBB-A234-EB5AF097A51B}" destId="{B9800D3F-8DA2-4A86-A718-99B1BD54BC88}" srcOrd="1" destOrd="0" presId="urn:microsoft.com/office/officeart/2005/8/layout/hierarchy2"/>
    <dgm:cxn modelId="{D7C8E07E-0E55-4FE6-8E52-9D57272C229F}" type="presParOf" srcId="{5C1D028B-04D7-45C5-BF0F-35D50698786D}" destId="{1E287EF3-910A-4B3F-96B1-19B40D8FC5FC}" srcOrd="2" destOrd="0" presId="urn:microsoft.com/office/officeart/2005/8/layout/hierarchy2"/>
    <dgm:cxn modelId="{A3299946-45D8-4FCE-9BDC-263D2A665B03}" type="presParOf" srcId="{1E287EF3-910A-4B3F-96B1-19B40D8FC5FC}" destId="{99A436F6-15D4-47ED-8644-0362BD6E7B8B}" srcOrd="0" destOrd="0" presId="urn:microsoft.com/office/officeart/2005/8/layout/hierarchy2"/>
    <dgm:cxn modelId="{CC4DC1AD-55C1-472F-AE4C-5BCFC487609A}" type="presParOf" srcId="{5C1D028B-04D7-45C5-BF0F-35D50698786D}" destId="{5DB3C372-E1E8-4349-A1F2-5C04B8611CA6}" srcOrd="3" destOrd="0" presId="urn:microsoft.com/office/officeart/2005/8/layout/hierarchy2"/>
    <dgm:cxn modelId="{4A8B1C40-66B4-4B73-BF8C-57A695BF55EE}" type="presParOf" srcId="{5DB3C372-E1E8-4349-A1F2-5C04B8611CA6}" destId="{1C8BA96C-795E-4A20-A875-B5B7B1B0B6B4}" srcOrd="0" destOrd="0" presId="urn:microsoft.com/office/officeart/2005/8/layout/hierarchy2"/>
    <dgm:cxn modelId="{E87F1A58-ABD1-4D08-8E95-04F7B31C7729}" type="presParOf" srcId="{5DB3C372-E1E8-4349-A1F2-5C04B8611CA6}" destId="{72FA875D-9E1E-43A7-B08C-79E6CC013ABF}" srcOrd="1" destOrd="0" presId="urn:microsoft.com/office/officeart/2005/8/layout/hierarchy2"/>
    <dgm:cxn modelId="{103DBD8F-A755-4E40-B442-EE5ED28C982D}" type="presParOf" srcId="{72FA875D-9E1E-43A7-B08C-79E6CC013ABF}" destId="{720F3AB3-F56A-4302-B56D-3BA3A2D83F9C}" srcOrd="0" destOrd="0" presId="urn:microsoft.com/office/officeart/2005/8/layout/hierarchy2"/>
    <dgm:cxn modelId="{52CFE3F3-29BF-44B8-9449-60283FD1380B}" type="presParOf" srcId="{720F3AB3-F56A-4302-B56D-3BA3A2D83F9C}" destId="{DAC4B1AD-0C2D-4A6A-A308-CC6B54433345}" srcOrd="0" destOrd="0" presId="urn:microsoft.com/office/officeart/2005/8/layout/hierarchy2"/>
    <dgm:cxn modelId="{51489B7B-FB09-49F4-9785-D709B99D2F92}" type="presParOf" srcId="{72FA875D-9E1E-43A7-B08C-79E6CC013ABF}" destId="{FD9912BD-8685-4D62-A884-793D3BA2054A}" srcOrd="1" destOrd="0" presId="urn:microsoft.com/office/officeart/2005/8/layout/hierarchy2"/>
    <dgm:cxn modelId="{72783810-ED47-434A-8A55-E04A2E30A427}" type="presParOf" srcId="{FD9912BD-8685-4D62-A884-793D3BA2054A}" destId="{0D07BEB4-4FBE-4055-8002-91CC1B434CE0}" srcOrd="0" destOrd="0" presId="urn:microsoft.com/office/officeart/2005/8/layout/hierarchy2"/>
    <dgm:cxn modelId="{27E71CE2-96D1-4BCB-837A-03312E9DE106}" type="presParOf" srcId="{FD9912BD-8685-4D62-A884-793D3BA2054A}" destId="{DD744BA6-D22E-4093-8989-CCCCF136656F}" srcOrd="1" destOrd="0" presId="urn:microsoft.com/office/officeart/2005/8/layout/hierarchy2"/>
    <dgm:cxn modelId="{A938929A-816B-4BEF-A1CF-25A9C59ACAB0}" type="presParOf" srcId="{DD744BA6-D22E-4093-8989-CCCCF136656F}" destId="{D4C5D1D0-B3CB-45E9-9B49-38268938D6F6}" srcOrd="0" destOrd="0" presId="urn:microsoft.com/office/officeart/2005/8/layout/hierarchy2"/>
    <dgm:cxn modelId="{722A5CA9-964E-4E31-851C-72A70A1C6334}" type="presParOf" srcId="{D4C5D1D0-B3CB-45E9-9B49-38268938D6F6}" destId="{D2121EC0-A0B6-46B8-95B2-C0501A523054}" srcOrd="0" destOrd="0" presId="urn:microsoft.com/office/officeart/2005/8/layout/hierarchy2"/>
    <dgm:cxn modelId="{1FFF6246-955F-4B66-8BB3-A1C937AEEC65}" type="presParOf" srcId="{DD744BA6-D22E-4093-8989-CCCCF136656F}" destId="{864F9949-0623-4C5B-B59B-FEE8C0110D36}" srcOrd="1" destOrd="0" presId="urn:microsoft.com/office/officeart/2005/8/layout/hierarchy2"/>
    <dgm:cxn modelId="{916C6520-25FB-483D-B364-E8041EABDCB9}" type="presParOf" srcId="{864F9949-0623-4C5B-B59B-FEE8C0110D36}" destId="{836AAAA3-7F9F-4963-AEE7-864873AC4E60}" srcOrd="0" destOrd="0" presId="urn:microsoft.com/office/officeart/2005/8/layout/hierarchy2"/>
    <dgm:cxn modelId="{7AD505C7-82EE-475F-8F3F-F815929DD40B}" type="presParOf" srcId="{864F9949-0623-4C5B-B59B-FEE8C0110D36}" destId="{98319DC9-A515-47D2-9AD8-65AE977ED806}" srcOrd="1" destOrd="0" presId="urn:microsoft.com/office/officeart/2005/8/layout/hierarchy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80824B7-4D08-4929-8131-DF1E02FB8B2B}" type="doc">
      <dgm:prSet loTypeId="urn:microsoft.com/office/officeart/2005/8/layout/process2" loCatId="process" qsTypeId="urn:microsoft.com/office/officeart/2005/8/quickstyle/simple1" qsCatId="simple" csTypeId="urn:microsoft.com/office/officeart/2005/8/colors/accent1_2" csCatId="accent1" phldr="1"/>
      <dgm:spPr/>
    </dgm:pt>
    <dgm:pt modelId="{DFAA1C6A-A781-4513-8AFE-8535C596B0E0}">
      <dgm:prSet phldrT="[Testo]"/>
      <dgm:spPr>
        <a:solidFill>
          <a:srgbClr val="00B050"/>
        </a:solidFill>
      </dgm:spPr>
      <dgm:t>
        <a:bodyPr/>
        <a:lstStyle/>
        <a:p>
          <a:r>
            <a:rPr lang="it-IT" dirty="0" err="1"/>
            <a:t>pCGS</a:t>
          </a:r>
          <a:endParaRPr lang="it-IT" dirty="0"/>
        </a:p>
      </dgm:t>
    </dgm:pt>
    <dgm:pt modelId="{79793EC4-51A1-4BB7-BC3D-E23749C80332}" type="parTrans" cxnId="{A7C5E2AA-801A-45C9-9CE3-110DEF1499A9}">
      <dgm:prSet/>
      <dgm:spPr/>
      <dgm:t>
        <a:bodyPr/>
        <a:lstStyle/>
        <a:p>
          <a:endParaRPr lang="it-IT"/>
        </a:p>
      </dgm:t>
    </dgm:pt>
    <dgm:pt modelId="{22ABFF87-03E7-4AAF-9B49-302D24F53FA5}" type="sibTrans" cxnId="{A7C5E2AA-801A-45C9-9CE3-110DEF1499A9}">
      <dgm:prSet/>
      <dgm:spPr/>
      <dgm:t>
        <a:bodyPr/>
        <a:lstStyle/>
        <a:p>
          <a:endParaRPr lang="it-IT"/>
        </a:p>
      </dgm:t>
    </dgm:pt>
    <dgm:pt modelId="{E832B715-0871-4DFF-B66A-5CBE1E2D5A38}">
      <dgm:prSet phldrT="[Testo]" custT="1"/>
      <dgm:spPr>
        <a:solidFill>
          <a:srgbClr val="00B050"/>
        </a:solidFill>
      </dgm:spPr>
      <dgm:t>
        <a:bodyPr/>
        <a:lstStyle/>
        <a:p>
          <a:pPr>
            <a:spcAft>
              <a:spcPts val="0"/>
            </a:spcAft>
          </a:pPr>
          <a:r>
            <a:rPr lang="it-IT" sz="2400" dirty="0">
              <a:latin typeface="Times New Roman" panose="02020603050405020304" pitchFamily="18" charset="0"/>
              <a:cs typeface="Times New Roman" panose="02020603050405020304" pitchFamily="18" charset="0"/>
            </a:rPr>
            <a:t>↓ Dolore</a:t>
          </a:r>
        </a:p>
        <a:p>
          <a:pPr>
            <a:spcAft>
              <a:spcPts val="0"/>
            </a:spcAft>
          </a:pPr>
          <a:r>
            <a:rPr lang="it-IT" sz="2400" dirty="0">
              <a:latin typeface="Times New Roman" panose="02020603050405020304" pitchFamily="18" charset="0"/>
              <a:cs typeface="Times New Roman" panose="02020603050405020304" pitchFamily="18" charset="0"/>
            </a:rPr>
            <a:t>↑ Indici funzionali</a:t>
          </a:r>
          <a:r>
            <a:rPr lang="it-IT" sz="2400" dirty="0"/>
            <a:t> </a:t>
          </a:r>
        </a:p>
      </dgm:t>
    </dgm:pt>
    <dgm:pt modelId="{0A62BD4C-0A04-4DD8-BE69-D277614C92D9}" type="parTrans" cxnId="{CB5CEDBA-C1FF-49A6-B35C-08A697CC87F4}">
      <dgm:prSet/>
      <dgm:spPr/>
      <dgm:t>
        <a:bodyPr/>
        <a:lstStyle/>
        <a:p>
          <a:endParaRPr lang="it-IT"/>
        </a:p>
      </dgm:t>
    </dgm:pt>
    <dgm:pt modelId="{E3E14632-2151-41AE-BBED-9FE5569878BE}" type="sibTrans" cxnId="{CB5CEDBA-C1FF-49A6-B35C-08A697CC87F4}">
      <dgm:prSet/>
      <dgm:spPr/>
      <dgm:t>
        <a:bodyPr/>
        <a:lstStyle/>
        <a:p>
          <a:endParaRPr lang="it-IT"/>
        </a:p>
      </dgm:t>
    </dgm:pt>
    <dgm:pt modelId="{27C21B8D-CC92-4328-86B6-F92FC5BD9C38}" type="pres">
      <dgm:prSet presAssocID="{B80824B7-4D08-4929-8131-DF1E02FB8B2B}" presName="linearFlow" presStyleCnt="0">
        <dgm:presLayoutVars>
          <dgm:resizeHandles val="exact"/>
        </dgm:presLayoutVars>
      </dgm:prSet>
      <dgm:spPr/>
    </dgm:pt>
    <dgm:pt modelId="{758F6E4E-5654-4F75-967A-648BC8729B4E}" type="pres">
      <dgm:prSet presAssocID="{DFAA1C6A-A781-4513-8AFE-8535C596B0E0}" presName="node" presStyleLbl="node1" presStyleIdx="0" presStyleCnt="2">
        <dgm:presLayoutVars>
          <dgm:bulletEnabled val="1"/>
        </dgm:presLayoutVars>
      </dgm:prSet>
      <dgm:spPr/>
    </dgm:pt>
    <dgm:pt modelId="{58A6920D-ADA4-4892-B175-F6835B8640F7}" type="pres">
      <dgm:prSet presAssocID="{22ABFF87-03E7-4AAF-9B49-302D24F53FA5}" presName="sibTrans" presStyleLbl="sibTrans2D1" presStyleIdx="0" presStyleCnt="1"/>
      <dgm:spPr/>
    </dgm:pt>
    <dgm:pt modelId="{5ECB534E-E9C5-4850-A6D0-2A5784E729BB}" type="pres">
      <dgm:prSet presAssocID="{22ABFF87-03E7-4AAF-9B49-302D24F53FA5}" presName="connectorText" presStyleLbl="sibTrans2D1" presStyleIdx="0" presStyleCnt="1"/>
      <dgm:spPr/>
    </dgm:pt>
    <dgm:pt modelId="{DB7D65EA-EB3C-45E4-A19B-2A369C497A12}" type="pres">
      <dgm:prSet presAssocID="{E832B715-0871-4DFF-B66A-5CBE1E2D5A38}" presName="node" presStyleLbl="node1" presStyleIdx="1" presStyleCnt="2" custLinFactNeighborX="553" custLinFactNeighborY="-3378">
        <dgm:presLayoutVars>
          <dgm:bulletEnabled val="1"/>
        </dgm:presLayoutVars>
      </dgm:prSet>
      <dgm:spPr/>
    </dgm:pt>
  </dgm:ptLst>
  <dgm:cxnLst>
    <dgm:cxn modelId="{48F95B1A-15E0-44CA-A601-4DDF3163D1F3}" type="presOf" srcId="{22ABFF87-03E7-4AAF-9B49-302D24F53FA5}" destId="{58A6920D-ADA4-4892-B175-F6835B8640F7}" srcOrd="0" destOrd="0" presId="urn:microsoft.com/office/officeart/2005/8/layout/process2"/>
    <dgm:cxn modelId="{021B3660-E504-4BD9-9844-66FCA8ADFDF0}" type="presOf" srcId="{22ABFF87-03E7-4AAF-9B49-302D24F53FA5}" destId="{5ECB534E-E9C5-4850-A6D0-2A5784E729BB}" srcOrd="1" destOrd="0" presId="urn:microsoft.com/office/officeart/2005/8/layout/process2"/>
    <dgm:cxn modelId="{FA939FA2-5C4D-4C5B-AF43-C12A3B434E04}" type="presOf" srcId="{DFAA1C6A-A781-4513-8AFE-8535C596B0E0}" destId="{758F6E4E-5654-4F75-967A-648BC8729B4E}" srcOrd="0" destOrd="0" presId="urn:microsoft.com/office/officeart/2005/8/layout/process2"/>
    <dgm:cxn modelId="{A7C5E2AA-801A-45C9-9CE3-110DEF1499A9}" srcId="{B80824B7-4D08-4929-8131-DF1E02FB8B2B}" destId="{DFAA1C6A-A781-4513-8AFE-8535C596B0E0}" srcOrd="0" destOrd="0" parTransId="{79793EC4-51A1-4BB7-BC3D-E23749C80332}" sibTransId="{22ABFF87-03E7-4AAF-9B49-302D24F53FA5}"/>
    <dgm:cxn modelId="{CB5CEDBA-C1FF-49A6-B35C-08A697CC87F4}" srcId="{B80824B7-4D08-4929-8131-DF1E02FB8B2B}" destId="{E832B715-0871-4DFF-B66A-5CBE1E2D5A38}" srcOrd="1" destOrd="0" parTransId="{0A62BD4C-0A04-4DD8-BE69-D277614C92D9}" sibTransId="{E3E14632-2151-41AE-BBED-9FE5569878BE}"/>
    <dgm:cxn modelId="{132F9EBF-EA06-4338-A5ED-C67520854717}" type="presOf" srcId="{B80824B7-4D08-4929-8131-DF1E02FB8B2B}" destId="{27C21B8D-CC92-4328-86B6-F92FC5BD9C38}" srcOrd="0" destOrd="0" presId="urn:microsoft.com/office/officeart/2005/8/layout/process2"/>
    <dgm:cxn modelId="{EB893ACE-2B99-4DE7-A749-A4F2C2969F13}" type="presOf" srcId="{E832B715-0871-4DFF-B66A-5CBE1E2D5A38}" destId="{DB7D65EA-EB3C-45E4-A19B-2A369C497A12}" srcOrd="0" destOrd="0" presId="urn:microsoft.com/office/officeart/2005/8/layout/process2"/>
    <dgm:cxn modelId="{70A955A9-0F53-4F57-ADD1-B211F45988A9}" type="presParOf" srcId="{27C21B8D-CC92-4328-86B6-F92FC5BD9C38}" destId="{758F6E4E-5654-4F75-967A-648BC8729B4E}" srcOrd="0" destOrd="0" presId="urn:microsoft.com/office/officeart/2005/8/layout/process2"/>
    <dgm:cxn modelId="{AD86DA24-C012-42B9-9D42-29740003C607}" type="presParOf" srcId="{27C21B8D-CC92-4328-86B6-F92FC5BD9C38}" destId="{58A6920D-ADA4-4892-B175-F6835B8640F7}" srcOrd="1" destOrd="0" presId="urn:microsoft.com/office/officeart/2005/8/layout/process2"/>
    <dgm:cxn modelId="{2863EDB0-DF5B-48F8-A936-80F4D38B7CD1}" type="presParOf" srcId="{58A6920D-ADA4-4892-B175-F6835B8640F7}" destId="{5ECB534E-E9C5-4850-A6D0-2A5784E729BB}" srcOrd="0" destOrd="0" presId="urn:microsoft.com/office/officeart/2005/8/layout/process2"/>
    <dgm:cxn modelId="{705CE591-8533-440E-99FD-D8E658581DC1}" type="presParOf" srcId="{27C21B8D-CC92-4328-86B6-F92FC5BD9C38}" destId="{DB7D65EA-EB3C-45E4-A19B-2A369C497A12}" srcOrd="2" destOrd="0" presId="urn:microsoft.com/office/officeart/2005/8/layout/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80824B7-4D08-4929-8131-DF1E02FB8B2B}" type="doc">
      <dgm:prSet loTypeId="urn:microsoft.com/office/officeart/2005/8/layout/process2" loCatId="process" qsTypeId="urn:microsoft.com/office/officeart/2005/8/quickstyle/simple1" qsCatId="simple" csTypeId="urn:microsoft.com/office/officeart/2005/8/colors/accent1_2" csCatId="accent1" phldr="1"/>
      <dgm:spPr/>
    </dgm:pt>
    <dgm:pt modelId="{DFAA1C6A-A781-4513-8AFE-8535C596B0E0}">
      <dgm:prSet phldrT="[Testo]"/>
      <dgm:spPr>
        <a:solidFill>
          <a:srgbClr val="FF0000"/>
        </a:solidFill>
      </dgm:spPr>
      <dgm:t>
        <a:bodyPr/>
        <a:lstStyle/>
        <a:p>
          <a:r>
            <a:rPr lang="it-IT" dirty="0"/>
            <a:t>GH-GS</a:t>
          </a:r>
        </a:p>
      </dgm:t>
    </dgm:pt>
    <dgm:pt modelId="{79793EC4-51A1-4BB7-BC3D-E23749C80332}" type="parTrans" cxnId="{A7C5E2AA-801A-45C9-9CE3-110DEF1499A9}">
      <dgm:prSet/>
      <dgm:spPr/>
      <dgm:t>
        <a:bodyPr/>
        <a:lstStyle/>
        <a:p>
          <a:endParaRPr lang="it-IT"/>
        </a:p>
      </dgm:t>
    </dgm:pt>
    <dgm:pt modelId="{22ABFF87-03E7-4AAF-9B49-302D24F53FA5}" type="sibTrans" cxnId="{A7C5E2AA-801A-45C9-9CE3-110DEF1499A9}">
      <dgm:prSet/>
      <dgm:spPr/>
      <dgm:t>
        <a:bodyPr/>
        <a:lstStyle/>
        <a:p>
          <a:endParaRPr lang="it-IT"/>
        </a:p>
      </dgm:t>
    </dgm:pt>
    <dgm:pt modelId="{E832B715-0871-4DFF-B66A-5CBE1E2D5A38}">
      <dgm:prSet phldrT="[Testo]" custT="1"/>
      <dgm:spPr>
        <a:solidFill>
          <a:srgbClr val="FF0000"/>
        </a:solidFill>
      </dgm:spPr>
      <dgm:t>
        <a:bodyPr/>
        <a:lstStyle/>
        <a:p>
          <a:pPr>
            <a:spcAft>
              <a:spcPts val="0"/>
            </a:spcAft>
          </a:pPr>
          <a:r>
            <a:rPr lang="it-IT" sz="2400" dirty="0">
              <a:latin typeface="Times New Roman" panose="02020603050405020304" pitchFamily="18" charset="0"/>
              <a:cs typeface="Times New Roman" panose="02020603050405020304" pitchFamily="18" charset="0"/>
            </a:rPr>
            <a:t>Nessuna efficacia</a:t>
          </a:r>
          <a:endParaRPr lang="it-IT" sz="2400" dirty="0"/>
        </a:p>
      </dgm:t>
    </dgm:pt>
    <dgm:pt modelId="{0A62BD4C-0A04-4DD8-BE69-D277614C92D9}" type="parTrans" cxnId="{CB5CEDBA-C1FF-49A6-B35C-08A697CC87F4}">
      <dgm:prSet/>
      <dgm:spPr/>
      <dgm:t>
        <a:bodyPr/>
        <a:lstStyle/>
        <a:p>
          <a:endParaRPr lang="it-IT"/>
        </a:p>
      </dgm:t>
    </dgm:pt>
    <dgm:pt modelId="{E3E14632-2151-41AE-BBED-9FE5569878BE}" type="sibTrans" cxnId="{CB5CEDBA-C1FF-49A6-B35C-08A697CC87F4}">
      <dgm:prSet/>
      <dgm:spPr/>
      <dgm:t>
        <a:bodyPr/>
        <a:lstStyle/>
        <a:p>
          <a:endParaRPr lang="it-IT"/>
        </a:p>
      </dgm:t>
    </dgm:pt>
    <dgm:pt modelId="{27C21B8D-CC92-4328-86B6-F92FC5BD9C38}" type="pres">
      <dgm:prSet presAssocID="{B80824B7-4D08-4929-8131-DF1E02FB8B2B}" presName="linearFlow" presStyleCnt="0">
        <dgm:presLayoutVars>
          <dgm:resizeHandles val="exact"/>
        </dgm:presLayoutVars>
      </dgm:prSet>
      <dgm:spPr/>
    </dgm:pt>
    <dgm:pt modelId="{758F6E4E-5654-4F75-967A-648BC8729B4E}" type="pres">
      <dgm:prSet presAssocID="{DFAA1C6A-A781-4513-8AFE-8535C596B0E0}" presName="node" presStyleLbl="node1" presStyleIdx="0" presStyleCnt="2">
        <dgm:presLayoutVars>
          <dgm:bulletEnabled val="1"/>
        </dgm:presLayoutVars>
      </dgm:prSet>
      <dgm:spPr/>
    </dgm:pt>
    <dgm:pt modelId="{58A6920D-ADA4-4892-B175-F6835B8640F7}" type="pres">
      <dgm:prSet presAssocID="{22ABFF87-03E7-4AAF-9B49-302D24F53FA5}" presName="sibTrans" presStyleLbl="sibTrans2D1" presStyleIdx="0" presStyleCnt="1"/>
      <dgm:spPr/>
    </dgm:pt>
    <dgm:pt modelId="{5ECB534E-E9C5-4850-A6D0-2A5784E729BB}" type="pres">
      <dgm:prSet presAssocID="{22ABFF87-03E7-4AAF-9B49-302D24F53FA5}" presName="connectorText" presStyleLbl="sibTrans2D1" presStyleIdx="0" presStyleCnt="1"/>
      <dgm:spPr/>
    </dgm:pt>
    <dgm:pt modelId="{DB7D65EA-EB3C-45E4-A19B-2A369C497A12}" type="pres">
      <dgm:prSet presAssocID="{E832B715-0871-4DFF-B66A-5CBE1E2D5A38}" presName="node" presStyleLbl="node1" presStyleIdx="1" presStyleCnt="2" custLinFactNeighborX="553" custLinFactNeighborY="-3378">
        <dgm:presLayoutVars>
          <dgm:bulletEnabled val="1"/>
        </dgm:presLayoutVars>
      </dgm:prSet>
      <dgm:spPr/>
    </dgm:pt>
  </dgm:ptLst>
  <dgm:cxnLst>
    <dgm:cxn modelId="{48F95B1A-15E0-44CA-A601-4DDF3163D1F3}" type="presOf" srcId="{22ABFF87-03E7-4AAF-9B49-302D24F53FA5}" destId="{58A6920D-ADA4-4892-B175-F6835B8640F7}" srcOrd="0" destOrd="0" presId="urn:microsoft.com/office/officeart/2005/8/layout/process2"/>
    <dgm:cxn modelId="{021B3660-E504-4BD9-9844-66FCA8ADFDF0}" type="presOf" srcId="{22ABFF87-03E7-4AAF-9B49-302D24F53FA5}" destId="{5ECB534E-E9C5-4850-A6D0-2A5784E729BB}" srcOrd="1" destOrd="0" presId="urn:microsoft.com/office/officeart/2005/8/layout/process2"/>
    <dgm:cxn modelId="{FA939FA2-5C4D-4C5B-AF43-C12A3B434E04}" type="presOf" srcId="{DFAA1C6A-A781-4513-8AFE-8535C596B0E0}" destId="{758F6E4E-5654-4F75-967A-648BC8729B4E}" srcOrd="0" destOrd="0" presId="urn:microsoft.com/office/officeart/2005/8/layout/process2"/>
    <dgm:cxn modelId="{A7C5E2AA-801A-45C9-9CE3-110DEF1499A9}" srcId="{B80824B7-4D08-4929-8131-DF1E02FB8B2B}" destId="{DFAA1C6A-A781-4513-8AFE-8535C596B0E0}" srcOrd="0" destOrd="0" parTransId="{79793EC4-51A1-4BB7-BC3D-E23749C80332}" sibTransId="{22ABFF87-03E7-4AAF-9B49-302D24F53FA5}"/>
    <dgm:cxn modelId="{CB5CEDBA-C1FF-49A6-B35C-08A697CC87F4}" srcId="{B80824B7-4D08-4929-8131-DF1E02FB8B2B}" destId="{E832B715-0871-4DFF-B66A-5CBE1E2D5A38}" srcOrd="1" destOrd="0" parTransId="{0A62BD4C-0A04-4DD8-BE69-D277614C92D9}" sibTransId="{E3E14632-2151-41AE-BBED-9FE5569878BE}"/>
    <dgm:cxn modelId="{132F9EBF-EA06-4338-A5ED-C67520854717}" type="presOf" srcId="{B80824B7-4D08-4929-8131-DF1E02FB8B2B}" destId="{27C21B8D-CC92-4328-86B6-F92FC5BD9C38}" srcOrd="0" destOrd="0" presId="urn:microsoft.com/office/officeart/2005/8/layout/process2"/>
    <dgm:cxn modelId="{EB893ACE-2B99-4DE7-A749-A4F2C2969F13}" type="presOf" srcId="{E832B715-0871-4DFF-B66A-5CBE1E2D5A38}" destId="{DB7D65EA-EB3C-45E4-A19B-2A369C497A12}" srcOrd="0" destOrd="0" presId="urn:microsoft.com/office/officeart/2005/8/layout/process2"/>
    <dgm:cxn modelId="{70A955A9-0F53-4F57-ADD1-B211F45988A9}" type="presParOf" srcId="{27C21B8D-CC92-4328-86B6-F92FC5BD9C38}" destId="{758F6E4E-5654-4F75-967A-648BC8729B4E}" srcOrd="0" destOrd="0" presId="urn:microsoft.com/office/officeart/2005/8/layout/process2"/>
    <dgm:cxn modelId="{AD86DA24-C012-42B9-9D42-29740003C607}" type="presParOf" srcId="{27C21B8D-CC92-4328-86B6-F92FC5BD9C38}" destId="{58A6920D-ADA4-4892-B175-F6835B8640F7}" srcOrd="1" destOrd="0" presId="urn:microsoft.com/office/officeart/2005/8/layout/process2"/>
    <dgm:cxn modelId="{2863EDB0-DF5B-48F8-A936-80F4D38B7CD1}" type="presParOf" srcId="{58A6920D-ADA4-4892-B175-F6835B8640F7}" destId="{5ECB534E-E9C5-4850-A6D0-2A5784E729BB}" srcOrd="0" destOrd="0" presId="urn:microsoft.com/office/officeart/2005/8/layout/process2"/>
    <dgm:cxn modelId="{705CE591-8533-440E-99FD-D8E658581DC1}" type="presParOf" srcId="{27C21B8D-CC92-4328-86B6-F92FC5BD9C38}" destId="{DB7D65EA-EB3C-45E4-A19B-2A369C497A12}" srcOrd="2" destOrd="0" presId="urn:microsoft.com/office/officeart/2005/8/layout/process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D52141C4-2740-4774-9A3E-780D577856CF}" type="doc">
      <dgm:prSet loTypeId="urn:microsoft.com/office/officeart/2005/8/layout/hierarchy2" loCatId="hierarchy" qsTypeId="urn:microsoft.com/office/officeart/2005/8/quickstyle/simple5" qsCatId="simple" csTypeId="urn:microsoft.com/office/officeart/2005/8/colors/colorful3" csCatId="colorful" phldr="1"/>
      <dgm:spPr/>
      <dgm:t>
        <a:bodyPr/>
        <a:lstStyle/>
        <a:p>
          <a:endParaRPr lang="it-IT"/>
        </a:p>
      </dgm:t>
    </dgm:pt>
    <dgm:pt modelId="{41F35C48-CE0E-4F87-A78A-D75B5B4E7DE3}">
      <dgm:prSet phldrT="[Testo]"/>
      <dgm:spPr/>
      <dgm:t>
        <a:bodyPr/>
        <a:lstStyle/>
        <a:p>
          <a:r>
            <a:rPr lang="it-IT" b="1" dirty="0"/>
            <a:t>CONDROITIN SOLFATO</a:t>
          </a:r>
        </a:p>
      </dgm:t>
    </dgm:pt>
    <dgm:pt modelId="{B7A01145-1A58-43B7-9EFC-AF1AF22B4D83}" type="parTrans" cxnId="{0F7EE456-6827-4D4A-8C2A-AF64A5C7AB15}">
      <dgm:prSet/>
      <dgm:spPr/>
      <dgm:t>
        <a:bodyPr/>
        <a:lstStyle/>
        <a:p>
          <a:endParaRPr lang="it-IT"/>
        </a:p>
      </dgm:t>
    </dgm:pt>
    <dgm:pt modelId="{A90A1BE5-16BD-4458-8750-EA24731992BD}" type="sibTrans" cxnId="{0F7EE456-6827-4D4A-8C2A-AF64A5C7AB15}">
      <dgm:prSet/>
      <dgm:spPr/>
      <dgm:t>
        <a:bodyPr/>
        <a:lstStyle/>
        <a:p>
          <a:endParaRPr lang="it-IT"/>
        </a:p>
      </dgm:t>
    </dgm:pt>
    <dgm:pt modelId="{2D0BAF90-DC52-49B4-9266-38D2FBF71EE3}">
      <dgm:prSet phldrT="[Testo]"/>
      <dgm:spPr/>
      <dgm:t>
        <a:bodyPr/>
        <a:lstStyle/>
        <a:p>
          <a:r>
            <a:rPr lang="it-IT" dirty="0"/>
            <a:t>Di qualità non farmacologica</a:t>
          </a:r>
        </a:p>
      </dgm:t>
    </dgm:pt>
    <dgm:pt modelId="{0432E504-7FE8-4320-A3F2-A6A730633D6E}" type="parTrans" cxnId="{C0D3B382-7566-4D93-B614-BFB6DA0D850D}">
      <dgm:prSet/>
      <dgm:spPr/>
      <dgm:t>
        <a:bodyPr/>
        <a:lstStyle/>
        <a:p>
          <a:endParaRPr lang="it-IT"/>
        </a:p>
      </dgm:t>
    </dgm:pt>
    <dgm:pt modelId="{13AC9692-B5C0-4E8C-8E97-9194C6048DD4}" type="sibTrans" cxnId="{C0D3B382-7566-4D93-B614-BFB6DA0D850D}">
      <dgm:prSet/>
      <dgm:spPr/>
      <dgm:t>
        <a:bodyPr/>
        <a:lstStyle/>
        <a:p>
          <a:endParaRPr lang="it-IT"/>
        </a:p>
      </dgm:t>
    </dgm:pt>
    <dgm:pt modelId="{B73ECA02-18D8-4310-BD13-F1151D417C8B}">
      <dgm:prSet phldrT="[Testo]"/>
      <dgm:spPr/>
      <dgm:t>
        <a:bodyPr/>
        <a:lstStyle/>
        <a:p>
          <a:r>
            <a:rPr lang="it-IT" dirty="0"/>
            <a:t>Efficacia non chiara</a:t>
          </a:r>
        </a:p>
      </dgm:t>
    </dgm:pt>
    <dgm:pt modelId="{F3405741-EA22-4C43-90C2-47A6FACEE84D}" type="parTrans" cxnId="{FA01E803-7C6B-462F-B5D6-88F574E00040}">
      <dgm:prSet/>
      <dgm:spPr/>
      <dgm:t>
        <a:bodyPr/>
        <a:lstStyle/>
        <a:p>
          <a:endParaRPr lang="it-IT"/>
        </a:p>
      </dgm:t>
    </dgm:pt>
    <dgm:pt modelId="{5E9ACAAE-9657-4DB1-BDEC-161797779CE4}" type="sibTrans" cxnId="{FA01E803-7C6B-462F-B5D6-88F574E00040}">
      <dgm:prSet/>
      <dgm:spPr/>
      <dgm:t>
        <a:bodyPr/>
        <a:lstStyle/>
        <a:p>
          <a:endParaRPr lang="it-IT"/>
        </a:p>
      </dgm:t>
    </dgm:pt>
    <dgm:pt modelId="{24D6D8CC-7515-4DB4-8EBF-72F890EB6ABE}">
      <dgm:prSet phldrT="[Testo]"/>
      <dgm:spPr/>
      <dgm:t>
        <a:bodyPr/>
        <a:lstStyle/>
        <a:p>
          <a:r>
            <a:rPr lang="it-IT" dirty="0"/>
            <a:t>Formulazione farmacologica</a:t>
          </a:r>
        </a:p>
      </dgm:t>
    </dgm:pt>
    <dgm:pt modelId="{76941E03-1567-4EB7-A989-F5AA5213AA14}" type="parTrans" cxnId="{C666F093-0678-485F-8DFA-FF250DC2AB0F}">
      <dgm:prSet/>
      <dgm:spPr/>
      <dgm:t>
        <a:bodyPr/>
        <a:lstStyle/>
        <a:p>
          <a:endParaRPr lang="it-IT"/>
        </a:p>
      </dgm:t>
    </dgm:pt>
    <dgm:pt modelId="{1348542C-40CC-4621-BF88-28E3550B7009}" type="sibTrans" cxnId="{C666F093-0678-485F-8DFA-FF250DC2AB0F}">
      <dgm:prSet/>
      <dgm:spPr/>
      <dgm:t>
        <a:bodyPr/>
        <a:lstStyle/>
        <a:p>
          <a:endParaRPr lang="it-IT"/>
        </a:p>
      </dgm:t>
    </dgm:pt>
    <dgm:pt modelId="{EB3C298C-00B8-4902-B37D-07A91BA7B80E}">
      <dgm:prSet phldrT="[Testo]"/>
      <dgm:spPr/>
      <dgm:t>
        <a:bodyPr/>
        <a:lstStyle/>
        <a:p>
          <a:r>
            <a:rPr lang="it-IT" dirty="0">
              <a:latin typeface="Times New Roman" panose="02020603050405020304" pitchFamily="18" charset="0"/>
              <a:cs typeface="Times New Roman" panose="02020603050405020304" pitchFamily="18" charset="0"/>
            </a:rPr>
            <a:t>↓ dolore</a:t>
          </a:r>
        </a:p>
        <a:p>
          <a:r>
            <a:rPr lang="it-IT" dirty="0">
              <a:latin typeface="Times New Roman" panose="02020603050405020304" pitchFamily="18" charset="0"/>
              <a:cs typeface="Times New Roman" panose="02020603050405020304" pitchFamily="18" charset="0"/>
            </a:rPr>
            <a:t>↑ Indice di </a:t>
          </a:r>
          <a:r>
            <a:rPr lang="it-IT" dirty="0" err="1">
              <a:latin typeface="Times New Roman" panose="02020603050405020304" pitchFamily="18" charset="0"/>
              <a:cs typeface="Times New Roman" panose="02020603050405020304" pitchFamily="18" charset="0"/>
            </a:rPr>
            <a:t>Lequesne</a:t>
          </a:r>
          <a:endParaRPr lang="it-IT" dirty="0"/>
        </a:p>
      </dgm:t>
    </dgm:pt>
    <dgm:pt modelId="{3DEEA1EC-9E70-4404-8893-09623A38B3EC}" type="parTrans" cxnId="{71BFDAEC-28E9-4F6E-BEE0-0629B70758D9}">
      <dgm:prSet/>
      <dgm:spPr/>
      <dgm:t>
        <a:bodyPr/>
        <a:lstStyle/>
        <a:p>
          <a:endParaRPr lang="it-IT"/>
        </a:p>
      </dgm:t>
    </dgm:pt>
    <dgm:pt modelId="{EB4B0238-6C50-4D9F-9911-F1E110B9CBB1}" type="sibTrans" cxnId="{71BFDAEC-28E9-4F6E-BEE0-0629B70758D9}">
      <dgm:prSet/>
      <dgm:spPr/>
      <dgm:t>
        <a:bodyPr/>
        <a:lstStyle/>
        <a:p>
          <a:endParaRPr lang="it-IT"/>
        </a:p>
      </dgm:t>
    </dgm:pt>
    <dgm:pt modelId="{E022D072-D27F-4168-924D-49ACCE04F4E1}" type="pres">
      <dgm:prSet presAssocID="{D52141C4-2740-4774-9A3E-780D577856CF}" presName="diagram" presStyleCnt="0">
        <dgm:presLayoutVars>
          <dgm:chPref val="1"/>
          <dgm:dir/>
          <dgm:animOne val="branch"/>
          <dgm:animLvl val="lvl"/>
          <dgm:resizeHandles val="exact"/>
        </dgm:presLayoutVars>
      </dgm:prSet>
      <dgm:spPr/>
    </dgm:pt>
    <dgm:pt modelId="{2B1E4D9E-F86A-46B5-86CA-CD9CFFCFBD1A}" type="pres">
      <dgm:prSet presAssocID="{41F35C48-CE0E-4F87-A78A-D75B5B4E7DE3}" presName="root1" presStyleCnt="0"/>
      <dgm:spPr/>
    </dgm:pt>
    <dgm:pt modelId="{8CC94078-96CD-4C63-A62A-83159E6457B0}" type="pres">
      <dgm:prSet presAssocID="{41F35C48-CE0E-4F87-A78A-D75B5B4E7DE3}" presName="LevelOneTextNode" presStyleLbl="node0" presStyleIdx="0" presStyleCnt="1">
        <dgm:presLayoutVars>
          <dgm:chPref val="3"/>
        </dgm:presLayoutVars>
      </dgm:prSet>
      <dgm:spPr/>
    </dgm:pt>
    <dgm:pt modelId="{5C1D028B-04D7-45C5-BF0F-35D50698786D}" type="pres">
      <dgm:prSet presAssocID="{41F35C48-CE0E-4F87-A78A-D75B5B4E7DE3}" presName="level2hierChild" presStyleCnt="0"/>
      <dgm:spPr/>
    </dgm:pt>
    <dgm:pt modelId="{04FB0B01-F316-4B21-BE5B-C837B7F8C94D}" type="pres">
      <dgm:prSet presAssocID="{0432E504-7FE8-4320-A3F2-A6A730633D6E}" presName="conn2-1" presStyleLbl="parChTrans1D2" presStyleIdx="0" presStyleCnt="2"/>
      <dgm:spPr/>
    </dgm:pt>
    <dgm:pt modelId="{52682AE6-702F-4152-A174-E51778135F2E}" type="pres">
      <dgm:prSet presAssocID="{0432E504-7FE8-4320-A3F2-A6A730633D6E}" presName="connTx" presStyleLbl="parChTrans1D2" presStyleIdx="0" presStyleCnt="2"/>
      <dgm:spPr/>
    </dgm:pt>
    <dgm:pt modelId="{74BFA8E1-6453-4758-986C-57C0015286D5}" type="pres">
      <dgm:prSet presAssocID="{2D0BAF90-DC52-49B4-9266-38D2FBF71EE3}" presName="root2" presStyleCnt="0"/>
      <dgm:spPr/>
    </dgm:pt>
    <dgm:pt modelId="{24B24136-6EC0-471F-AB19-8470559AA60D}" type="pres">
      <dgm:prSet presAssocID="{2D0BAF90-DC52-49B4-9266-38D2FBF71EE3}" presName="LevelTwoTextNode" presStyleLbl="node2" presStyleIdx="0" presStyleCnt="2">
        <dgm:presLayoutVars>
          <dgm:chPref val="3"/>
        </dgm:presLayoutVars>
      </dgm:prSet>
      <dgm:spPr/>
    </dgm:pt>
    <dgm:pt modelId="{26E94529-61F4-4F2B-B63F-F247CDBE7989}" type="pres">
      <dgm:prSet presAssocID="{2D0BAF90-DC52-49B4-9266-38D2FBF71EE3}" presName="level3hierChild" presStyleCnt="0"/>
      <dgm:spPr/>
    </dgm:pt>
    <dgm:pt modelId="{9AC50AA7-8630-4444-B601-6F6C105834C1}" type="pres">
      <dgm:prSet presAssocID="{F3405741-EA22-4C43-90C2-47A6FACEE84D}" presName="conn2-1" presStyleLbl="parChTrans1D3" presStyleIdx="0" presStyleCnt="2"/>
      <dgm:spPr/>
    </dgm:pt>
    <dgm:pt modelId="{35A968AB-7307-426F-B0B2-0546B616B15C}" type="pres">
      <dgm:prSet presAssocID="{F3405741-EA22-4C43-90C2-47A6FACEE84D}" presName="connTx" presStyleLbl="parChTrans1D3" presStyleIdx="0" presStyleCnt="2"/>
      <dgm:spPr/>
    </dgm:pt>
    <dgm:pt modelId="{151A8E35-068D-4B1B-8C2D-4C09F7D286C8}" type="pres">
      <dgm:prSet presAssocID="{B73ECA02-18D8-4310-BD13-F1151D417C8B}" presName="root2" presStyleCnt="0"/>
      <dgm:spPr/>
    </dgm:pt>
    <dgm:pt modelId="{1A95E379-F6A4-45E3-94CB-47CEE0508EA1}" type="pres">
      <dgm:prSet presAssocID="{B73ECA02-18D8-4310-BD13-F1151D417C8B}" presName="LevelTwoTextNode" presStyleLbl="node3" presStyleIdx="0" presStyleCnt="2">
        <dgm:presLayoutVars>
          <dgm:chPref val="3"/>
        </dgm:presLayoutVars>
      </dgm:prSet>
      <dgm:spPr/>
    </dgm:pt>
    <dgm:pt modelId="{5B008A4F-FF3C-49F6-B927-6A435E1B5E73}" type="pres">
      <dgm:prSet presAssocID="{B73ECA02-18D8-4310-BD13-F1151D417C8B}" presName="level3hierChild" presStyleCnt="0"/>
      <dgm:spPr/>
    </dgm:pt>
    <dgm:pt modelId="{1E287EF3-910A-4B3F-96B1-19B40D8FC5FC}" type="pres">
      <dgm:prSet presAssocID="{76941E03-1567-4EB7-A989-F5AA5213AA14}" presName="conn2-1" presStyleLbl="parChTrans1D2" presStyleIdx="1" presStyleCnt="2"/>
      <dgm:spPr/>
    </dgm:pt>
    <dgm:pt modelId="{99A436F6-15D4-47ED-8644-0362BD6E7B8B}" type="pres">
      <dgm:prSet presAssocID="{76941E03-1567-4EB7-A989-F5AA5213AA14}" presName="connTx" presStyleLbl="parChTrans1D2" presStyleIdx="1" presStyleCnt="2"/>
      <dgm:spPr/>
    </dgm:pt>
    <dgm:pt modelId="{5DB3C372-E1E8-4349-A1F2-5C04B8611CA6}" type="pres">
      <dgm:prSet presAssocID="{24D6D8CC-7515-4DB4-8EBF-72F890EB6ABE}" presName="root2" presStyleCnt="0"/>
      <dgm:spPr/>
    </dgm:pt>
    <dgm:pt modelId="{1C8BA96C-795E-4A20-A875-B5B7B1B0B6B4}" type="pres">
      <dgm:prSet presAssocID="{24D6D8CC-7515-4DB4-8EBF-72F890EB6ABE}" presName="LevelTwoTextNode" presStyleLbl="node2" presStyleIdx="1" presStyleCnt="2">
        <dgm:presLayoutVars>
          <dgm:chPref val="3"/>
        </dgm:presLayoutVars>
      </dgm:prSet>
      <dgm:spPr/>
    </dgm:pt>
    <dgm:pt modelId="{72FA875D-9E1E-43A7-B08C-79E6CC013ABF}" type="pres">
      <dgm:prSet presAssocID="{24D6D8CC-7515-4DB4-8EBF-72F890EB6ABE}" presName="level3hierChild" presStyleCnt="0"/>
      <dgm:spPr/>
    </dgm:pt>
    <dgm:pt modelId="{720F3AB3-F56A-4302-B56D-3BA3A2D83F9C}" type="pres">
      <dgm:prSet presAssocID="{3DEEA1EC-9E70-4404-8893-09623A38B3EC}" presName="conn2-1" presStyleLbl="parChTrans1D3" presStyleIdx="1" presStyleCnt="2"/>
      <dgm:spPr/>
    </dgm:pt>
    <dgm:pt modelId="{DAC4B1AD-0C2D-4A6A-A308-CC6B54433345}" type="pres">
      <dgm:prSet presAssocID="{3DEEA1EC-9E70-4404-8893-09623A38B3EC}" presName="connTx" presStyleLbl="parChTrans1D3" presStyleIdx="1" presStyleCnt="2"/>
      <dgm:spPr/>
    </dgm:pt>
    <dgm:pt modelId="{FD9912BD-8685-4D62-A884-793D3BA2054A}" type="pres">
      <dgm:prSet presAssocID="{EB3C298C-00B8-4902-B37D-07A91BA7B80E}" presName="root2" presStyleCnt="0"/>
      <dgm:spPr/>
    </dgm:pt>
    <dgm:pt modelId="{0D07BEB4-4FBE-4055-8002-91CC1B434CE0}" type="pres">
      <dgm:prSet presAssocID="{EB3C298C-00B8-4902-B37D-07A91BA7B80E}" presName="LevelTwoTextNode" presStyleLbl="node3" presStyleIdx="1" presStyleCnt="2">
        <dgm:presLayoutVars>
          <dgm:chPref val="3"/>
        </dgm:presLayoutVars>
      </dgm:prSet>
      <dgm:spPr/>
    </dgm:pt>
    <dgm:pt modelId="{DD744BA6-D22E-4093-8989-CCCCF136656F}" type="pres">
      <dgm:prSet presAssocID="{EB3C298C-00B8-4902-B37D-07A91BA7B80E}" presName="level3hierChild" presStyleCnt="0"/>
      <dgm:spPr/>
    </dgm:pt>
  </dgm:ptLst>
  <dgm:cxnLst>
    <dgm:cxn modelId="{ED297803-B69D-4E8D-A6D6-89A57F4CF1D3}" type="presOf" srcId="{F3405741-EA22-4C43-90C2-47A6FACEE84D}" destId="{35A968AB-7307-426F-B0B2-0546B616B15C}" srcOrd="1" destOrd="0" presId="urn:microsoft.com/office/officeart/2005/8/layout/hierarchy2"/>
    <dgm:cxn modelId="{FA01E803-7C6B-462F-B5D6-88F574E00040}" srcId="{2D0BAF90-DC52-49B4-9266-38D2FBF71EE3}" destId="{B73ECA02-18D8-4310-BD13-F1151D417C8B}" srcOrd="0" destOrd="0" parTransId="{F3405741-EA22-4C43-90C2-47A6FACEE84D}" sibTransId="{5E9ACAAE-9657-4DB1-BDEC-161797779CE4}"/>
    <dgm:cxn modelId="{A8836108-A1C3-4057-9DAD-5179281137B5}" type="presOf" srcId="{F3405741-EA22-4C43-90C2-47A6FACEE84D}" destId="{9AC50AA7-8630-4444-B601-6F6C105834C1}" srcOrd="0" destOrd="0" presId="urn:microsoft.com/office/officeart/2005/8/layout/hierarchy2"/>
    <dgm:cxn modelId="{87EB5215-29E8-4EBC-B3D4-5C97DF0CAD9A}" type="presOf" srcId="{76941E03-1567-4EB7-A989-F5AA5213AA14}" destId="{99A436F6-15D4-47ED-8644-0362BD6E7B8B}" srcOrd="1" destOrd="0" presId="urn:microsoft.com/office/officeart/2005/8/layout/hierarchy2"/>
    <dgm:cxn modelId="{E4BCFA22-D240-4347-8D23-E6CD26F4B0C9}" type="presOf" srcId="{D52141C4-2740-4774-9A3E-780D577856CF}" destId="{E022D072-D27F-4168-924D-49ACCE04F4E1}" srcOrd="0" destOrd="0" presId="urn:microsoft.com/office/officeart/2005/8/layout/hierarchy2"/>
    <dgm:cxn modelId="{5E181D4B-5E30-45AD-80AF-37ED0B493421}" type="presOf" srcId="{76941E03-1567-4EB7-A989-F5AA5213AA14}" destId="{1E287EF3-910A-4B3F-96B1-19B40D8FC5FC}" srcOrd="0" destOrd="0" presId="urn:microsoft.com/office/officeart/2005/8/layout/hierarchy2"/>
    <dgm:cxn modelId="{0F7EE456-6827-4D4A-8C2A-AF64A5C7AB15}" srcId="{D52141C4-2740-4774-9A3E-780D577856CF}" destId="{41F35C48-CE0E-4F87-A78A-D75B5B4E7DE3}" srcOrd="0" destOrd="0" parTransId="{B7A01145-1A58-43B7-9EFC-AF1AF22B4D83}" sibTransId="{A90A1BE5-16BD-4458-8750-EA24731992BD}"/>
    <dgm:cxn modelId="{F353055A-8D1B-4252-9F01-01B428AD1185}" type="presOf" srcId="{3DEEA1EC-9E70-4404-8893-09623A38B3EC}" destId="{720F3AB3-F56A-4302-B56D-3BA3A2D83F9C}" srcOrd="0" destOrd="0" presId="urn:microsoft.com/office/officeart/2005/8/layout/hierarchy2"/>
    <dgm:cxn modelId="{4AA10C82-1593-4C6A-9E71-AD06A79350D2}" type="presOf" srcId="{41F35C48-CE0E-4F87-A78A-D75B5B4E7DE3}" destId="{8CC94078-96CD-4C63-A62A-83159E6457B0}" srcOrd="0" destOrd="0" presId="urn:microsoft.com/office/officeart/2005/8/layout/hierarchy2"/>
    <dgm:cxn modelId="{C0D3B382-7566-4D93-B614-BFB6DA0D850D}" srcId="{41F35C48-CE0E-4F87-A78A-D75B5B4E7DE3}" destId="{2D0BAF90-DC52-49B4-9266-38D2FBF71EE3}" srcOrd="0" destOrd="0" parTransId="{0432E504-7FE8-4320-A3F2-A6A730633D6E}" sibTransId="{13AC9692-B5C0-4E8C-8E97-9194C6048DD4}"/>
    <dgm:cxn modelId="{C666F093-0678-485F-8DFA-FF250DC2AB0F}" srcId="{41F35C48-CE0E-4F87-A78A-D75B5B4E7DE3}" destId="{24D6D8CC-7515-4DB4-8EBF-72F890EB6ABE}" srcOrd="1" destOrd="0" parTransId="{76941E03-1567-4EB7-A989-F5AA5213AA14}" sibTransId="{1348542C-40CC-4621-BF88-28E3550B7009}"/>
    <dgm:cxn modelId="{83BFE7B6-EF61-423D-8F80-C0635F5EB650}" type="presOf" srcId="{0432E504-7FE8-4320-A3F2-A6A730633D6E}" destId="{04FB0B01-F316-4B21-BE5B-C837B7F8C94D}" srcOrd="0" destOrd="0" presId="urn:microsoft.com/office/officeart/2005/8/layout/hierarchy2"/>
    <dgm:cxn modelId="{FB0509BD-5E61-43B5-8A55-ABF08280453A}" type="presOf" srcId="{2D0BAF90-DC52-49B4-9266-38D2FBF71EE3}" destId="{24B24136-6EC0-471F-AB19-8470559AA60D}" srcOrd="0" destOrd="0" presId="urn:microsoft.com/office/officeart/2005/8/layout/hierarchy2"/>
    <dgm:cxn modelId="{403867C4-55D2-4DC1-87A3-134980A0EA32}" type="presOf" srcId="{EB3C298C-00B8-4902-B37D-07A91BA7B80E}" destId="{0D07BEB4-4FBE-4055-8002-91CC1B434CE0}" srcOrd="0" destOrd="0" presId="urn:microsoft.com/office/officeart/2005/8/layout/hierarchy2"/>
    <dgm:cxn modelId="{9317ABC7-51A2-4EA7-9B60-EC0118843520}" type="presOf" srcId="{24D6D8CC-7515-4DB4-8EBF-72F890EB6ABE}" destId="{1C8BA96C-795E-4A20-A875-B5B7B1B0B6B4}" srcOrd="0" destOrd="0" presId="urn:microsoft.com/office/officeart/2005/8/layout/hierarchy2"/>
    <dgm:cxn modelId="{4FB660D8-9667-4263-9C37-66DD8D5F77DF}" type="presOf" srcId="{0432E504-7FE8-4320-A3F2-A6A730633D6E}" destId="{52682AE6-702F-4152-A174-E51778135F2E}" srcOrd="1" destOrd="0" presId="urn:microsoft.com/office/officeart/2005/8/layout/hierarchy2"/>
    <dgm:cxn modelId="{71BFDAEC-28E9-4F6E-BEE0-0629B70758D9}" srcId="{24D6D8CC-7515-4DB4-8EBF-72F890EB6ABE}" destId="{EB3C298C-00B8-4902-B37D-07A91BA7B80E}" srcOrd="0" destOrd="0" parTransId="{3DEEA1EC-9E70-4404-8893-09623A38B3EC}" sibTransId="{EB4B0238-6C50-4D9F-9911-F1E110B9CBB1}"/>
    <dgm:cxn modelId="{637FDDEF-7B36-45FD-9C67-D4E205BC9FA9}" type="presOf" srcId="{B73ECA02-18D8-4310-BD13-F1151D417C8B}" destId="{1A95E379-F6A4-45E3-94CB-47CEE0508EA1}" srcOrd="0" destOrd="0" presId="urn:microsoft.com/office/officeart/2005/8/layout/hierarchy2"/>
    <dgm:cxn modelId="{187702F1-948D-4F75-9D85-B03DBC4FB8BB}" type="presOf" srcId="{3DEEA1EC-9E70-4404-8893-09623A38B3EC}" destId="{DAC4B1AD-0C2D-4A6A-A308-CC6B54433345}" srcOrd="1" destOrd="0" presId="urn:microsoft.com/office/officeart/2005/8/layout/hierarchy2"/>
    <dgm:cxn modelId="{E874E17E-1863-4FC1-B9B2-79F939CC8494}" type="presParOf" srcId="{E022D072-D27F-4168-924D-49ACCE04F4E1}" destId="{2B1E4D9E-F86A-46B5-86CA-CD9CFFCFBD1A}" srcOrd="0" destOrd="0" presId="urn:microsoft.com/office/officeart/2005/8/layout/hierarchy2"/>
    <dgm:cxn modelId="{29BA7C10-BFE5-459F-8CED-B0C2370AA7C5}" type="presParOf" srcId="{2B1E4D9E-F86A-46B5-86CA-CD9CFFCFBD1A}" destId="{8CC94078-96CD-4C63-A62A-83159E6457B0}" srcOrd="0" destOrd="0" presId="urn:microsoft.com/office/officeart/2005/8/layout/hierarchy2"/>
    <dgm:cxn modelId="{D601D960-1953-438A-A421-1CEF6B9C4BE1}" type="presParOf" srcId="{2B1E4D9E-F86A-46B5-86CA-CD9CFFCFBD1A}" destId="{5C1D028B-04D7-45C5-BF0F-35D50698786D}" srcOrd="1" destOrd="0" presId="urn:microsoft.com/office/officeart/2005/8/layout/hierarchy2"/>
    <dgm:cxn modelId="{A6976A12-23FF-4583-93CA-C70F2DDAF327}" type="presParOf" srcId="{5C1D028B-04D7-45C5-BF0F-35D50698786D}" destId="{04FB0B01-F316-4B21-BE5B-C837B7F8C94D}" srcOrd="0" destOrd="0" presId="urn:microsoft.com/office/officeart/2005/8/layout/hierarchy2"/>
    <dgm:cxn modelId="{09EFCD37-C2B2-45FE-BB31-6386A330E15F}" type="presParOf" srcId="{04FB0B01-F316-4B21-BE5B-C837B7F8C94D}" destId="{52682AE6-702F-4152-A174-E51778135F2E}" srcOrd="0" destOrd="0" presId="urn:microsoft.com/office/officeart/2005/8/layout/hierarchy2"/>
    <dgm:cxn modelId="{4E32C380-A2A5-4CD2-B24A-3E4FB833EAD7}" type="presParOf" srcId="{5C1D028B-04D7-45C5-BF0F-35D50698786D}" destId="{74BFA8E1-6453-4758-986C-57C0015286D5}" srcOrd="1" destOrd="0" presId="urn:microsoft.com/office/officeart/2005/8/layout/hierarchy2"/>
    <dgm:cxn modelId="{A535BAB4-ABA6-4556-9105-C0CCE9D71D5E}" type="presParOf" srcId="{74BFA8E1-6453-4758-986C-57C0015286D5}" destId="{24B24136-6EC0-471F-AB19-8470559AA60D}" srcOrd="0" destOrd="0" presId="urn:microsoft.com/office/officeart/2005/8/layout/hierarchy2"/>
    <dgm:cxn modelId="{F5C0D699-9C8C-4869-BF22-47AE2E5C0CC0}" type="presParOf" srcId="{74BFA8E1-6453-4758-986C-57C0015286D5}" destId="{26E94529-61F4-4F2B-B63F-F247CDBE7989}" srcOrd="1" destOrd="0" presId="urn:microsoft.com/office/officeart/2005/8/layout/hierarchy2"/>
    <dgm:cxn modelId="{C83F7311-043F-4F51-8B6E-40532BB4CAA1}" type="presParOf" srcId="{26E94529-61F4-4F2B-B63F-F247CDBE7989}" destId="{9AC50AA7-8630-4444-B601-6F6C105834C1}" srcOrd="0" destOrd="0" presId="urn:microsoft.com/office/officeart/2005/8/layout/hierarchy2"/>
    <dgm:cxn modelId="{4F000A58-6647-4FF3-B2F4-B0EC5200440F}" type="presParOf" srcId="{9AC50AA7-8630-4444-B601-6F6C105834C1}" destId="{35A968AB-7307-426F-B0B2-0546B616B15C}" srcOrd="0" destOrd="0" presId="urn:microsoft.com/office/officeart/2005/8/layout/hierarchy2"/>
    <dgm:cxn modelId="{978ACDA2-88F3-4780-80D3-3F3C47BA016B}" type="presParOf" srcId="{26E94529-61F4-4F2B-B63F-F247CDBE7989}" destId="{151A8E35-068D-4B1B-8C2D-4C09F7D286C8}" srcOrd="1" destOrd="0" presId="urn:microsoft.com/office/officeart/2005/8/layout/hierarchy2"/>
    <dgm:cxn modelId="{4E522979-23D2-4FDC-B321-4555ABB5E04B}" type="presParOf" srcId="{151A8E35-068D-4B1B-8C2D-4C09F7D286C8}" destId="{1A95E379-F6A4-45E3-94CB-47CEE0508EA1}" srcOrd="0" destOrd="0" presId="urn:microsoft.com/office/officeart/2005/8/layout/hierarchy2"/>
    <dgm:cxn modelId="{A2135226-EE06-4EA1-ACEA-84AEFC96E413}" type="presParOf" srcId="{151A8E35-068D-4B1B-8C2D-4C09F7D286C8}" destId="{5B008A4F-FF3C-49F6-B927-6A435E1B5E73}" srcOrd="1" destOrd="0" presId="urn:microsoft.com/office/officeart/2005/8/layout/hierarchy2"/>
    <dgm:cxn modelId="{D7C8E07E-0E55-4FE6-8E52-9D57272C229F}" type="presParOf" srcId="{5C1D028B-04D7-45C5-BF0F-35D50698786D}" destId="{1E287EF3-910A-4B3F-96B1-19B40D8FC5FC}" srcOrd="2" destOrd="0" presId="urn:microsoft.com/office/officeart/2005/8/layout/hierarchy2"/>
    <dgm:cxn modelId="{A3299946-45D8-4FCE-9BDC-263D2A665B03}" type="presParOf" srcId="{1E287EF3-910A-4B3F-96B1-19B40D8FC5FC}" destId="{99A436F6-15D4-47ED-8644-0362BD6E7B8B}" srcOrd="0" destOrd="0" presId="urn:microsoft.com/office/officeart/2005/8/layout/hierarchy2"/>
    <dgm:cxn modelId="{CC4DC1AD-55C1-472F-AE4C-5BCFC487609A}" type="presParOf" srcId="{5C1D028B-04D7-45C5-BF0F-35D50698786D}" destId="{5DB3C372-E1E8-4349-A1F2-5C04B8611CA6}" srcOrd="3" destOrd="0" presId="urn:microsoft.com/office/officeart/2005/8/layout/hierarchy2"/>
    <dgm:cxn modelId="{4A8B1C40-66B4-4B73-BF8C-57A695BF55EE}" type="presParOf" srcId="{5DB3C372-E1E8-4349-A1F2-5C04B8611CA6}" destId="{1C8BA96C-795E-4A20-A875-B5B7B1B0B6B4}" srcOrd="0" destOrd="0" presId="urn:microsoft.com/office/officeart/2005/8/layout/hierarchy2"/>
    <dgm:cxn modelId="{E87F1A58-ABD1-4D08-8E95-04F7B31C7729}" type="presParOf" srcId="{5DB3C372-E1E8-4349-A1F2-5C04B8611CA6}" destId="{72FA875D-9E1E-43A7-B08C-79E6CC013ABF}" srcOrd="1" destOrd="0" presId="urn:microsoft.com/office/officeart/2005/8/layout/hierarchy2"/>
    <dgm:cxn modelId="{103DBD8F-A755-4E40-B442-EE5ED28C982D}" type="presParOf" srcId="{72FA875D-9E1E-43A7-B08C-79E6CC013ABF}" destId="{720F3AB3-F56A-4302-B56D-3BA3A2D83F9C}" srcOrd="0" destOrd="0" presId="urn:microsoft.com/office/officeart/2005/8/layout/hierarchy2"/>
    <dgm:cxn modelId="{52CFE3F3-29BF-44B8-9449-60283FD1380B}" type="presParOf" srcId="{720F3AB3-F56A-4302-B56D-3BA3A2D83F9C}" destId="{DAC4B1AD-0C2D-4A6A-A308-CC6B54433345}" srcOrd="0" destOrd="0" presId="urn:microsoft.com/office/officeart/2005/8/layout/hierarchy2"/>
    <dgm:cxn modelId="{51489B7B-FB09-49F4-9785-D709B99D2F92}" type="presParOf" srcId="{72FA875D-9E1E-43A7-B08C-79E6CC013ABF}" destId="{FD9912BD-8685-4D62-A884-793D3BA2054A}" srcOrd="1" destOrd="0" presId="urn:microsoft.com/office/officeart/2005/8/layout/hierarchy2"/>
    <dgm:cxn modelId="{72783810-ED47-434A-8A55-E04A2E30A427}" type="presParOf" srcId="{FD9912BD-8685-4D62-A884-793D3BA2054A}" destId="{0D07BEB4-4FBE-4055-8002-91CC1B434CE0}" srcOrd="0" destOrd="0" presId="urn:microsoft.com/office/officeart/2005/8/layout/hierarchy2"/>
    <dgm:cxn modelId="{27E71CE2-96D1-4BCB-837A-03312E9DE106}" type="presParOf" srcId="{FD9912BD-8685-4D62-A884-793D3BA2054A}" destId="{DD744BA6-D22E-4093-8989-CCCCF136656F}" srcOrd="1" destOrd="0" presId="urn:microsoft.com/office/officeart/2005/8/layout/hierarchy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C94078-96CD-4C63-A62A-83159E6457B0}">
      <dsp:nvSpPr>
        <dsp:cNvPr id="0" name=""/>
        <dsp:cNvSpPr/>
      </dsp:nvSpPr>
      <dsp:spPr>
        <a:xfrm>
          <a:off x="6830" y="2766225"/>
          <a:ext cx="1825268" cy="912634"/>
        </a:xfrm>
        <a:prstGeom prst="roundRect">
          <a:avLst>
            <a:gd name="adj" fmla="val 10000"/>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795" tIns="10795" rIns="10795" bIns="10795" numCol="1" spcCol="1270" anchor="ctr" anchorCtr="0">
          <a:noAutofit/>
        </a:bodyPr>
        <a:lstStyle/>
        <a:p>
          <a:pPr marL="0" lvl="0" indent="0" algn="ctr" defTabSz="755650">
            <a:lnSpc>
              <a:spcPct val="90000"/>
            </a:lnSpc>
            <a:spcBef>
              <a:spcPct val="0"/>
            </a:spcBef>
            <a:spcAft>
              <a:spcPct val="35000"/>
            </a:spcAft>
            <a:buNone/>
          </a:pPr>
          <a:r>
            <a:rPr lang="it-IT" sz="1700" b="1" kern="1200" dirty="0"/>
            <a:t>GLUCOSAMINA SOLFATO</a:t>
          </a:r>
        </a:p>
      </dsp:txBody>
      <dsp:txXfrm>
        <a:off x="33560" y="2792955"/>
        <a:ext cx="1771808" cy="859174"/>
      </dsp:txXfrm>
    </dsp:sp>
    <dsp:sp modelId="{04FB0B01-F316-4B21-BE5B-C837B7F8C94D}">
      <dsp:nvSpPr>
        <dsp:cNvPr id="0" name=""/>
        <dsp:cNvSpPr/>
      </dsp:nvSpPr>
      <dsp:spPr>
        <a:xfrm rot="19457599">
          <a:off x="1747587" y="2947416"/>
          <a:ext cx="899129" cy="25488"/>
        </a:xfrm>
        <a:custGeom>
          <a:avLst/>
          <a:gdLst/>
          <a:ahLst/>
          <a:cxnLst/>
          <a:rect l="0" t="0" r="0" b="0"/>
          <a:pathLst>
            <a:path>
              <a:moveTo>
                <a:pt x="0" y="12744"/>
              </a:moveTo>
              <a:lnTo>
                <a:pt x="899129" y="12744"/>
              </a:lnTo>
            </a:path>
          </a:pathLst>
        </a:custGeom>
        <a:noFill/>
        <a:ln w="1905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it-IT" sz="500" kern="1200"/>
        </a:p>
      </dsp:txBody>
      <dsp:txXfrm>
        <a:off x="2174674" y="2937681"/>
        <a:ext cx="44956" cy="44956"/>
      </dsp:txXfrm>
    </dsp:sp>
    <dsp:sp modelId="{24B24136-6EC0-471F-AB19-8470559AA60D}">
      <dsp:nvSpPr>
        <dsp:cNvPr id="0" name=""/>
        <dsp:cNvSpPr/>
      </dsp:nvSpPr>
      <dsp:spPr>
        <a:xfrm>
          <a:off x="2562206" y="2241460"/>
          <a:ext cx="1825268" cy="912634"/>
        </a:xfrm>
        <a:prstGeom prst="roundRect">
          <a:avLst>
            <a:gd name="adj" fmla="val 10000"/>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795" tIns="10795" rIns="10795" bIns="10795" numCol="1" spcCol="1270" anchor="ctr" anchorCtr="0">
          <a:noAutofit/>
        </a:bodyPr>
        <a:lstStyle/>
        <a:p>
          <a:pPr marL="0" lvl="0" indent="0" algn="ctr" defTabSz="755650">
            <a:lnSpc>
              <a:spcPct val="90000"/>
            </a:lnSpc>
            <a:spcBef>
              <a:spcPct val="0"/>
            </a:spcBef>
            <a:spcAft>
              <a:spcPct val="35000"/>
            </a:spcAft>
            <a:buNone/>
          </a:pPr>
          <a:r>
            <a:rPr lang="it-IT" sz="1700" kern="1200" dirty="0"/>
            <a:t>Di qualità non farmacologica</a:t>
          </a:r>
        </a:p>
      </dsp:txBody>
      <dsp:txXfrm>
        <a:off x="2588936" y="2268190"/>
        <a:ext cx="1771808" cy="859174"/>
      </dsp:txXfrm>
    </dsp:sp>
    <dsp:sp modelId="{9AC50AA7-8630-4444-B601-6F6C105834C1}">
      <dsp:nvSpPr>
        <dsp:cNvPr id="0" name=""/>
        <dsp:cNvSpPr/>
      </dsp:nvSpPr>
      <dsp:spPr>
        <a:xfrm>
          <a:off x="4387474" y="2685033"/>
          <a:ext cx="730107" cy="25488"/>
        </a:xfrm>
        <a:custGeom>
          <a:avLst/>
          <a:gdLst/>
          <a:ahLst/>
          <a:cxnLst/>
          <a:rect l="0" t="0" r="0" b="0"/>
          <a:pathLst>
            <a:path>
              <a:moveTo>
                <a:pt x="0" y="12744"/>
              </a:moveTo>
              <a:lnTo>
                <a:pt x="730107" y="12744"/>
              </a:lnTo>
            </a:path>
          </a:pathLst>
        </a:custGeom>
        <a:noFill/>
        <a:ln w="1905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it-IT" sz="500" kern="1200"/>
        </a:p>
      </dsp:txBody>
      <dsp:txXfrm>
        <a:off x="4734275" y="2679525"/>
        <a:ext cx="36505" cy="36505"/>
      </dsp:txXfrm>
    </dsp:sp>
    <dsp:sp modelId="{1A95E379-F6A4-45E3-94CB-47CEE0508EA1}">
      <dsp:nvSpPr>
        <dsp:cNvPr id="0" name=""/>
        <dsp:cNvSpPr/>
      </dsp:nvSpPr>
      <dsp:spPr>
        <a:xfrm>
          <a:off x="5117581" y="2241460"/>
          <a:ext cx="1825268" cy="912634"/>
        </a:xfrm>
        <a:prstGeom prst="roundRect">
          <a:avLst>
            <a:gd name="adj" fmla="val 10000"/>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795" tIns="10795" rIns="10795" bIns="10795" numCol="1" spcCol="1270" anchor="ctr" anchorCtr="0">
          <a:noAutofit/>
        </a:bodyPr>
        <a:lstStyle/>
        <a:p>
          <a:pPr marL="0" lvl="0" indent="0" algn="ctr" defTabSz="755650">
            <a:lnSpc>
              <a:spcPct val="90000"/>
            </a:lnSpc>
            <a:spcBef>
              <a:spcPct val="0"/>
            </a:spcBef>
            <a:spcAft>
              <a:spcPct val="35000"/>
            </a:spcAft>
            <a:buNone/>
          </a:pPr>
          <a:r>
            <a:rPr lang="it-IT" sz="1700" kern="1200" dirty="0"/>
            <a:t>Glucosamina cloridrato + sodio solfato</a:t>
          </a:r>
        </a:p>
      </dsp:txBody>
      <dsp:txXfrm>
        <a:off x="5144311" y="2268190"/>
        <a:ext cx="1771808" cy="859174"/>
      </dsp:txXfrm>
    </dsp:sp>
    <dsp:sp modelId="{B008D376-1AB9-42DA-B557-062C81E1F2A7}">
      <dsp:nvSpPr>
        <dsp:cNvPr id="0" name=""/>
        <dsp:cNvSpPr/>
      </dsp:nvSpPr>
      <dsp:spPr>
        <a:xfrm>
          <a:off x="6942849" y="2685033"/>
          <a:ext cx="730107" cy="25488"/>
        </a:xfrm>
        <a:custGeom>
          <a:avLst/>
          <a:gdLst/>
          <a:ahLst/>
          <a:cxnLst/>
          <a:rect l="0" t="0" r="0" b="0"/>
          <a:pathLst>
            <a:path>
              <a:moveTo>
                <a:pt x="0" y="12744"/>
              </a:moveTo>
              <a:lnTo>
                <a:pt x="730107" y="12744"/>
              </a:lnTo>
            </a:path>
          </a:pathLst>
        </a:custGeom>
        <a:noFill/>
        <a:ln w="1905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it-IT" sz="500" kern="1200"/>
        </a:p>
      </dsp:txBody>
      <dsp:txXfrm>
        <a:off x="7289650" y="2679525"/>
        <a:ext cx="36505" cy="36505"/>
      </dsp:txXfrm>
    </dsp:sp>
    <dsp:sp modelId="{58ABC97D-B755-41CC-BF67-0E2A5ABA3298}">
      <dsp:nvSpPr>
        <dsp:cNvPr id="0" name=""/>
        <dsp:cNvSpPr/>
      </dsp:nvSpPr>
      <dsp:spPr>
        <a:xfrm>
          <a:off x="7672957" y="2241460"/>
          <a:ext cx="1825268" cy="912634"/>
        </a:xfrm>
        <a:prstGeom prst="roundRect">
          <a:avLst>
            <a:gd name="adj" fmla="val 10000"/>
          </a:avLst>
        </a:prstGeom>
        <a:gradFill rotWithShape="0">
          <a:gsLst>
            <a:gs pos="0">
              <a:schemeClr val="accent6">
                <a:hueOff val="0"/>
                <a:satOff val="0"/>
                <a:lumOff val="0"/>
                <a:alphaOff val="0"/>
                <a:satMod val="103000"/>
                <a:lumMod val="102000"/>
                <a:tint val="94000"/>
              </a:schemeClr>
            </a:gs>
            <a:gs pos="50000">
              <a:schemeClr val="accent6">
                <a:hueOff val="0"/>
                <a:satOff val="0"/>
                <a:lumOff val="0"/>
                <a:alphaOff val="0"/>
                <a:satMod val="110000"/>
                <a:lumMod val="100000"/>
                <a:shade val="100000"/>
              </a:schemeClr>
            </a:gs>
            <a:gs pos="100000">
              <a:schemeClr val="accent6">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795" tIns="10795" rIns="10795" bIns="10795" numCol="1" spcCol="1270" anchor="ctr" anchorCtr="0">
          <a:noAutofit/>
        </a:bodyPr>
        <a:lstStyle/>
        <a:p>
          <a:pPr marL="0" lvl="0" indent="0" algn="ctr" defTabSz="755650">
            <a:lnSpc>
              <a:spcPct val="90000"/>
            </a:lnSpc>
            <a:spcBef>
              <a:spcPct val="0"/>
            </a:spcBef>
            <a:spcAft>
              <a:spcPct val="35000"/>
            </a:spcAft>
            <a:buNone/>
          </a:pPr>
          <a:r>
            <a:rPr lang="it-IT" sz="1700" kern="1200" dirty="0"/>
            <a:t>Fortemente instabile</a:t>
          </a:r>
        </a:p>
      </dsp:txBody>
      <dsp:txXfrm>
        <a:off x="7699687" y="2268190"/>
        <a:ext cx="1771808" cy="859174"/>
      </dsp:txXfrm>
    </dsp:sp>
    <dsp:sp modelId="{1E287EF3-910A-4B3F-96B1-19B40D8FC5FC}">
      <dsp:nvSpPr>
        <dsp:cNvPr id="0" name=""/>
        <dsp:cNvSpPr/>
      </dsp:nvSpPr>
      <dsp:spPr>
        <a:xfrm rot="2142401">
          <a:off x="1747587" y="3472180"/>
          <a:ext cx="899129" cy="25488"/>
        </a:xfrm>
        <a:custGeom>
          <a:avLst/>
          <a:gdLst/>
          <a:ahLst/>
          <a:cxnLst/>
          <a:rect l="0" t="0" r="0" b="0"/>
          <a:pathLst>
            <a:path>
              <a:moveTo>
                <a:pt x="0" y="12744"/>
              </a:moveTo>
              <a:lnTo>
                <a:pt x="899129" y="12744"/>
              </a:lnTo>
            </a:path>
          </a:pathLst>
        </a:custGeom>
        <a:noFill/>
        <a:ln w="1905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it-IT" sz="500" kern="1200"/>
        </a:p>
      </dsp:txBody>
      <dsp:txXfrm>
        <a:off x="2174674" y="3462446"/>
        <a:ext cx="44956" cy="44956"/>
      </dsp:txXfrm>
    </dsp:sp>
    <dsp:sp modelId="{1C8BA96C-795E-4A20-A875-B5B7B1B0B6B4}">
      <dsp:nvSpPr>
        <dsp:cNvPr id="0" name=""/>
        <dsp:cNvSpPr/>
      </dsp:nvSpPr>
      <dsp:spPr>
        <a:xfrm>
          <a:off x="2562206" y="3290990"/>
          <a:ext cx="1825268" cy="912634"/>
        </a:xfrm>
        <a:prstGeom prst="roundRect">
          <a:avLst>
            <a:gd name="adj" fmla="val 10000"/>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795" tIns="10795" rIns="10795" bIns="10795" numCol="1" spcCol="1270" anchor="ctr" anchorCtr="0">
          <a:noAutofit/>
        </a:bodyPr>
        <a:lstStyle/>
        <a:p>
          <a:pPr marL="0" lvl="0" indent="0" algn="ctr" defTabSz="755650">
            <a:lnSpc>
              <a:spcPct val="90000"/>
            </a:lnSpc>
            <a:spcBef>
              <a:spcPct val="0"/>
            </a:spcBef>
            <a:spcAft>
              <a:spcPct val="35000"/>
            </a:spcAft>
            <a:buNone/>
          </a:pPr>
          <a:r>
            <a:rPr lang="it-IT" sz="1700" kern="1200" dirty="0" err="1"/>
            <a:t>pCGS</a:t>
          </a:r>
          <a:endParaRPr lang="it-IT" sz="1700" kern="1200" dirty="0"/>
        </a:p>
      </dsp:txBody>
      <dsp:txXfrm>
        <a:off x="2588936" y="3317720"/>
        <a:ext cx="1771808" cy="859174"/>
      </dsp:txXfrm>
    </dsp:sp>
    <dsp:sp modelId="{720F3AB3-F56A-4302-B56D-3BA3A2D83F9C}">
      <dsp:nvSpPr>
        <dsp:cNvPr id="0" name=""/>
        <dsp:cNvSpPr/>
      </dsp:nvSpPr>
      <dsp:spPr>
        <a:xfrm>
          <a:off x="4387474" y="3734562"/>
          <a:ext cx="730107" cy="25488"/>
        </a:xfrm>
        <a:custGeom>
          <a:avLst/>
          <a:gdLst/>
          <a:ahLst/>
          <a:cxnLst/>
          <a:rect l="0" t="0" r="0" b="0"/>
          <a:pathLst>
            <a:path>
              <a:moveTo>
                <a:pt x="0" y="12744"/>
              </a:moveTo>
              <a:lnTo>
                <a:pt x="730107" y="12744"/>
              </a:lnTo>
            </a:path>
          </a:pathLst>
        </a:custGeom>
        <a:noFill/>
        <a:ln w="1905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it-IT" sz="500" kern="1200"/>
        </a:p>
      </dsp:txBody>
      <dsp:txXfrm>
        <a:off x="4734275" y="3729054"/>
        <a:ext cx="36505" cy="36505"/>
      </dsp:txXfrm>
    </dsp:sp>
    <dsp:sp modelId="{0D07BEB4-4FBE-4055-8002-91CC1B434CE0}">
      <dsp:nvSpPr>
        <dsp:cNvPr id="0" name=""/>
        <dsp:cNvSpPr/>
      </dsp:nvSpPr>
      <dsp:spPr>
        <a:xfrm>
          <a:off x="5117581" y="3290990"/>
          <a:ext cx="1825268" cy="912634"/>
        </a:xfrm>
        <a:prstGeom prst="roundRect">
          <a:avLst>
            <a:gd name="adj" fmla="val 10000"/>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795" tIns="10795" rIns="10795" bIns="10795" numCol="1" spcCol="1270" anchor="ctr" anchorCtr="0">
          <a:noAutofit/>
        </a:bodyPr>
        <a:lstStyle/>
        <a:p>
          <a:pPr marL="0" lvl="0" indent="0" algn="ctr" defTabSz="755650">
            <a:lnSpc>
              <a:spcPct val="90000"/>
            </a:lnSpc>
            <a:spcBef>
              <a:spcPct val="0"/>
            </a:spcBef>
            <a:spcAft>
              <a:spcPct val="35000"/>
            </a:spcAft>
            <a:buNone/>
          </a:pPr>
          <a:r>
            <a:rPr lang="it-IT" sz="1700" kern="1200" dirty="0"/>
            <a:t>Mix di Glucosamina solfato e sodio cloridrato</a:t>
          </a:r>
        </a:p>
      </dsp:txBody>
      <dsp:txXfrm>
        <a:off x="5144311" y="3317720"/>
        <a:ext cx="1771808" cy="859174"/>
      </dsp:txXfrm>
    </dsp:sp>
    <dsp:sp modelId="{D4C5D1D0-B3CB-45E9-9B49-38268938D6F6}">
      <dsp:nvSpPr>
        <dsp:cNvPr id="0" name=""/>
        <dsp:cNvSpPr/>
      </dsp:nvSpPr>
      <dsp:spPr>
        <a:xfrm>
          <a:off x="6942849" y="3734562"/>
          <a:ext cx="730107" cy="25488"/>
        </a:xfrm>
        <a:custGeom>
          <a:avLst/>
          <a:gdLst/>
          <a:ahLst/>
          <a:cxnLst/>
          <a:rect l="0" t="0" r="0" b="0"/>
          <a:pathLst>
            <a:path>
              <a:moveTo>
                <a:pt x="0" y="12744"/>
              </a:moveTo>
              <a:lnTo>
                <a:pt x="730107" y="12744"/>
              </a:lnTo>
            </a:path>
          </a:pathLst>
        </a:custGeom>
        <a:noFill/>
        <a:ln w="1905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it-IT" sz="500" kern="1200"/>
        </a:p>
      </dsp:txBody>
      <dsp:txXfrm>
        <a:off x="7289650" y="3729054"/>
        <a:ext cx="36505" cy="36505"/>
      </dsp:txXfrm>
    </dsp:sp>
    <dsp:sp modelId="{836AAAA3-7F9F-4963-AEE7-864873AC4E60}">
      <dsp:nvSpPr>
        <dsp:cNvPr id="0" name=""/>
        <dsp:cNvSpPr/>
      </dsp:nvSpPr>
      <dsp:spPr>
        <a:xfrm>
          <a:off x="7672957" y="3290990"/>
          <a:ext cx="1825268" cy="912634"/>
        </a:xfrm>
        <a:prstGeom prst="roundRect">
          <a:avLst>
            <a:gd name="adj" fmla="val 10000"/>
          </a:avLst>
        </a:prstGeom>
        <a:gradFill rotWithShape="0">
          <a:gsLst>
            <a:gs pos="0">
              <a:schemeClr val="accent6">
                <a:hueOff val="0"/>
                <a:satOff val="0"/>
                <a:lumOff val="0"/>
                <a:alphaOff val="0"/>
                <a:satMod val="103000"/>
                <a:lumMod val="102000"/>
                <a:tint val="94000"/>
              </a:schemeClr>
            </a:gs>
            <a:gs pos="50000">
              <a:schemeClr val="accent6">
                <a:hueOff val="0"/>
                <a:satOff val="0"/>
                <a:lumOff val="0"/>
                <a:alphaOff val="0"/>
                <a:satMod val="110000"/>
                <a:lumMod val="100000"/>
                <a:shade val="100000"/>
              </a:schemeClr>
            </a:gs>
            <a:gs pos="100000">
              <a:schemeClr val="accent6">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795" tIns="10795" rIns="10795" bIns="10795" numCol="1" spcCol="1270" anchor="ctr" anchorCtr="0">
          <a:noAutofit/>
        </a:bodyPr>
        <a:lstStyle/>
        <a:p>
          <a:pPr marL="0" lvl="0" indent="0" algn="ctr" defTabSz="755650">
            <a:lnSpc>
              <a:spcPct val="90000"/>
            </a:lnSpc>
            <a:spcBef>
              <a:spcPct val="0"/>
            </a:spcBef>
            <a:spcAft>
              <a:spcPct val="35000"/>
            </a:spcAft>
            <a:buNone/>
          </a:pPr>
          <a:r>
            <a:rPr lang="it-IT" sz="1700" kern="1200" dirty="0"/>
            <a:t>Estremamente stabile</a:t>
          </a:r>
        </a:p>
      </dsp:txBody>
      <dsp:txXfrm>
        <a:off x="7699687" y="3317720"/>
        <a:ext cx="1771808" cy="85917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8F6E4E-5654-4F75-967A-648BC8729B4E}">
      <dsp:nvSpPr>
        <dsp:cNvPr id="0" name=""/>
        <dsp:cNvSpPr/>
      </dsp:nvSpPr>
      <dsp:spPr>
        <a:xfrm>
          <a:off x="271123" y="518"/>
          <a:ext cx="3058153" cy="1698973"/>
        </a:xfrm>
        <a:prstGeom prst="roundRect">
          <a:avLst>
            <a:gd name="adj" fmla="val 10000"/>
          </a:avLst>
        </a:prstGeom>
        <a:solidFill>
          <a:srgbClr val="00B050"/>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7650" tIns="247650" rIns="247650" bIns="247650" numCol="1" spcCol="1270" anchor="ctr" anchorCtr="0">
          <a:noAutofit/>
        </a:bodyPr>
        <a:lstStyle/>
        <a:p>
          <a:pPr marL="0" lvl="0" indent="0" algn="ctr" defTabSz="2889250">
            <a:lnSpc>
              <a:spcPct val="90000"/>
            </a:lnSpc>
            <a:spcBef>
              <a:spcPct val="0"/>
            </a:spcBef>
            <a:spcAft>
              <a:spcPct val="35000"/>
            </a:spcAft>
            <a:buNone/>
          </a:pPr>
          <a:r>
            <a:rPr lang="it-IT" sz="6500" kern="1200" dirty="0" err="1"/>
            <a:t>pCGS</a:t>
          </a:r>
          <a:endParaRPr lang="it-IT" sz="6500" kern="1200" dirty="0"/>
        </a:p>
      </dsp:txBody>
      <dsp:txXfrm>
        <a:off x="320884" y="50279"/>
        <a:ext cx="2958631" cy="1599451"/>
      </dsp:txXfrm>
    </dsp:sp>
    <dsp:sp modelId="{58A6920D-ADA4-4892-B175-F6835B8640F7}">
      <dsp:nvSpPr>
        <dsp:cNvPr id="0" name=""/>
        <dsp:cNvSpPr/>
      </dsp:nvSpPr>
      <dsp:spPr>
        <a:xfrm rot="5376928">
          <a:off x="1500852" y="1727619"/>
          <a:ext cx="615607" cy="76453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333500">
            <a:lnSpc>
              <a:spcPct val="90000"/>
            </a:lnSpc>
            <a:spcBef>
              <a:spcPct val="0"/>
            </a:spcBef>
            <a:spcAft>
              <a:spcPct val="35000"/>
            </a:spcAft>
            <a:buNone/>
          </a:pPr>
          <a:endParaRPr lang="it-IT" sz="3000" kern="1200"/>
        </a:p>
      </dsp:txBody>
      <dsp:txXfrm rot="-5400000">
        <a:off x="1578675" y="1802086"/>
        <a:ext cx="458722" cy="430925"/>
      </dsp:txXfrm>
    </dsp:sp>
    <dsp:sp modelId="{DB7D65EA-EB3C-45E4-A19B-2A369C497A12}">
      <dsp:nvSpPr>
        <dsp:cNvPr id="0" name=""/>
        <dsp:cNvSpPr/>
      </dsp:nvSpPr>
      <dsp:spPr>
        <a:xfrm>
          <a:off x="288035" y="2520283"/>
          <a:ext cx="3058153" cy="1698973"/>
        </a:xfrm>
        <a:prstGeom prst="roundRect">
          <a:avLst>
            <a:gd name="adj" fmla="val 10000"/>
          </a:avLst>
        </a:prstGeom>
        <a:solidFill>
          <a:srgbClr val="00B050"/>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ts val="0"/>
            </a:spcAft>
            <a:buNone/>
          </a:pPr>
          <a:r>
            <a:rPr lang="it-IT" sz="2400" kern="1200" dirty="0">
              <a:latin typeface="Times New Roman" panose="02020603050405020304" pitchFamily="18" charset="0"/>
              <a:cs typeface="Times New Roman" panose="02020603050405020304" pitchFamily="18" charset="0"/>
            </a:rPr>
            <a:t>↓ Dolore</a:t>
          </a:r>
        </a:p>
        <a:p>
          <a:pPr marL="0" lvl="0" indent="0" algn="ctr" defTabSz="1066800">
            <a:lnSpc>
              <a:spcPct val="90000"/>
            </a:lnSpc>
            <a:spcBef>
              <a:spcPct val="0"/>
            </a:spcBef>
            <a:spcAft>
              <a:spcPts val="0"/>
            </a:spcAft>
            <a:buNone/>
          </a:pPr>
          <a:r>
            <a:rPr lang="it-IT" sz="2400" kern="1200" dirty="0">
              <a:latin typeface="Times New Roman" panose="02020603050405020304" pitchFamily="18" charset="0"/>
              <a:cs typeface="Times New Roman" panose="02020603050405020304" pitchFamily="18" charset="0"/>
            </a:rPr>
            <a:t>↑ Indici funzionali</a:t>
          </a:r>
          <a:r>
            <a:rPr lang="it-IT" sz="2400" kern="1200" dirty="0"/>
            <a:t> </a:t>
          </a:r>
        </a:p>
      </dsp:txBody>
      <dsp:txXfrm>
        <a:off x="337796" y="2570044"/>
        <a:ext cx="2958631" cy="159945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8F6E4E-5654-4F75-967A-648BC8729B4E}">
      <dsp:nvSpPr>
        <dsp:cNvPr id="0" name=""/>
        <dsp:cNvSpPr/>
      </dsp:nvSpPr>
      <dsp:spPr>
        <a:xfrm>
          <a:off x="294022" y="510"/>
          <a:ext cx="3012354" cy="1673530"/>
        </a:xfrm>
        <a:prstGeom prst="roundRect">
          <a:avLst>
            <a:gd name="adj" fmla="val 10000"/>
          </a:avLst>
        </a:prstGeom>
        <a:solidFill>
          <a:srgbClr val="FF0000"/>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7650" tIns="247650" rIns="247650" bIns="247650" numCol="1" spcCol="1270" anchor="ctr" anchorCtr="0">
          <a:noAutofit/>
        </a:bodyPr>
        <a:lstStyle/>
        <a:p>
          <a:pPr marL="0" lvl="0" indent="0" algn="ctr" defTabSz="2889250">
            <a:lnSpc>
              <a:spcPct val="90000"/>
            </a:lnSpc>
            <a:spcBef>
              <a:spcPct val="0"/>
            </a:spcBef>
            <a:spcAft>
              <a:spcPct val="35000"/>
            </a:spcAft>
            <a:buNone/>
          </a:pPr>
          <a:r>
            <a:rPr lang="it-IT" sz="6500" kern="1200" dirty="0"/>
            <a:t>GH-GS</a:t>
          </a:r>
        </a:p>
      </dsp:txBody>
      <dsp:txXfrm>
        <a:off x="343038" y="49526"/>
        <a:ext cx="2914322" cy="1575498"/>
      </dsp:txXfrm>
    </dsp:sp>
    <dsp:sp modelId="{58A6920D-ADA4-4892-B175-F6835B8640F7}">
      <dsp:nvSpPr>
        <dsp:cNvPr id="0" name=""/>
        <dsp:cNvSpPr/>
      </dsp:nvSpPr>
      <dsp:spPr>
        <a:xfrm rot="5376928">
          <a:off x="1505335" y="1701746"/>
          <a:ext cx="606388" cy="75308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333500">
            <a:lnSpc>
              <a:spcPct val="90000"/>
            </a:lnSpc>
            <a:spcBef>
              <a:spcPct val="0"/>
            </a:spcBef>
            <a:spcAft>
              <a:spcPct val="35000"/>
            </a:spcAft>
            <a:buNone/>
          </a:pPr>
          <a:endParaRPr lang="it-IT" sz="3000" kern="1200"/>
        </a:p>
      </dsp:txBody>
      <dsp:txXfrm rot="-5400000">
        <a:off x="1581993" y="1775098"/>
        <a:ext cx="451852" cy="424472"/>
      </dsp:txXfrm>
    </dsp:sp>
    <dsp:sp modelId="{DB7D65EA-EB3C-45E4-A19B-2A369C497A12}">
      <dsp:nvSpPr>
        <dsp:cNvPr id="0" name=""/>
        <dsp:cNvSpPr/>
      </dsp:nvSpPr>
      <dsp:spPr>
        <a:xfrm>
          <a:off x="310680" y="2482540"/>
          <a:ext cx="3012354" cy="1673530"/>
        </a:xfrm>
        <a:prstGeom prst="roundRect">
          <a:avLst>
            <a:gd name="adj" fmla="val 10000"/>
          </a:avLst>
        </a:prstGeom>
        <a:solidFill>
          <a:srgbClr val="FF0000"/>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ts val="0"/>
            </a:spcAft>
            <a:buNone/>
          </a:pPr>
          <a:r>
            <a:rPr lang="it-IT" sz="2400" kern="1200" dirty="0">
              <a:latin typeface="Times New Roman" panose="02020603050405020304" pitchFamily="18" charset="0"/>
              <a:cs typeface="Times New Roman" panose="02020603050405020304" pitchFamily="18" charset="0"/>
            </a:rPr>
            <a:t>Nessuna efficacia</a:t>
          </a:r>
          <a:endParaRPr lang="it-IT" sz="2400" kern="1200" dirty="0"/>
        </a:p>
      </dsp:txBody>
      <dsp:txXfrm>
        <a:off x="359696" y="2531556"/>
        <a:ext cx="2914322" cy="157549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C94078-96CD-4C63-A62A-83159E6457B0}">
      <dsp:nvSpPr>
        <dsp:cNvPr id="0" name=""/>
        <dsp:cNvSpPr/>
      </dsp:nvSpPr>
      <dsp:spPr>
        <a:xfrm>
          <a:off x="3902" y="2099191"/>
          <a:ext cx="2063438" cy="1031719"/>
        </a:xfrm>
        <a:prstGeom prst="roundRect">
          <a:avLst>
            <a:gd name="adj" fmla="val 10000"/>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it-IT" sz="2000" b="1" kern="1200" dirty="0"/>
            <a:t>CONDROITIN SOLFATO</a:t>
          </a:r>
        </a:p>
      </dsp:txBody>
      <dsp:txXfrm>
        <a:off x="34120" y="2129409"/>
        <a:ext cx="2003002" cy="971283"/>
      </dsp:txXfrm>
    </dsp:sp>
    <dsp:sp modelId="{04FB0B01-F316-4B21-BE5B-C837B7F8C94D}">
      <dsp:nvSpPr>
        <dsp:cNvPr id="0" name=""/>
        <dsp:cNvSpPr/>
      </dsp:nvSpPr>
      <dsp:spPr>
        <a:xfrm rot="19457599">
          <a:off x="1971802" y="2300677"/>
          <a:ext cx="1016453" cy="35507"/>
        </a:xfrm>
        <a:custGeom>
          <a:avLst/>
          <a:gdLst/>
          <a:ahLst/>
          <a:cxnLst/>
          <a:rect l="0" t="0" r="0" b="0"/>
          <a:pathLst>
            <a:path>
              <a:moveTo>
                <a:pt x="0" y="17753"/>
              </a:moveTo>
              <a:lnTo>
                <a:pt x="1016453" y="17753"/>
              </a:lnTo>
            </a:path>
          </a:pathLst>
        </a:custGeom>
        <a:noFill/>
        <a:ln w="1905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it-IT" sz="500" kern="1200"/>
        </a:p>
      </dsp:txBody>
      <dsp:txXfrm>
        <a:off x="2454617" y="2293020"/>
        <a:ext cx="50822" cy="50822"/>
      </dsp:txXfrm>
    </dsp:sp>
    <dsp:sp modelId="{24B24136-6EC0-471F-AB19-8470559AA60D}">
      <dsp:nvSpPr>
        <dsp:cNvPr id="0" name=""/>
        <dsp:cNvSpPr/>
      </dsp:nvSpPr>
      <dsp:spPr>
        <a:xfrm>
          <a:off x="2892716" y="1505952"/>
          <a:ext cx="2063438" cy="1031719"/>
        </a:xfrm>
        <a:prstGeom prst="roundRect">
          <a:avLst>
            <a:gd name="adj" fmla="val 10000"/>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it-IT" sz="2000" kern="1200" dirty="0"/>
            <a:t>Di qualità non farmacologica</a:t>
          </a:r>
        </a:p>
      </dsp:txBody>
      <dsp:txXfrm>
        <a:off x="2922934" y="1536170"/>
        <a:ext cx="2003002" cy="971283"/>
      </dsp:txXfrm>
    </dsp:sp>
    <dsp:sp modelId="{9AC50AA7-8630-4444-B601-6F6C105834C1}">
      <dsp:nvSpPr>
        <dsp:cNvPr id="0" name=""/>
        <dsp:cNvSpPr/>
      </dsp:nvSpPr>
      <dsp:spPr>
        <a:xfrm>
          <a:off x="4956155" y="2004058"/>
          <a:ext cx="825375" cy="35507"/>
        </a:xfrm>
        <a:custGeom>
          <a:avLst/>
          <a:gdLst/>
          <a:ahLst/>
          <a:cxnLst/>
          <a:rect l="0" t="0" r="0" b="0"/>
          <a:pathLst>
            <a:path>
              <a:moveTo>
                <a:pt x="0" y="17753"/>
              </a:moveTo>
              <a:lnTo>
                <a:pt x="825375" y="17753"/>
              </a:lnTo>
            </a:path>
          </a:pathLst>
        </a:custGeom>
        <a:noFill/>
        <a:ln w="1905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it-IT" sz="500" kern="1200"/>
        </a:p>
      </dsp:txBody>
      <dsp:txXfrm>
        <a:off x="5348208" y="2001177"/>
        <a:ext cx="41268" cy="41268"/>
      </dsp:txXfrm>
    </dsp:sp>
    <dsp:sp modelId="{1A95E379-F6A4-45E3-94CB-47CEE0508EA1}">
      <dsp:nvSpPr>
        <dsp:cNvPr id="0" name=""/>
        <dsp:cNvSpPr/>
      </dsp:nvSpPr>
      <dsp:spPr>
        <a:xfrm>
          <a:off x="5781530" y="1505952"/>
          <a:ext cx="2063438" cy="1031719"/>
        </a:xfrm>
        <a:prstGeom prst="roundRect">
          <a:avLst>
            <a:gd name="adj" fmla="val 10000"/>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it-IT" sz="2000" kern="1200" dirty="0"/>
            <a:t>Efficacia non chiara</a:t>
          </a:r>
        </a:p>
      </dsp:txBody>
      <dsp:txXfrm>
        <a:off x="5811748" y="1536170"/>
        <a:ext cx="2003002" cy="971283"/>
      </dsp:txXfrm>
    </dsp:sp>
    <dsp:sp modelId="{1E287EF3-910A-4B3F-96B1-19B40D8FC5FC}">
      <dsp:nvSpPr>
        <dsp:cNvPr id="0" name=""/>
        <dsp:cNvSpPr/>
      </dsp:nvSpPr>
      <dsp:spPr>
        <a:xfrm rot="2142401">
          <a:off x="1971802" y="2893916"/>
          <a:ext cx="1016453" cy="35507"/>
        </a:xfrm>
        <a:custGeom>
          <a:avLst/>
          <a:gdLst/>
          <a:ahLst/>
          <a:cxnLst/>
          <a:rect l="0" t="0" r="0" b="0"/>
          <a:pathLst>
            <a:path>
              <a:moveTo>
                <a:pt x="0" y="17753"/>
              </a:moveTo>
              <a:lnTo>
                <a:pt x="1016453" y="17753"/>
              </a:lnTo>
            </a:path>
          </a:pathLst>
        </a:custGeom>
        <a:noFill/>
        <a:ln w="1905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it-IT" sz="500" kern="1200"/>
        </a:p>
      </dsp:txBody>
      <dsp:txXfrm>
        <a:off x="2454617" y="2886258"/>
        <a:ext cx="50822" cy="50822"/>
      </dsp:txXfrm>
    </dsp:sp>
    <dsp:sp modelId="{1C8BA96C-795E-4A20-A875-B5B7B1B0B6B4}">
      <dsp:nvSpPr>
        <dsp:cNvPr id="0" name=""/>
        <dsp:cNvSpPr/>
      </dsp:nvSpPr>
      <dsp:spPr>
        <a:xfrm>
          <a:off x="2892716" y="2692429"/>
          <a:ext cx="2063438" cy="1031719"/>
        </a:xfrm>
        <a:prstGeom prst="roundRect">
          <a:avLst>
            <a:gd name="adj" fmla="val 10000"/>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it-IT" sz="2000" kern="1200" dirty="0"/>
            <a:t>Formulazione farmacologica</a:t>
          </a:r>
        </a:p>
      </dsp:txBody>
      <dsp:txXfrm>
        <a:off x="2922934" y="2722647"/>
        <a:ext cx="2003002" cy="971283"/>
      </dsp:txXfrm>
    </dsp:sp>
    <dsp:sp modelId="{720F3AB3-F56A-4302-B56D-3BA3A2D83F9C}">
      <dsp:nvSpPr>
        <dsp:cNvPr id="0" name=""/>
        <dsp:cNvSpPr/>
      </dsp:nvSpPr>
      <dsp:spPr>
        <a:xfrm>
          <a:off x="4956155" y="3190535"/>
          <a:ext cx="825375" cy="35507"/>
        </a:xfrm>
        <a:custGeom>
          <a:avLst/>
          <a:gdLst/>
          <a:ahLst/>
          <a:cxnLst/>
          <a:rect l="0" t="0" r="0" b="0"/>
          <a:pathLst>
            <a:path>
              <a:moveTo>
                <a:pt x="0" y="17753"/>
              </a:moveTo>
              <a:lnTo>
                <a:pt x="825375" y="17753"/>
              </a:lnTo>
            </a:path>
          </a:pathLst>
        </a:custGeom>
        <a:noFill/>
        <a:ln w="1905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it-IT" sz="500" kern="1200"/>
        </a:p>
      </dsp:txBody>
      <dsp:txXfrm>
        <a:off x="5348208" y="3187655"/>
        <a:ext cx="41268" cy="41268"/>
      </dsp:txXfrm>
    </dsp:sp>
    <dsp:sp modelId="{0D07BEB4-4FBE-4055-8002-91CC1B434CE0}">
      <dsp:nvSpPr>
        <dsp:cNvPr id="0" name=""/>
        <dsp:cNvSpPr/>
      </dsp:nvSpPr>
      <dsp:spPr>
        <a:xfrm>
          <a:off x="5781530" y="2692429"/>
          <a:ext cx="2063438" cy="1031719"/>
        </a:xfrm>
        <a:prstGeom prst="roundRect">
          <a:avLst>
            <a:gd name="adj" fmla="val 10000"/>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it-IT" sz="2000" kern="1200" dirty="0">
              <a:latin typeface="Times New Roman" panose="02020603050405020304" pitchFamily="18" charset="0"/>
              <a:cs typeface="Times New Roman" panose="02020603050405020304" pitchFamily="18" charset="0"/>
            </a:rPr>
            <a:t>↓ dolore</a:t>
          </a:r>
        </a:p>
        <a:p>
          <a:pPr marL="0" lvl="0" indent="0" algn="ctr" defTabSz="889000">
            <a:lnSpc>
              <a:spcPct val="90000"/>
            </a:lnSpc>
            <a:spcBef>
              <a:spcPct val="0"/>
            </a:spcBef>
            <a:spcAft>
              <a:spcPct val="35000"/>
            </a:spcAft>
            <a:buNone/>
          </a:pPr>
          <a:r>
            <a:rPr lang="it-IT" sz="2000" kern="1200" dirty="0">
              <a:latin typeface="Times New Roman" panose="02020603050405020304" pitchFamily="18" charset="0"/>
              <a:cs typeface="Times New Roman" panose="02020603050405020304" pitchFamily="18" charset="0"/>
            </a:rPr>
            <a:t>↑ Indice di </a:t>
          </a:r>
          <a:r>
            <a:rPr lang="it-IT" sz="2000" kern="1200" dirty="0" err="1">
              <a:latin typeface="Times New Roman" panose="02020603050405020304" pitchFamily="18" charset="0"/>
              <a:cs typeface="Times New Roman" panose="02020603050405020304" pitchFamily="18" charset="0"/>
            </a:rPr>
            <a:t>Lequesne</a:t>
          </a:r>
          <a:endParaRPr lang="it-IT" sz="2000" kern="1200" dirty="0"/>
        </a:p>
      </dsp:txBody>
      <dsp:txXfrm>
        <a:off x="5811748" y="2722647"/>
        <a:ext cx="2003002" cy="971283"/>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4-10-05T13:03:16.121"/>
    </inkml:context>
    <inkml:brush xml:id="br0">
      <inkml:brushProperty name="width" value="0.4" units="cm"/>
      <inkml:brushProperty name="height" value="0.8" units="cm"/>
      <inkml:brushProperty name="color" value="#FFFC00"/>
      <inkml:brushProperty name="tip" value="rectangle"/>
      <inkml:brushProperty name="rasterOp" value="maskPen"/>
      <inkml:brushProperty name="ignorePressure" value="1"/>
    </inkml:brush>
  </inkml:definitions>
  <inkml:trace contextRef="#ctx0" brushRef="#br0">1 0,'27044'0,"-27008"0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4-10-05T13:34:37.932"/>
    </inkml:context>
    <inkml:brush xml:id="br0">
      <inkml:brushProperty name="width" value="0.1" units="cm"/>
      <inkml:brushProperty name="height" value="0.6" units="cm"/>
      <inkml:brushProperty name="color" value="#849398"/>
      <inkml:brushProperty name="ignorePressure" value="1"/>
      <inkml:brushProperty name="inkEffects" value="pencil"/>
    </inkml:brush>
  </inkml:definitions>
  <inkml:trace contextRef="#ctx0" brushRef="#br0">562 134,'-30'-5,"-36"-6,-17-8,-9-4,6 1,12 5,14 4,17 1,16 1</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4-10-05T13:34:37.933"/>
    </inkml:context>
    <inkml:brush xml:id="br0">
      <inkml:brushProperty name="width" value="0.1" units="cm"/>
      <inkml:brushProperty name="height" value="0.6" units="cm"/>
      <inkml:brushProperty name="color" value="#849398"/>
      <inkml:brushProperty name="ignorePressure" value="1"/>
      <inkml:brushProperty name="inkEffects" value="pencil"/>
    </inkml:brush>
  </inkml:definitions>
  <inkml:trace contextRef="#ctx0" brushRef="#br0">1 1,'0'0</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4-10-05T13:34:37.933"/>
    </inkml:context>
    <inkml:brush xml:id="br0">
      <inkml:brushProperty name="width" value="0.1" units="cm"/>
      <inkml:brushProperty name="height" value="0.6" units="cm"/>
      <inkml:brushProperty name="color" value="#849398"/>
      <inkml:brushProperty name="ignorePressure" value="1"/>
      <inkml:brushProperty name="inkEffects" value="pencil"/>
    </inkml:brush>
  </inkml:definitions>
  <inkml:trace contextRef="#ctx0" brushRef="#br0">1 1,'0'0</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4-10-05T13:34:37.934"/>
    </inkml:context>
    <inkml:brush xml:id="br0">
      <inkml:brushProperty name="width" value="0.1" units="cm"/>
      <inkml:brushProperty name="height" value="0.6" units="cm"/>
      <inkml:brushProperty name="color" value="#849398"/>
      <inkml:brushProperty name="ignorePressure" value="1"/>
      <inkml:brushProperty name="inkEffects" value="pencil"/>
    </inkml:brush>
  </inkml:definitions>
  <inkml:trace contextRef="#ctx0" brushRef="#br0">0 1,'0'0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1067A2-A2AC-489A-B055-047E4DDFD449}" type="datetimeFigureOut">
              <a:rPr lang="it-IT" smtClean="0"/>
              <a:t>27/05/2025</a:t>
            </a:fld>
            <a:endParaRPr lang="it-IT"/>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505FE3F-A31E-4CCB-B697-EF8CB93CD8B0}" type="slidenum">
              <a:rPr lang="it-IT" smtClean="0"/>
              <a:t>‹N›</a:t>
            </a:fld>
            <a:endParaRPr lang="it-IT"/>
          </a:p>
        </p:txBody>
      </p:sp>
    </p:spTree>
    <p:extLst>
      <p:ext uri="{BB962C8B-B14F-4D97-AF65-F5344CB8AC3E}">
        <p14:creationId xmlns:p14="http://schemas.microsoft.com/office/powerpoint/2010/main" val="39722267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www.uptodate.com/contents/management-of-knee-osteoarthritis/abstract/39-42" TargetMode="External"/><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8" Type="http://schemas.openxmlformats.org/officeDocument/2006/relationships/hyperlink" Target="https://it.wikipedia.org/wiki/Attraverso_lo_specchio_e_quel_che_Alice_vi_trov%C3%B2" TargetMode="External"/><Relationship Id="rId3" Type="http://schemas.openxmlformats.org/officeDocument/2006/relationships/hyperlink" Target="https://it.wikipedia.org/wiki/Neologismo" TargetMode="External"/><Relationship Id="rId7" Type="http://schemas.openxmlformats.org/officeDocument/2006/relationships/hyperlink" Target="https://it.wikipedia.org/wiki/Acronimo" TargetMode="External"/><Relationship Id="rId2" Type="http://schemas.openxmlformats.org/officeDocument/2006/relationships/slide" Target="../slides/slide23.xml"/><Relationship Id="rId1" Type="http://schemas.openxmlformats.org/officeDocument/2006/relationships/notesMaster" Target="../notesMasters/notesMaster1.xml"/><Relationship Id="rId6" Type="http://schemas.openxmlformats.org/officeDocument/2006/relationships/hyperlink" Target="https://it.wikipedia.org/wiki/Lettera_(alfabeto)" TargetMode="External"/><Relationship Id="rId5" Type="http://schemas.openxmlformats.org/officeDocument/2006/relationships/hyperlink" Target="https://it.wikipedia.org/wiki/Fonema" TargetMode="External"/><Relationship Id="rId4" Type="http://schemas.openxmlformats.org/officeDocument/2006/relationships/hyperlink" Target="https://it.wikipedia.org/wiki/Aplologia" TargetMode="External"/><Relationship Id="rId9" Type="http://schemas.openxmlformats.org/officeDocument/2006/relationships/hyperlink" Target="https://it.wikipedia.org/wiki/Jabberwocky" TargetMode="Externa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www.uptodate.com/contents/management-of-knee-osteoarthritis/abstract/39-42" TargetMode="External"/><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A505FE3F-A31E-4CCB-B697-EF8CB93CD8B0}" type="slidenum">
              <a:rPr lang="it-IT" smtClean="0"/>
              <a:t>14</a:t>
            </a:fld>
            <a:endParaRPr lang="it-IT"/>
          </a:p>
        </p:txBody>
      </p:sp>
    </p:spTree>
    <p:extLst>
      <p:ext uri="{BB962C8B-B14F-4D97-AF65-F5344CB8AC3E}">
        <p14:creationId xmlns:p14="http://schemas.microsoft.com/office/powerpoint/2010/main" val="39901788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AF5F5FF3-662B-4B15-988F-F9B7A1611F01}" type="slidenum">
              <a:rPr lang="it-IT" smtClean="0"/>
              <a:t>32</a:t>
            </a:fld>
            <a:endParaRPr lang="it-IT"/>
          </a:p>
        </p:txBody>
      </p:sp>
    </p:spTree>
    <p:extLst>
      <p:ext uri="{BB962C8B-B14F-4D97-AF65-F5344CB8AC3E}">
        <p14:creationId xmlns:p14="http://schemas.microsoft.com/office/powerpoint/2010/main" val="34519383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381000" y="685800"/>
            <a:ext cx="6096000" cy="3429000"/>
          </a:xfrm>
        </p:spPr>
      </p:sp>
      <p:sp>
        <p:nvSpPr>
          <p:cNvPr id="3" name="Segnaposto note 2"/>
          <p:cNvSpPr>
            <a:spLocks noGrp="1"/>
          </p:cNvSpPr>
          <p:nvPr>
            <p:ph type="body" idx="1"/>
          </p:nvPr>
        </p:nvSpPr>
        <p:spPr/>
        <p:txBody>
          <a:bodyPr/>
          <a:lstStyle/>
          <a:p>
            <a:r>
              <a:rPr lang="it-IT" dirty="0"/>
              <a:t>Insaponificabile (la frazione oleosa che non produce sapone dopo idrolisi)</a:t>
            </a:r>
          </a:p>
        </p:txBody>
      </p:sp>
      <p:sp>
        <p:nvSpPr>
          <p:cNvPr id="4" name="Segnaposto numero diapositiva 3"/>
          <p:cNvSpPr>
            <a:spLocks noGrp="1"/>
          </p:cNvSpPr>
          <p:nvPr>
            <p:ph type="sldNum" sz="quarter" idx="10"/>
          </p:nvPr>
        </p:nvSpPr>
        <p:spPr/>
        <p:txBody>
          <a:bodyPr/>
          <a:lstStyle/>
          <a:p>
            <a:fld id="{96369A43-F38B-4A7B-8847-53ED31998824}" type="slidenum">
              <a:rPr lang="it-IT" smtClean="0"/>
              <a:pPr/>
              <a:t>33</a:t>
            </a:fld>
            <a:endParaRPr lang="it-IT"/>
          </a:p>
        </p:txBody>
      </p:sp>
    </p:spTree>
    <p:extLst>
      <p:ext uri="{BB962C8B-B14F-4D97-AF65-F5344CB8AC3E}">
        <p14:creationId xmlns:p14="http://schemas.microsoft.com/office/powerpoint/2010/main" val="39752767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381000" y="685800"/>
            <a:ext cx="6096000" cy="3429000"/>
          </a:xfrm>
        </p:spPr>
      </p:sp>
      <p:sp>
        <p:nvSpPr>
          <p:cNvPr id="3" name="Segnaposto note 2"/>
          <p:cNvSpPr>
            <a:spLocks noGrp="1"/>
          </p:cNvSpPr>
          <p:nvPr>
            <p:ph type="body" idx="1"/>
          </p:nvPr>
        </p:nvSpPr>
        <p:spPr/>
        <p:txBody>
          <a:bodyPr/>
          <a:lstStyle/>
          <a:p>
            <a:r>
              <a:rPr lang="it-IT" dirty="0"/>
              <a:t>Studi in vitro hanno dimostrato che gli estratti insaponificabili degli oli di avocado e soia inibiscono</a:t>
            </a:r>
            <a:r>
              <a:rPr lang="it-IT" baseline="0" dirty="0"/>
              <a:t> l’attività della </a:t>
            </a:r>
            <a:r>
              <a:rPr lang="it-IT" baseline="0" dirty="0" err="1"/>
              <a:t>collagenasi</a:t>
            </a:r>
            <a:r>
              <a:rPr lang="it-IT" baseline="0" dirty="0"/>
              <a:t> IL-1-beta indotta inibendo la produzione di </a:t>
            </a:r>
            <a:r>
              <a:rPr lang="it-IT" baseline="0" dirty="0" err="1"/>
              <a:t>metalloproteinasi</a:t>
            </a:r>
            <a:r>
              <a:rPr lang="it-IT" baseline="0" dirty="0"/>
              <a:t> della matrice (MMP-3), inibiscono la produzione di citochine pro infiammatorie (IL-6 IL-8 e prostaglandine E2), riducono la sintesi basale di </a:t>
            </a:r>
            <a:r>
              <a:rPr lang="it-IT" baseline="0" dirty="0" err="1"/>
              <a:t>Aggrecano</a:t>
            </a:r>
            <a:r>
              <a:rPr lang="it-IT" baseline="0" dirty="0"/>
              <a:t>. Sotto un altro profilo stimolano la sintesi di matrice attivando il TGF-beta e il PAI-1 (inibitore dell’attivatore del </a:t>
            </a:r>
            <a:r>
              <a:rPr lang="it-IT" baseline="0" dirty="0" err="1"/>
              <a:t>plasminogeno</a:t>
            </a:r>
            <a:r>
              <a:rPr lang="it-IT" baseline="0" dirty="0"/>
              <a:t>) che altro non è che un inibitore della produzione di MMP.</a:t>
            </a:r>
            <a:endParaRPr lang="it-IT" dirty="0"/>
          </a:p>
        </p:txBody>
      </p:sp>
      <p:sp>
        <p:nvSpPr>
          <p:cNvPr id="4" name="Segnaposto numero diapositiva 3"/>
          <p:cNvSpPr>
            <a:spLocks noGrp="1"/>
          </p:cNvSpPr>
          <p:nvPr>
            <p:ph type="sldNum" sz="quarter" idx="10"/>
          </p:nvPr>
        </p:nvSpPr>
        <p:spPr/>
        <p:txBody>
          <a:bodyPr/>
          <a:lstStyle/>
          <a:p>
            <a:fld id="{96369A43-F38B-4A7B-8847-53ED31998824}" type="slidenum">
              <a:rPr lang="it-IT" smtClean="0"/>
              <a:pPr/>
              <a:t>34</a:t>
            </a:fld>
            <a:endParaRPr lang="it-IT"/>
          </a:p>
        </p:txBody>
      </p:sp>
    </p:spTree>
    <p:extLst>
      <p:ext uri="{BB962C8B-B14F-4D97-AF65-F5344CB8AC3E}">
        <p14:creationId xmlns:p14="http://schemas.microsoft.com/office/powerpoint/2010/main" val="17783043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381000" y="685800"/>
            <a:ext cx="6096000" cy="3429000"/>
          </a:xfrm>
        </p:spPr>
      </p:sp>
      <p:sp>
        <p:nvSpPr>
          <p:cNvPr id="3" name="Segnaposto note 2"/>
          <p:cNvSpPr>
            <a:spLocks noGrp="1"/>
          </p:cNvSpPr>
          <p:nvPr>
            <p:ph type="body" idx="1"/>
          </p:nvPr>
        </p:nvSpPr>
        <p:spPr/>
        <p:txBody>
          <a:bodyPr/>
          <a:lstStyle/>
          <a:p>
            <a:r>
              <a:rPr lang="it-IT" dirty="0"/>
              <a:t>La resina oleosa ricavata</a:t>
            </a:r>
            <a:r>
              <a:rPr lang="it-IT" baseline="0" dirty="0"/>
              <a:t> dall’albero di </a:t>
            </a:r>
            <a:r>
              <a:rPr lang="it-IT" baseline="0" dirty="0" err="1"/>
              <a:t>Boswellia</a:t>
            </a:r>
            <a:r>
              <a:rPr lang="it-IT" baseline="0" dirty="0"/>
              <a:t> serrata è ricca di acidi </a:t>
            </a:r>
            <a:r>
              <a:rPr lang="it-IT" baseline="0" dirty="0" err="1"/>
              <a:t>boswellici</a:t>
            </a:r>
            <a:r>
              <a:rPr lang="it-IT" baseline="0" dirty="0"/>
              <a:t>, che esibiscono un comportamento antinfiammatorio mediante l’inibizione della sintesi dei leucotrieni che si esplica attraverso una inibizione della 5-Lipossigenasi e più in generale hanno un effetto di modulazione del processo infiammatorio mediante una azione sulla sintesi delle Prostaglandine e della </a:t>
            </a:r>
            <a:r>
              <a:rPr lang="it-IT" baseline="0" dirty="0" err="1"/>
              <a:t>Serin</a:t>
            </a:r>
            <a:r>
              <a:rPr lang="it-IT" baseline="0" dirty="0"/>
              <a:t> Proteasi </a:t>
            </a:r>
            <a:r>
              <a:rPr lang="it-IT" baseline="0" dirty="0" err="1"/>
              <a:t>Catepsina</a:t>
            </a:r>
            <a:r>
              <a:rPr lang="it-IT" baseline="0" dirty="0"/>
              <a:t> G. </a:t>
            </a:r>
            <a:endParaRPr lang="it-IT" dirty="0"/>
          </a:p>
        </p:txBody>
      </p:sp>
      <p:sp>
        <p:nvSpPr>
          <p:cNvPr id="4" name="Segnaposto numero diapositiva 3"/>
          <p:cNvSpPr>
            <a:spLocks noGrp="1"/>
          </p:cNvSpPr>
          <p:nvPr>
            <p:ph type="sldNum" sz="quarter" idx="10"/>
          </p:nvPr>
        </p:nvSpPr>
        <p:spPr/>
        <p:txBody>
          <a:bodyPr/>
          <a:lstStyle/>
          <a:p>
            <a:fld id="{96369A43-F38B-4A7B-8847-53ED31998824}" type="slidenum">
              <a:rPr lang="it-IT" smtClean="0"/>
              <a:pPr/>
              <a:t>35</a:t>
            </a:fld>
            <a:endParaRPr lang="it-IT"/>
          </a:p>
        </p:txBody>
      </p:sp>
    </p:spTree>
    <p:extLst>
      <p:ext uri="{BB962C8B-B14F-4D97-AF65-F5344CB8AC3E}">
        <p14:creationId xmlns:p14="http://schemas.microsoft.com/office/powerpoint/2010/main" val="7913108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381000" y="685800"/>
            <a:ext cx="6096000" cy="3429000"/>
          </a:xfrm>
        </p:spPr>
      </p:sp>
      <p:sp>
        <p:nvSpPr>
          <p:cNvPr id="3" name="Segnaposto note 2"/>
          <p:cNvSpPr>
            <a:spLocks noGrp="1"/>
          </p:cNvSpPr>
          <p:nvPr>
            <p:ph type="body" idx="1"/>
          </p:nvPr>
        </p:nvSpPr>
        <p:spPr/>
        <p:txBody>
          <a:bodyPr/>
          <a:lstStyle/>
          <a:p>
            <a:r>
              <a:rPr lang="it-IT" dirty="0"/>
              <a:t>In</a:t>
            </a:r>
            <a:r>
              <a:rPr lang="it-IT" baseline="0" dirty="0"/>
              <a:t> conclusione la </a:t>
            </a:r>
            <a:r>
              <a:rPr lang="it-IT" baseline="0" dirty="0" err="1"/>
              <a:t>Cochrane</a:t>
            </a:r>
            <a:r>
              <a:rPr lang="it-IT" baseline="0" dirty="0"/>
              <a:t> rileva come l’utilizzo degli estratti insaponificabili di avocado e soia siano efficaci nel trattamento dei sintomi dell’OA a breve termine. Tuttavia gli studi a lungo termine sono molto meno </a:t>
            </a:r>
            <a:r>
              <a:rPr lang="it-IT" baseline="0" dirty="0" err="1"/>
              <a:t>convicenti</a:t>
            </a:r>
            <a:r>
              <a:rPr lang="it-IT" baseline="0" dirty="0"/>
              <a:t> e inoltre non sono stati evidenziati cambiamenti strutturali a livello articolare. Tra le altre terapie a base di prodotti estratti da erbe la </a:t>
            </a:r>
            <a:r>
              <a:rPr lang="it-IT" baseline="0" dirty="0" err="1"/>
              <a:t>Boswellia</a:t>
            </a:r>
            <a:r>
              <a:rPr lang="it-IT" baseline="0" dirty="0"/>
              <a:t> sembra avere un trend di efficacia di qualità moderata che andrebbe indagata più approfonditamente in futuro, considerato che questo trend emerge da studi con piccola numerosità campionaria. </a:t>
            </a:r>
            <a:endParaRPr lang="it-IT" dirty="0"/>
          </a:p>
        </p:txBody>
      </p:sp>
      <p:sp>
        <p:nvSpPr>
          <p:cNvPr id="4" name="Segnaposto numero diapositiva 3"/>
          <p:cNvSpPr>
            <a:spLocks noGrp="1"/>
          </p:cNvSpPr>
          <p:nvPr>
            <p:ph type="sldNum" sz="quarter" idx="10"/>
          </p:nvPr>
        </p:nvSpPr>
        <p:spPr/>
        <p:txBody>
          <a:bodyPr/>
          <a:lstStyle/>
          <a:p>
            <a:fld id="{96369A43-F38B-4A7B-8847-53ED31998824}" type="slidenum">
              <a:rPr lang="it-IT" smtClean="0"/>
              <a:pPr/>
              <a:t>36</a:t>
            </a:fld>
            <a:endParaRPr lang="it-IT"/>
          </a:p>
        </p:txBody>
      </p:sp>
    </p:spTree>
    <p:extLst>
      <p:ext uri="{BB962C8B-B14F-4D97-AF65-F5344CB8AC3E}">
        <p14:creationId xmlns:p14="http://schemas.microsoft.com/office/powerpoint/2010/main" val="39752767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381000" y="685800"/>
            <a:ext cx="6096000" cy="3429000"/>
          </a:xfrm>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96369A43-F38B-4A7B-8847-53ED31998824}" type="slidenum">
              <a:rPr lang="it-IT" smtClean="0"/>
              <a:pPr/>
              <a:t>37</a:t>
            </a:fld>
            <a:endParaRPr lang="it-IT"/>
          </a:p>
        </p:txBody>
      </p:sp>
    </p:spTree>
    <p:extLst>
      <p:ext uri="{BB962C8B-B14F-4D97-AF65-F5344CB8AC3E}">
        <p14:creationId xmlns:p14="http://schemas.microsoft.com/office/powerpoint/2010/main" val="8678846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AF5F5FF3-662B-4B15-988F-F9B7A1611F01}" type="slidenum">
              <a:rPr lang="it-IT" smtClean="0"/>
              <a:t>38</a:t>
            </a:fld>
            <a:endParaRPr lang="it-IT"/>
          </a:p>
        </p:txBody>
      </p:sp>
    </p:spTree>
    <p:extLst>
      <p:ext uri="{BB962C8B-B14F-4D97-AF65-F5344CB8AC3E}">
        <p14:creationId xmlns:p14="http://schemas.microsoft.com/office/powerpoint/2010/main" val="33815679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E’ un substrato della sintesi di proteoglicani che sono componenti essenziali per il mantenimento della integrità della cartilagine.</a:t>
            </a:r>
          </a:p>
          <a:p>
            <a:r>
              <a:rPr lang="it-IT" dirty="0"/>
              <a:t>Primi segni di degradazione appaiono dopo 4 ore, e la completa decomposizione avviene dopo 36 ore. </a:t>
            </a:r>
          </a:p>
          <a:p>
            <a:r>
              <a:rPr lang="it-IT" dirty="0"/>
              <a:t>La forma brevettata di glucosamina solfato cristallina è costituita da un sale misto di glucosamina solfato e sodio </a:t>
            </a:r>
            <a:r>
              <a:rPr lang="it-IT" dirty="0" err="1"/>
              <a:t>cloridro</a:t>
            </a:r>
            <a:r>
              <a:rPr lang="it-IT" dirty="0"/>
              <a:t> sotto forma di polvere cristallina con punto di fusione a circa 300°C.  </a:t>
            </a:r>
            <a:r>
              <a:rPr lang="it-IT" dirty="0" err="1"/>
              <a:t>pCGS</a:t>
            </a:r>
            <a:r>
              <a:rPr lang="it-IT" dirty="0"/>
              <a:t> è una forma estremamente stabile e questo è dimostrato dal fatto che resta perfettamente </a:t>
            </a:r>
            <a:r>
              <a:rPr lang="it-IT" dirty="0" err="1"/>
              <a:t>intatatta</a:t>
            </a:r>
            <a:r>
              <a:rPr lang="it-IT" dirty="0"/>
              <a:t> dopo un anno a temperatura costante (25°C) e umidità del 60%. </a:t>
            </a:r>
          </a:p>
          <a:p>
            <a:endParaRPr lang="it-IT" dirty="0"/>
          </a:p>
          <a:p>
            <a:endParaRPr lang="it-IT" dirty="0"/>
          </a:p>
        </p:txBody>
      </p:sp>
      <p:sp>
        <p:nvSpPr>
          <p:cNvPr id="4" name="Segnaposto numero diapositiva 3"/>
          <p:cNvSpPr>
            <a:spLocks noGrp="1"/>
          </p:cNvSpPr>
          <p:nvPr>
            <p:ph type="sldNum" sz="quarter" idx="5"/>
          </p:nvPr>
        </p:nvSpPr>
        <p:spPr/>
        <p:txBody>
          <a:bodyPr/>
          <a:lstStyle/>
          <a:p>
            <a:fld id="{96369A43-F38B-4A7B-8847-53ED31998824}" type="slidenum">
              <a:rPr lang="it-IT" smtClean="0"/>
              <a:pPr/>
              <a:t>39</a:t>
            </a:fld>
            <a:endParaRPr lang="it-IT"/>
          </a:p>
        </p:txBody>
      </p:sp>
    </p:spTree>
    <p:extLst>
      <p:ext uri="{BB962C8B-B14F-4D97-AF65-F5344CB8AC3E}">
        <p14:creationId xmlns:p14="http://schemas.microsoft.com/office/powerpoint/2010/main" val="40916469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Tali risultati erano evidenti nel trattamento dell’artrosi di ginocchio e di mano. </a:t>
            </a:r>
          </a:p>
        </p:txBody>
      </p:sp>
      <p:sp>
        <p:nvSpPr>
          <p:cNvPr id="4" name="Segnaposto numero diapositiva 3"/>
          <p:cNvSpPr>
            <a:spLocks noGrp="1"/>
          </p:cNvSpPr>
          <p:nvPr>
            <p:ph type="sldNum" sz="quarter" idx="5"/>
          </p:nvPr>
        </p:nvSpPr>
        <p:spPr/>
        <p:txBody>
          <a:bodyPr/>
          <a:lstStyle/>
          <a:p>
            <a:fld id="{96369A43-F38B-4A7B-8847-53ED31998824}" type="slidenum">
              <a:rPr lang="it-IT" smtClean="0"/>
              <a:pPr/>
              <a:t>40</a:t>
            </a:fld>
            <a:endParaRPr lang="it-IT"/>
          </a:p>
        </p:txBody>
      </p:sp>
    </p:spTree>
    <p:extLst>
      <p:ext uri="{BB962C8B-B14F-4D97-AF65-F5344CB8AC3E}">
        <p14:creationId xmlns:p14="http://schemas.microsoft.com/office/powerpoint/2010/main" val="16317650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381000" y="685800"/>
            <a:ext cx="6096000" cy="3429000"/>
          </a:xfrm>
        </p:spPr>
      </p:sp>
      <p:sp>
        <p:nvSpPr>
          <p:cNvPr id="3" name="Segnaposto note 2"/>
          <p:cNvSpPr>
            <a:spLocks noGrp="1"/>
          </p:cNvSpPr>
          <p:nvPr>
            <p:ph type="body" idx="1"/>
          </p:nvPr>
        </p:nvSpPr>
        <p:spPr/>
        <p:txBody>
          <a:bodyPr/>
          <a:lstStyle/>
          <a:p>
            <a:r>
              <a:rPr lang="en-US" sz="1200" b="0" i="0" kern="1200" dirty="0">
                <a:solidFill>
                  <a:schemeClr val="tx1"/>
                </a:solidFill>
                <a:effectLst/>
                <a:latin typeface="+mn-lt"/>
                <a:ea typeface="+mn-ea"/>
                <a:cs typeface="+mn-cs"/>
              </a:rPr>
              <a:t>Results from reviews with larger, methodologically sound studies found negligible effects of glucosamine hydrochloride on knee pain, while higher doses or higher-grade formulations of glucosamine sulfate (1500 mg/day) or chondroitin (800 mg/day) showed more favorable results and may have a statistically significant but small effect on symptoms compared with placebo [</a:t>
            </a:r>
            <a:r>
              <a:rPr lang="en-US" sz="1200" b="0" i="0" u="sng" kern="1200" dirty="0">
                <a:solidFill>
                  <a:schemeClr val="tx1"/>
                </a:solidFill>
                <a:effectLst/>
                <a:latin typeface="+mn-lt"/>
                <a:ea typeface="+mn-ea"/>
                <a:cs typeface="+mn-cs"/>
                <a:hlinkClick r:id="rId3"/>
              </a:rPr>
              <a:t>39-42</a:t>
            </a:r>
            <a:r>
              <a:rPr lang="en-US" sz="1200" b="0" i="0" kern="1200" dirty="0">
                <a:solidFill>
                  <a:schemeClr val="tx1"/>
                </a:solidFill>
                <a:effectLst/>
                <a:latin typeface="+mn-lt"/>
                <a:ea typeface="+mn-ea"/>
                <a:cs typeface="+mn-cs"/>
              </a:rPr>
              <a:t>].</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Cochrane abstract. </a:t>
            </a:r>
            <a:endParaRPr lang="it-IT" sz="1200" b="0" i="0" u="none" strike="noStrike" kern="1200" baseline="0" dirty="0">
              <a:solidFill>
                <a:schemeClr val="tx1"/>
              </a:solidFill>
              <a:latin typeface="+mn-lt"/>
              <a:ea typeface="+mn-ea"/>
              <a:cs typeface="+mn-cs"/>
            </a:endParaRPr>
          </a:p>
          <a:p>
            <a:r>
              <a:rPr lang="it-IT" sz="1200" b="0" i="0" u="none" strike="noStrike" kern="1200" baseline="0" dirty="0">
                <a:solidFill>
                  <a:schemeClr val="tx1"/>
                </a:solidFill>
                <a:latin typeface="+mn-lt"/>
                <a:ea typeface="+mn-ea"/>
                <a:cs typeface="+mn-cs"/>
              </a:rPr>
              <a:t> </a:t>
            </a:r>
          </a:p>
          <a:p>
            <a:r>
              <a:rPr lang="it-IT" sz="1200" b="1" i="0" u="none" strike="noStrike" kern="1200" baseline="0" dirty="0">
                <a:solidFill>
                  <a:schemeClr val="tx1"/>
                </a:solidFill>
                <a:latin typeface="+mn-lt"/>
                <a:ea typeface="+mn-ea"/>
                <a:cs typeface="+mn-cs"/>
              </a:rPr>
              <a:t>Abstract</a:t>
            </a:r>
            <a:endParaRPr lang="it-IT" sz="1200" b="0" i="0" u="none" strike="noStrike" kern="1200" baseline="0" dirty="0">
              <a:solidFill>
                <a:schemeClr val="tx1"/>
              </a:solidFill>
              <a:latin typeface="+mn-lt"/>
              <a:ea typeface="+mn-ea"/>
              <a:cs typeface="+mn-cs"/>
            </a:endParaRPr>
          </a:p>
          <a:p>
            <a:endParaRPr lang="it-IT" sz="1200" b="0" i="0" u="none" strike="noStrike" kern="1200" baseline="0" dirty="0">
              <a:solidFill>
                <a:schemeClr val="tx1"/>
              </a:solidFill>
              <a:latin typeface="+mn-lt"/>
              <a:ea typeface="+mn-ea"/>
              <a:cs typeface="+mn-cs"/>
            </a:endParaRPr>
          </a:p>
          <a:p>
            <a:endParaRPr lang="it-IT"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Background—</a:t>
            </a:r>
            <a:r>
              <a:rPr lang="en-US" sz="1200" b="0" i="0" u="none" strike="noStrike" kern="1200" baseline="0" dirty="0">
                <a:solidFill>
                  <a:schemeClr val="tx1"/>
                </a:solidFill>
                <a:latin typeface="+mn-lt"/>
                <a:ea typeface="+mn-ea"/>
                <a:cs typeface="+mn-cs"/>
              </a:rPr>
              <a:t>Osteoarthritis, a common joint disorder, is one of the leading causes of disability. Chondroitin has emerged as a new treatment. Previous meta-analyses have shown contradictory results on the efficacy of chondroitin. This, in addition to the publication of more trials, necessitates a systematic review.</a:t>
            </a:r>
          </a:p>
          <a:p>
            <a:endParaRPr lang="it-IT"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Objectives—</a:t>
            </a:r>
            <a:r>
              <a:rPr lang="en-US" sz="1200" b="0" i="0" u="none" strike="noStrike" kern="1200" baseline="0" dirty="0">
                <a:solidFill>
                  <a:schemeClr val="tx1"/>
                </a:solidFill>
                <a:latin typeface="+mn-lt"/>
                <a:ea typeface="+mn-ea"/>
                <a:cs typeface="+mn-cs"/>
              </a:rPr>
              <a:t>To evaluate the benefit and harm of oral chondroitin for treating osteoarthritis compared with placebo or a comparator oral medication including, but not limited to, </a:t>
            </a:r>
            <a:r>
              <a:rPr lang="en-US" sz="1200" b="0" i="0" u="none" strike="noStrike" kern="1200" baseline="0" dirty="0" err="1">
                <a:solidFill>
                  <a:schemeClr val="tx1"/>
                </a:solidFill>
                <a:latin typeface="+mn-lt"/>
                <a:ea typeface="+mn-ea"/>
                <a:cs typeface="+mn-cs"/>
              </a:rPr>
              <a:t>nonsteroidal</a:t>
            </a:r>
            <a:r>
              <a:rPr lang="en-US" sz="1200" b="0" i="0" u="none" strike="noStrike" kern="1200" baseline="0" dirty="0">
                <a:solidFill>
                  <a:schemeClr val="tx1"/>
                </a:solidFill>
                <a:latin typeface="+mn-lt"/>
                <a:ea typeface="+mn-ea"/>
                <a:cs typeface="+mn-cs"/>
              </a:rPr>
              <a:t> anti-inflammatory drugs (NSAIDs), analgesics, opioids, and glucosamine or other “herbal” medications.</a:t>
            </a:r>
          </a:p>
          <a:p>
            <a:endParaRPr lang="en-US" sz="1200" b="0" i="0" u="none" strike="noStrike" kern="1200" baseline="0" dirty="0">
              <a:solidFill>
                <a:schemeClr val="tx1"/>
              </a:solidFill>
              <a:latin typeface="+mn-lt"/>
              <a:ea typeface="+mn-ea"/>
              <a:cs typeface="+mn-cs"/>
            </a:endParaRPr>
          </a:p>
          <a:p>
            <a:endParaRPr lang="it-IT" sz="1200" b="0" i="0" u="none" strike="noStrike" kern="1200" baseline="0" dirty="0">
              <a:solidFill>
                <a:schemeClr val="tx1"/>
              </a:solidFill>
              <a:latin typeface="+mn-lt"/>
              <a:ea typeface="+mn-ea"/>
              <a:cs typeface="+mn-cs"/>
            </a:endParaRPr>
          </a:p>
          <a:p>
            <a:endParaRPr lang="it-IT" sz="1200" b="0" i="0" u="none" strike="noStrike" kern="1200" baseline="0" dirty="0">
              <a:solidFill>
                <a:schemeClr val="tx1"/>
              </a:solidFill>
              <a:latin typeface="+mn-lt"/>
              <a:ea typeface="+mn-ea"/>
              <a:cs typeface="+mn-cs"/>
            </a:endParaRPr>
          </a:p>
          <a:p>
            <a:endParaRPr lang="it-IT"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Search methods—</a:t>
            </a:r>
            <a:r>
              <a:rPr lang="en-US" sz="1200" b="0" i="0" u="none" strike="noStrike" kern="1200" baseline="0" dirty="0">
                <a:solidFill>
                  <a:schemeClr val="tx1"/>
                </a:solidFill>
                <a:latin typeface="+mn-lt"/>
                <a:ea typeface="+mn-ea"/>
                <a:cs typeface="+mn-cs"/>
              </a:rPr>
              <a:t>We searched seven databases up to November 2013, including the Cochrane Central Register of Controlled Trials (CENTRAL), Ovid MEDLINE, CINAHL, EMBASE, Science Citation Index (Web of Science) and Current Controlled Trials. We searched the US Food and Drug Administration (FDA) and European Medicines Agency (EMEA) websites for adverse effects. Trial registers were not searched.</a:t>
            </a:r>
          </a:p>
          <a:p>
            <a:endParaRPr lang="it-IT"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Selection criteria—</a:t>
            </a:r>
            <a:r>
              <a:rPr lang="en-US" sz="1200" b="0" i="0" u="none" strike="noStrike" kern="1200" baseline="0" dirty="0">
                <a:solidFill>
                  <a:schemeClr val="tx1"/>
                </a:solidFill>
                <a:latin typeface="+mn-lt"/>
                <a:ea typeface="+mn-ea"/>
                <a:cs typeface="+mn-cs"/>
              </a:rPr>
              <a:t>All randomized or quasi-randomized clinical trials lasting longer than two weeks, studying adults with osteoarthritis in any joint, and comparing chondroitin with placebo, an active control such as NSAIDs, or other “herbal” supplements such as glucosamine.</a:t>
            </a:r>
          </a:p>
          <a:p>
            <a:endParaRPr lang="it-IT"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Data collection and analysis—</a:t>
            </a:r>
            <a:r>
              <a:rPr lang="en-US" sz="1200" b="0" i="0" u="none" strike="noStrike" kern="1200" baseline="0" dirty="0">
                <a:solidFill>
                  <a:schemeClr val="tx1"/>
                </a:solidFill>
                <a:latin typeface="+mn-lt"/>
                <a:ea typeface="+mn-ea"/>
                <a:cs typeface="+mn-cs"/>
              </a:rPr>
              <a:t>Two review authors independently performed all title assessments, data extractions, and risk of bias assessments.</a:t>
            </a:r>
          </a:p>
          <a:p>
            <a:endParaRPr lang="it-IT"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Main results—</a:t>
            </a:r>
            <a:r>
              <a:rPr lang="en-US" sz="1200" b="0" i="0" u="none" strike="noStrike" kern="1200" baseline="0" dirty="0">
                <a:solidFill>
                  <a:schemeClr val="tx1"/>
                </a:solidFill>
                <a:latin typeface="+mn-lt"/>
                <a:ea typeface="+mn-ea"/>
                <a:cs typeface="+mn-cs"/>
              </a:rPr>
              <a:t>Forty-three randomized controlled trials including 4,962 participants treated with chondroitin and 4,148 participants given placebo or another control were included. The majority of trials were in knee OA, with few in hip and hand OA. Trial duration varied from 1 month to 3 years. Participants treated with chondroitin achieved statistically significantly and clinically meaningful better pain scores (0–100) in studies less than 6 months than those given placebo with an absolute risk difference of 10% lower (95% confidence interval (CI), 15% to 6% lower; number needed to treat (NNT) = 5 (95% CI, 3 to 8; n = 8 trials) (level of evidence, low; risk of bias, high); but there was high heterogeneity between the trials (T2 = 0.07; I2 = 70%, which was not easily explained by differences in risk of bias or study sample size). In studies longer than 6 months, the absolute risk difference for pain was 9% lower (95% CI 18% lower to 0%); n = 6 trials; T2 = 0.18; I2 = 83% ), again with low level of evidence.</a:t>
            </a:r>
          </a:p>
          <a:p>
            <a:r>
              <a:rPr lang="en-US" sz="1200" b="0" i="0" u="none" strike="noStrike" kern="1200" baseline="0" dirty="0">
                <a:solidFill>
                  <a:schemeClr val="tx1"/>
                </a:solidFill>
                <a:latin typeface="+mn-lt"/>
                <a:ea typeface="+mn-ea"/>
                <a:cs typeface="+mn-cs"/>
              </a:rPr>
              <a:t>For the Western Ontario and McMaster Universities Osteoarthritis Index Minimal Clinically Important Improvement (WOMAC MCII Pain subscale) outcome, a reduction in knee pain by 20% was achieved by 53/100 in the chondroitin group versus 47/100 in the placebo group, an absolute risk difference of 6% (95% CI 1% to 11%), (RR 1.12, 95% CI 1.01 to 1.24; T2 = 0.00; I2 = 0%) (n = 2 trials, 1253 participants; level of evidence, high; risk of bias, low).</a:t>
            </a:r>
          </a:p>
          <a:p>
            <a:r>
              <a:rPr lang="en-US" sz="1200" b="0" i="0" u="none" strike="noStrike" kern="1200" baseline="0" dirty="0">
                <a:solidFill>
                  <a:schemeClr val="tx1"/>
                </a:solidFill>
                <a:latin typeface="+mn-lt"/>
                <a:ea typeface="+mn-ea"/>
                <a:cs typeface="+mn-cs"/>
              </a:rPr>
              <a:t>Differences in </a:t>
            </a:r>
            <a:r>
              <a:rPr lang="en-US" sz="1200" b="0" i="0" u="none" strike="noStrike" kern="1200" baseline="0" dirty="0" err="1">
                <a:solidFill>
                  <a:schemeClr val="tx1"/>
                </a:solidFill>
                <a:latin typeface="+mn-lt"/>
                <a:ea typeface="+mn-ea"/>
                <a:cs typeface="+mn-cs"/>
              </a:rPr>
              <a:t>Lequesne’s</a:t>
            </a:r>
            <a:r>
              <a:rPr lang="en-US" sz="1200" b="0" i="0" u="none" strike="noStrike" kern="1200" baseline="0" dirty="0">
                <a:solidFill>
                  <a:schemeClr val="tx1"/>
                </a:solidFill>
                <a:latin typeface="+mn-lt"/>
                <a:ea typeface="+mn-ea"/>
                <a:cs typeface="+mn-cs"/>
              </a:rPr>
              <a:t> index (composite of pain, function and disability) statistically significantly </a:t>
            </a:r>
            <a:r>
              <a:rPr lang="en-US" sz="1200" b="0" i="0" u="none" strike="noStrike" kern="1200" baseline="0" dirty="0" err="1">
                <a:solidFill>
                  <a:schemeClr val="tx1"/>
                </a:solidFill>
                <a:latin typeface="+mn-lt"/>
                <a:ea typeface="+mn-ea"/>
                <a:cs typeface="+mn-cs"/>
              </a:rPr>
              <a:t>favoured</a:t>
            </a:r>
            <a:r>
              <a:rPr lang="en-US" sz="1200" b="0" i="0" u="none" strike="noStrike" kern="1200" baseline="0" dirty="0">
                <a:solidFill>
                  <a:schemeClr val="tx1"/>
                </a:solidFill>
                <a:latin typeface="+mn-lt"/>
                <a:ea typeface="+mn-ea"/>
                <a:cs typeface="+mn-cs"/>
              </a:rPr>
              <a:t> chondroitin as compared with placebo in studies under six months, with an absolute risk difference of 8% lower (95% CI 12% to 5% lower; T2= 0.78; n = 7 trials) (level of evidence, moderate; risk of bias, unclear), also clinically meaningful. Loss of minimum joint space width in the chondroitin group was statistically significantly less than in the placebo group, with a relative risk difference of 4.7% less (95% CI 1.6% to 7.8% less; n = 2 trials) (level of evidence, high; risk of bias, low). Chondroitin was associated with statistically significantly lower odds of serious adverse events compared with placebo with </a:t>
            </a:r>
            <a:r>
              <a:rPr lang="en-US" sz="1200" b="0" i="0" u="none" strike="noStrike" kern="1200" baseline="0" dirty="0" err="1">
                <a:solidFill>
                  <a:schemeClr val="tx1"/>
                </a:solidFill>
                <a:latin typeface="+mn-lt"/>
                <a:ea typeface="+mn-ea"/>
                <a:cs typeface="+mn-cs"/>
              </a:rPr>
              <a:t>Peto</a:t>
            </a:r>
            <a:r>
              <a:rPr lang="en-US" sz="1200" b="0" i="0" u="none" strike="noStrike" kern="1200" baseline="0" dirty="0">
                <a:solidFill>
                  <a:schemeClr val="tx1"/>
                </a:solidFill>
                <a:latin typeface="+mn-lt"/>
                <a:ea typeface="+mn-ea"/>
                <a:cs typeface="+mn-cs"/>
              </a:rPr>
              <a:t> odds ratio of 0.40 (95% CI 0.19 to 0.82; n = 6 trials) (level of evidence, moderate). Chondroitin did not result in statistically significant numbers of adverse events or withdrawals due to adverse events compared with placebo or another drug. Adverse events were reported in a limited fashion, with some studies providing data and others not.</a:t>
            </a:r>
          </a:p>
          <a:p>
            <a:r>
              <a:rPr lang="en-US" sz="1200" b="0" i="0" u="none" strike="noStrike" kern="1200" baseline="0" dirty="0">
                <a:solidFill>
                  <a:schemeClr val="tx1"/>
                </a:solidFill>
                <a:latin typeface="+mn-lt"/>
                <a:ea typeface="+mn-ea"/>
                <a:cs typeface="+mn-cs"/>
              </a:rPr>
              <a:t>Comparisons of chondroitin taken alone or in combination with glucosamine or another supplement showed a statistically significant reduction in pain (0–100) when compared with placebo or an active control, with an absolute risk difference of 10% lower (95% CI 14% to 5% lower); NNT = 4 (95% CI 3 to 6); T2 = 0.33; I2 = 91%; n = 17 trials) (level of evidence, low). For physical function, chondroitin in combination with glucosamine or another supplement showed no statistically significant difference from placebo or an active control, with an absolute risk difference of 1% lower (95% CI 6% lower to 3% higher with T2 = 0.04; n = 5 trials) (level of evidence, moderate). Differences in </a:t>
            </a:r>
            <a:r>
              <a:rPr lang="en-US" sz="1200" b="0" i="0" u="none" strike="noStrike" kern="1200" baseline="0" dirty="0" err="1">
                <a:solidFill>
                  <a:schemeClr val="tx1"/>
                </a:solidFill>
                <a:latin typeface="+mn-lt"/>
                <a:ea typeface="+mn-ea"/>
                <a:cs typeface="+mn-cs"/>
              </a:rPr>
              <a:t>Lequesne’s</a:t>
            </a:r>
            <a:r>
              <a:rPr lang="en-US" sz="1200" b="0" i="0" u="none" strike="noStrike" kern="1200" baseline="0" dirty="0">
                <a:solidFill>
                  <a:schemeClr val="tx1"/>
                </a:solidFill>
                <a:latin typeface="+mn-lt"/>
                <a:ea typeface="+mn-ea"/>
                <a:cs typeface="+mn-cs"/>
              </a:rPr>
              <a:t> index statistically significantly </a:t>
            </a:r>
            <a:r>
              <a:rPr lang="en-US" sz="1200" b="0" i="0" u="none" strike="noStrike" kern="1200" baseline="0" dirty="0" err="1">
                <a:solidFill>
                  <a:schemeClr val="tx1"/>
                </a:solidFill>
                <a:latin typeface="+mn-lt"/>
                <a:ea typeface="+mn-ea"/>
                <a:cs typeface="+mn-cs"/>
              </a:rPr>
              <a:t>favoured</a:t>
            </a:r>
            <a:r>
              <a:rPr lang="en-US" sz="1200" b="0" i="0" u="none" strike="noStrike" kern="1200" baseline="0" dirty="0">
                <a:solidFill>
                  <a:schemeClr val="tx1"/>
                </a:solidFill>
                <a:latin typeface="+mn-lt"/>
                <a:ea typeface="+mn-ea"/>
                <a:cs typeface="+mn-cs"/>
              </a:rPr>
              <a:t> chondroitin as compared with placebo, with an absolute risk difference of 8% lower (95% CI, 12% to 4% lower; T2 = 0.12; n = 10 trials) (level of evidence, moderate). Chondroitin in combination with glucosamine did not result in statistically significant differences in the numbers of adverse events, withdrawals due to adverse events, or in the numbers of serious adverse events compared with placebo or with an active control.</a:t>
            </a:r>
          </a:p>
          <a:p>
            <a:r>
              <a:rPr lang="en-US" sz="1200" b="0" i="0" u="none" strike="noStrike" kern="1200" baseline="0" dirty="0">
                <a:solidFill>
                  <a:schemeClr val="tx1"/>
                </a:solidFill>
                <a:latin typeface="+mn-lt"/>
                <a:ea typeface="+mn-ea"/>
                <a:cs typeface="+mn-cs"/>
              </a:rPr>
              <a:t>The beneficial effects of chondroitin in pain and </a:t>
            </a:r>
            <a:r>
              <a:rPr lang="en-US" sz="1200" b="0" i="0" u="none" strike="noStrike" kern="1200" baseline="0" dirty="0" err="1">
                <a:solidFill>
                  <a:schemeClr val="tx1"/>
                </a:solidFill>
                <a:latin typeface="+mn-lt"/>
                <a:ea typeface="+mn-ea"/>
                <a:cs typeface="+mn-cs"/>
              </a:rPr>
              <a:t>Lequesne’s</a:t>
            </a:r>
            <a:r>
              <a:rPr lang="en-US" sz="1200" b="0" i="0" u="none" strike="noStrike" kern="1200" baseline="0" dirty="0">
                <a:solidFill>
                  <a:schemeClr val="tx1"/>
                </a:solidFill>
                <a:latin typeface="+mn-lt"/>
                <a:ea typeface="+mn-ea"/>
                <a:cs typeface="+mn-cs"/>
              </a:rPr>
              <a:t> index persisted when evidence was limited to studies with adequate blinding or studies that used appropriate intention to treat (ITT) analyses. These beneficial effects were uncertain when we limited data to studies with appropriate allocation concealment or a large study sample (&gt; 200) or to studies without pharmaceutical funding.</a:t>
            </a:r>
          </a:p>
          <a:p>
            <a:endParaRPr lang="it-IT"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Authors’ conclusions—</a:t>
            </a:r>
            <a:r>
              <a:rPr lang="en-US" sz="1200" b="0" i="0" u="none" strike="noStrike" kern="1200" baseline="0" dirty="0">
                <a:solidFill>
                  <a:schemeClr val="tx1"/>
                </a:solidFill>
                <a:latin typeface="+mn-lt"/>
                <a:ea typeface="+mn-ea"/>
                <a:cs typeface="+mn-cs"/>
              </a:rPr>
              <a:t>A review of randomized trials of mostly low quality reveals that chondroitin (alone or in combination with glucosamine) was better than placebo in improving pain in participants with osteoarthritis in short-term studies. The benefit was small to moderate with an 8 point greater improvement in pain (range 0 to 100) and a 2 point greater improvement in </a:t>
            </a:r>
            <a:r>
              <a:rPr lang="en-US" sz="1200" b="0" i="0" u="none" strike="noStrike" kern="1200" baseline="0" dirty="0" err="1">
                <a:solidFill>
                  <a:schemeClr val="tx1"/>
                </a:solidFill>
                <a:latin typeface="+mn-lt"/>
                <a:ea typeface="+mn-ea"/>
                <a:cs typeface="+mn-cs"/>
              </a:rPr>
              <a:t>Lequesne’s</a:t>
            </a:r>
            <a:r>
              <a:rPr lang="en-US" sz="1200" b="0" i="0" u="none" strike="noStrike" kern="1200" baseline="0" dirty="0">
                <a:solidFill>
                  <a:schemeClr val="tx1"/>
                </a:solidFill>
                <a:latin typeface="+mn-lt"/>
                <a:ea typeface="+mn-ea"/>
                <a:cs typeface="+mn-cs"/>
              </a:rPr>
              <a:t> index (range 0 to 24), both likely clinically meaningful. These differences persisted in some sensitivity analyses and not others. Chondroitin had a lower risk of serious adverse events compared with control. More high-quality studies are needed to explore the role of chondroitin in the treatment of osteoarthritis. The combination of some efficacy and low risk associated with chondroitin may explain its popularity among patients as an over-the-counter supplement.</a:t>
            </a:r>
          </a:p>
          <a:p>
            <a:endParaRPr lang="it-IT" sz="1200" b="0" i="0" u="none" strike="noStrike" kern="1200" baseline="0" dirty="0">
              <a:solidFill>
                <a:schemeClr val="tx1"/>
              </a:solidFill>
              <a:latin typeface="+mn-lt"/>
              <a:ea typeface="+mn-ea"/>
              <a:cs typeface="+mn-cs"/>
            </a:endParaRPr>
          </a:p>
          <a:p>
            <a:endParaRPr lang="it-IT" sz="1200" b="0" i="0" u="none" strike="noStrike" kern="1200" baseline="0" dirty="0">
              <a:solidFill>
                <a:schemeClr val="tx1"/>
              </a:solidFill>
              <a:latin typeface="+mn-lt"/>
              <a:ea typeface="+mn-ea"/>
              <a:cs typeface="+mn-cs"/>
            </a:endParaRPr>
          </a:p>
          <a:p>
            <a:r>
              <a:rPr lang="it-IT" sz="1200" b="1" i="0" u="none" strike="noStrike" kern="1200" baseline="0" dirty="0">
                <a:solidFill>
                  <a:schemeClr val="tx1"/>
                </a:solidFill>
                <a:latin typeface="+mn-lt"/>
                <a:ea typeface="+mn-ea"/>
                <a:cs typeface="+mn-cs"/>
              </a:rPr>
              <a:t>PL </a:t>
            </a:r>
            <a:endParaRPr lang="it-IT" dirty="0"/>
          </a:p>
        </p:txBody>
      </p:sp>
      <p:sp>
        <p:nvSpPr>
          <p:cNvPr id="4" name="Segnaposto numero diapositiva 3"/>
          <p:cNvSpPr>
            <a:spLocks noGrp="1"/>
          </p:cNvSpPr>
          <p:nvPr>
            <p:ph type="sldNum" sz="quarter" idx="10"/>
          </p:nvPr>
        </p:nvSpPr>
        <p:spPr/>
        <p:txBody>
          <a:bodyPr/>
          <a:lstStyle/>
          <a:p>
            <a:fld id="{96369A43-F38B-4A7B-8847-53ED31998824}" type="slidenum">
              <a:rPr lang="it-IT" smtClean="0"/>
              <a:pPr/>
              <a:t>42</a:t>
            </a:fld>
            <a:endParaRPr lang="it-IT"/>
          </a:p>
        </p:txBody>
      </p:sp>
    </p:spTree>
    <p:extLst>
      <p:ext uri="{BB962C8B-B14F-4D97-AF65-F5344CB8AC3E}">
        <p14:creationId xmlns:p14="http://schemas.microsoft.com/office/powerpoint/2010/main" val="16935560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egnaposto immagine diapositiva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7" name="Segnaposto not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it-IT" altLang="it-IT" dirty="0"/>
              <a:t>Nutraceutica è un neologismo </a:t>
            </a:r>
            <a:r>
              <a:rPr lang="it-IT" altLang="it-IT" dirty="0" err="1"/>
              <a:t>sincratico</a:t>
            </a:r>
            <a:r>
              <a:rPr lang="it-IT" altLang="it-IT" dirty="0"/>
              <a:t> generato nel 1989 da </a:t>
            </a:r>
            <a:r>
              <a:rPr lang="it-IT" altLang="it-IT" dirty="0" err="1"/>
              <a:t>Stephan</a:t>
            </a:r>
            <a:r>
              <a:rPr lang="it-IT" altLang="it-IT" dirty="0"/>
              <a:t> De Felice. Neologismo</a:t>
            </a:r>
            <a:r>
              <a:rPr lang="it-IT" altLang="it-IT" baseline="0" dirty="0"/>
              <a:t> perché viene coniata una nuova parola, </a:t>
            </a:r>
            <a:r>
              <a:rPr lang="it-IT" altLang="it-IT" baseline="0" dirty="0" err="1"/>
              <a:t>sincratico</a:t>
            </a:r>
            <a:r>
              <a:rPr lang="it-IT" altLang="it-IT" baseline="0" dirty="0"/>
              <a:t> perché questa nuova parola deriva dalla fusione (sincrasi o </a:t>
            </a:r>
            <a:r>
              <a:rPr lang="it-IT" altLang="it-IT" baseline="0" dirty="0" err="1"/>
              <a:t>aplopogia</a:t>
            </a:r>
            <a:r>
              <a:rPr lang="it-IT" altLang="it-IT" baseline="0" dirty="0"/>
              <a:t>) di più termini diversi: i questo caso due, nutrizione e farmaceutica.</a:t>
            </a:r>
            <a:endParaRPr lang="it-IT" altLang="it-IT" dirty="0"/>
          </a:p>
          <a:p>
            <a:pPr fontAlgn="base"/>
            <a:r>
              <a:rPr lang="it-IT" sz="1200" b="0" i="0" kern="1200" dirty="0">
                <a:solidFill>
                  <a:schemeClr val="tx1"/>
                </a:solidFill>
                <a:effectLst/>
                <a:latin typeface="+mn-lt"/>
                <a:ea typeface="+mn-ea"/>
                <a:cs typeface="+mn-cs"/>
              </a:rPr>
              <a:t>Il termine </a:t>
            </a:r>
            <a:r>
              <a:rPr lang="it-IT" sz="1200" b="1" i="0" kern="1200" dirty="0">
                <a:solidFill>
                  <a:schemeClr val="tx1"/>
                </a:solidFill>
                <a:effectLst/>
                <a:latin typeface="+mn-lt"/>
                <a:ea typeface="+mn-ea"/>
                <a:cs typeface="+mn-cs"/>
              </a:rPr>
              <a:t>neologismo </a:t>
            </a:r>
            <a:r>
              <a:rPr lang="it-IT" sz="1200" b="1" i="0" kern="1200" dirty="0" err="1">
                <a:solidFill>
                  <a:schemeClr val="tx1"/>
                </a:solidFill>
                <a:effectLst/>
                <a:latin typeface="+mn-lt"/>
                <a:ea typeface="+mn-ea"/>
                <a:cs typeface="+mn-cs"/>
              </a:rPr>
              <a:t>sincratico</a:t>
            </a:r>
            <a:r>
              <a:rPr lang="it-IT" sz="1200" b="0" i="0" kern="1200" dirty="0">
                <a:solidFill>
                  <a:schemeClr val="tx1"/>
                </a:solidFill>
                <a:effectLst/>
                <a:latin typeface="+mn-lt"/>
                <a:ea typeface="+mn-ea"/>
                <a:cs typeface="+mn-cs"/>
              </a:rPr>
              <a:t> indica una nuova parola (neologismo) derivante dalla fusione di due (o più) termini diversi. </a:t>
            </a:r>
          </a:p>
          <a:p>
            <a:pPr fontAlgn="base"/>
            <a:r>
              <a:rPr lang="it-IT" sz="1200" b="0" i="0" kern="1200" dirty="0">
                <a:solidFill>
                  <a:schemeClr val="tx1"/>
                </a:solidFill>
                <a:effectLst/>
                <a:latin typeface="+mn-lt"/>
                <a:ea typeface="+mn-ea"/>
                <a:cs typeface="+mn-cs"/>
              </a:rPr>
              <a:t>Nonostante il nome altisonante, il neologismo </a:t>
            </a:r>
            <a:r>
              <a:rPr lang="it-IT" sz="1200" b="0" i="0" kern="1200" dirty="0" err="1">
                <a:solidFill>
                  <a:schemeClr val="tx1"/>
                </a:solidFill>
                <a:effectLst/>
                <a:latin typeface="+mn-lt"/>
                <a:ea typeface="+mn-ea"/>
                <a:cs typeface="+mn-cs"/>
              </a:rPr>
              <a:t>sincratico</a:t>
            </a:r>
            <a:r>
              <a:rPr lang="it-IT" sz="1200" b="0" i="0" kern="1200" dirty="0">
                <a:solidFill>
                  <a:schemeClr val="tx1"/>
                </a:solidFill>
                <a:effectLst/>
                <a:latin typeface="+mn-lt"/>
                <a:ea typeface="+mn-ea"/>
                <a:cs typeface="+mn-cs"/>
              </a:rPr>
              <a:t> – detto anche </a:t>
            </a:r>
            <a:r>
              <a:rPr lang="it-IT" sz="1200" b="1" i="0" kern="1200" dirty="0">
                <a:solidFill>
                  <a:schemeClr val="tx1"/>
                </a:solidFill>
                <a:effectLst/>
                <a:latin typeface="+mn-lt"/>
                <a:ea typeface="+mn-ea"/>
                <a:cs typeface="+mn-cs"/>
              </a:rPr>
              <a:t>parola macedonia</a:t>
            </a:r>
            <a:r>
              <a:rPr lang="it-IT" sz="1200" b="0" i="0" kern="1200" dirty="0">
                <a:solidFill>
                  <a:schemeClr val="tx1"/>
                </a:solidFill>
                <a:effectLst/>
                <a:latin typeface="+mn-lt"/>
                <a:ea typeface="+mn-ea"/>
                <a:cs typeface="+mn-cs"/>
              </a:rPr>
              <a:t> o </a:t>
            </a:r>
            <a:r>
              <a:rPr lang="it-IT" sz="1200" b="1" i="0" kern="1200" dirty="0" err="1">
                <a:solidFill>
                  <a:schemeClr val="tx1"/>
                </a:solidFill>
                <a:effectLst/>
                <a:latin typeface="+mn-lt"/>
                <a:ea typeface="+mn-ea"/>
                <a:cs typeface="+mn-cs"/>
              </a:rPr>
              <a:t>portmanteau</a:t>
            </a:r>
            <a:r>
              <a:rPr lang="it-IT" sz="1200" b="0" i="0" kern="1200" dirty="0">
                <a:solidFill>
                  <a:schemeClr val="tx1"/>
                </a:solidFill>
                <a:effectLst/>
                <a:latin typeface="+mn-lt"/>
                <a:ea typeface="+mn-ea"/>
                <a:cs typeface="+mn-cs"/>
              </a:rPr>
              <a:t> – è una realtà linguistica con cui ci confrontiamo ogni giorno, spesso senza saperlo.</a:t>
            </a:r>
          </a:p>
          <a:p>
            <a:pPr fontAlgn="base"/>
            <a:r>
              <a:rPr lang="it-IT" sz="1200" b="0" i="0" kern="1200" dirty="0">
                <a:solidFill>
                  <a:schemeClr val="tx1"/>
                </a:solidFill>
                <a:effectLst/>
                <a:latin typeface="+mn-lt"/>
                <a:ea typeface="+mn-ea"/>
                <a:cs typeface="+mn-cs"/>
              </a:rPr>
              <a:t>Una </a:t>
            </a:r>
            <a:r>
              <a:rPr lang="it-IT" sz="1200" b="1" i="0" kern="1200" dirty="0">
                <a:solidFill>
                  <a:schemeClr val="tx1"/>
                </a:solidFill>
                <a:effectLst/>
                <a:latin typeface="+mn-lt"/>
                <a:ea typeface="+mn-ea"/>
                <a:cs typeface="+mn-cs"/>
              </a:rPr>
              <a:t>parola macedonia</a:t>
            </a:r>
            <a:r>
              <a:rPr lang="it-IT" sz="1200" b="0" i="0" kern="1200" dirty="0">
                <a:solidFill>
                  <a:schemeClr val="tx1"/>
                </a:solidFill>
                <a:effectLst/>
                <a:latin typeface="+mn-lt"/>
                <a:ea typeface="+mn-ea"/>
                <a:cs typeface="+mn-cs"/>
              </a:rPr>
              <a:t> (o </a:t>
            </a:r>
            <a:r>
              <a:rPr lang="it-IT" sz="1200" b="0" i="1" kern="1200" dirty="0" err="1">
                <a:solidFill>
                  <a:schemeClr val="tx1"/>
                </a:solidFill>
                <a:effectLst/>
                <a:latin typeface="+mn-lt"/>
                <a:ea typeface="+mn-ea"/>
                <a:cs typeface="+mn-cs"/>
              </a:rPr>
              <a:t>portmanteau</a:t>
            </a:r>
            <a:r>
              <a:rPr lang="it-IT" sz="1200" b="0" i="0" kern="1200" dirty="0">
                <a:solidFill>
                  <a:schemeClr val="tx1"/>
                </a:solidFill>
                <a:effectLst/>
                <a:latin typeface="+mn-lt"/>
                <a:ea typeface="+mn-ea"/>
                <a:cs typeface="+mn-cs"/>
              </a:rPr>
              <a:t>), detta anche </a:t>
            </a:r>
            <a:r>
              <a:rPr lang="it-IT" sz="1200" b="1" i="0" kern="1200" dirty="0">
                <a:solidFill>
                  <a:schemeClr val="tx1"/>
                </a:solidFill>
                <a:effectLst/>
                <a:latin typeface="+mn-lt"/>
                <a:ea typeface="+mn-ea"/>
                <a:cs typeface="+mn-cs"/>
              </a:rPr>
              <a:t>neologismo </a:t>
            </a:r>
            <a:r>
              <a:rPr lang="it-IT" sz="1200" b="1" i="0" kern="1200" dirty="0" err="1">
                <a:solidFill>
                  <a:schemeClr val="tx1"/>
                </a:solidFill>
                <a:effectLst/>
                <a:latin typeface="+mn-lt"/>
                <a:ea typeface="+mn-ea"/>
                <a:cs typeface="+mn-cs"/>
              </a:rPr>
              <a:t>sincratico</a:t>
            </a:r>
            <a:r>
              <a:rPr lang="it-IT" sz="1200" b="0" i="0" kern="1200" dirty="0">
                <a:solidFill>
                  <a:schemeClr val="tx1"/>
                </a:solidFill>
                <a:effectLst/>
                <a:latin typeface="+mn-lt"/>
                <a:ea typeface="+mn-ea"/>
                <a:cs typeface="+mn-cs"/>
              </a:rPr>
              <a:t> o </a:t>
            </a:r>
            <a:r>
              <a:rPr lang="it-IT" sz="1200" b="1" i="0" kern="1200" dirty="0">
                <a:solidFill>
                  <a:schemeClr val="tx1"/>
                </a:solidFill>
                <a:effectLst/>
                <a:latin typeface="+mn-lt"/>
                <a:ea typeface="+mn-ea"/>
                <a:cs typeface="+mn-cs"/>
              </a:rPr>
              <a:t>composto aplologico</a:t>
            </a:r>
            <a:r>
              <a:rPr lang="it-IT" sz="1200" b="0" i="0" kern="1200" dirty="0">
                <a:solidFill>
                  <a:schemeClr val="tx1"/>
                </a:solidFill>
                <a:effectLst/>
                <a:latin typeface="+mn-lt"/>
                <a:ea typeface="+mn-ea"/>
                <a:cs typeface="+mn-cs"/>
              </a:rPr>
              <a:t>, è un </a:t>
            </a:r>
            <a:r>
              <a:rPr lang="it-IT" sz="1200" b="0" i="0" u="none" strike="noStrike" kern="1200" dirty="0">
                <a:solidFill>
                  <a:schemeClr val="tx1"/>
                </a:solidFill>
                <a:effectLst/>
                <a:latin typeface="+mn-lt"/>
                <a:ea typeface="+mn-ea"/>
                <a:cs typeface="+mn-cs"/>
                <a:hlinkClick r:id="rId3" tooltip="Neologismo"/>
              </a:rPr>
              <a:t>neologismo</a:t>
            </a:r>
            <a:r>
              <a:rPr lang="it-IT" sz="1200" b="0" i="0" kern="1200" dirty="0">
                <a:solidFill>
                  <a:schemeClr val="tx1"/>
                </a:solidFill>
                <a:effectLst/>
                <a:latin typeface="+mn-lt"/>
                <a:ea typeface="+mn-ea"/>
                <a:cs typeface="+mn-cs"/>
              </a:rPr>
              <a:t> formato dalla fusione (sincrasi o </a:t>
            </a:r>
            <a:r>
              <a:rPr lang="it-IT" sz="1200" b="0" i="0" u="none" strike="noStrike" kern="1200" dirty="0">
                <a:solidFill>
                  <a:schemeClr val="tx1"/>
                </a:solidFill>
                <a:effectLst/>
                <a:latin typeface="+mn-lt"/>
                <a:ea typeface="+mn-ea"/>
                <a:cs typeface="+mn-cs"/>
                <a:hlinkClick r:id="rId4" tooltip="Aplologia"/>
              </a:rPr>
              <a:t>aplologia</a:t>
            </a:r>
            <a:r>
              <a:rPr lang="it-IT" sz="1200" b="0" i="0" kern="1200" dirty="0">
                <a:solidFill>
                  <a:schemeClr val="tx1"/>
                </a:solidFill>
                <a:effectLst/>
                <a:latin typeface="+mn-lt"/>
                <a:ea typeface="+mn-ea"/>
                <a:cs typeface="+mn-cs"/>
              </a:rPr>
              <a:t>) di due parole diverse, che il più delle volte hanno un segmento (</a:t>
            </a:r>
            <a:r>
              <a:rPr lang="it-IT" sz="1200" b="0" i="0" u="none" strike="noStrike" kern="1200" dirty="0">
                <a:solidFill>
                  <a:schemeClr val="tx1"/>
                </a:solidFill>
                <a:effectLst/>
                <a:latin typeface="+mn-lt"/>
                <a:ea typeface="+mn-ea"/>
                <a:cs typeface="+mn-cs"/>
                <a:hlinkClick r:id="rId5" tooltip="Fonema"/>
              </a:rPr>
              <a:t>fonema</a:t>
            </a:r>
            <a:r>
              <a:rPr lang="it-IT" sz="1200" b="0" i="0" kern="1200" dirty="0">
                <a:solidFill>
                  <a:schemeClr val="tx1"/>
                </a:solidFill>
                <a:effectLst/>
                <a:latin typeface="+mn-lt"/>
                <a:ea typeface="+mn-ea"/>
                <a:cs typeface="+mn-cs"/>
              </a:rPr>
              <a:t> o </a:t>
            </a:r>
            <a:r>
              <a:rPr lang="it-IT" sz="1200" b="0" i="0" u="none" strike="noStrike" kern="1200" dirty="0">
                <a:solidFill>
                  <a:schemeClr val="tx1"/>
                </a:solidFill>
                <a:effectLst/>
                <a:latin typeface="+mn-lt"/>
                <a:ea typeface="+mn-ea"/>
                <a:cs typeface="+mn-cs"/>
                <a:hlinkClick r:id="rId6" tooltip="Lettera (alfabeto)"/>
              </a:rPr>
              <a:t>lettera</a:t>
            </a:r>
            <a:r>
              <a:rPr lang="it-IT" sz="1200" b="0" i="0" kern="1200" dirty="0">
                <a:solidFill>
                  <a:schemeClr val="tx1"/>
                </a:solidFill>
                <a:effectLst/>
                <a:latin typeface="+mn-lt"/>
                <a:ea typeface="+mn-ea"/>
                <a:cs typeface="+mn-cs"/>
              </a:rPr>
              <a:t>) in comune. Può essere considerata una sottocategoria o estensione dell'</a:t>
            </a:r>
            <a:r>
              <a:rPr lang="it-IT" sz="1200" b="0" i="0" u="none" strike="noStrike" kern="1200" dirty="0">
                <a:solidFill>
                  <a:schemeClr val="tx1"/>
                </a:solidFill>
                <a:effectLst/>
                <a:latin typeface="+mn-lt"/>
                <a:ea typeface="+mn-ea"/>
                <a:cs typeface="+mn-cs"/>
                <a:hlinkClick r:id="rId7" tooltip="Acronimo"/>
              </a:rPr>
              <a:t>acronimo</a:t>
            </a:r>
            <a:r>
              <a:rPr lang="it-IT" sz="1200" b="0" i="0" kern="1200" dirty="0">
                <a:solidFill>
                  <a:schemeClr val="tx1"/>
                </a:solidFill>
                <a:effectLst/>
                <a:latin typeface="+mn-lt"/>
                <a:ea typeface="+mn-ea"/>
                <a:cs typeface="+mn-cs"/>
              </a:rPr>
              <a:t>.</a:t>
            </a:r>
          </a:p>
          <a:p>
            <a:pPr fontAlgn="base"/>
            <a:r>
              <a:rPr lang="it-IT" sz="1200" b="0" i="0" kern="1200" dirty="0">
                <a:solidFill>
                  <a:schemeClr val="tx1"/>
                </a:solidFill>
                <a:effectLst/>
                <a:latin typeface="+mn-lt"/>
                <a:ea typeface="+mn-ea"/>
                <a:cs typeface="+mn-cs"/>
              </a:rPr>
              <a:t>Gli alimenti nutraceutici vengono anche definiti Alimenti funzionali, </a:t>
            </a:r>
            <a:r>
              <a:rPr lang="it-IT" sz="1200" b="0" i="0" kern="1200" dirty="0" err="1">
                <a:solidFill>
                  <a:schemeClr val="tx1"/>
                </a:solidFill>
                <a:effectLst/>
                <a:latin typeface="+mn-lt"/>
                <a:ea typeface="+mn-ea"/>
                <a:cs typeface="+mn-cs"/>
              </a:rPr>
              <a:t>alicamenti</a:t>
            </a:r>
            <a:r>
              <a:rPr lang="it-IT" sz="1200" b="0" i="0" kern="1200" dirty="0">
                <a:solidFill>
                  <a:schemeClr val="tx1"/>
                </a:solidFill>
                <a:effectLst/>
                <a:latin typeface="+mn-lt"/>
                <a:ea typeface="+mn-ea"/>
                <a:cs typeface="+mn-cs"/>
              </a:rPr>
              <a:t>, </a:t>
            </a:r>
            <a:r>
              <a:rPr lang="it-IT" sz="1200" b="0" i="0" kern="1200" dirty="0" err="1">
                <a:solidFill>
                  <a:schemeClr val="tx1"/>
                </a:solidFill>
                <a:effectLst/>
                <a:latin typeface="+mn-lt"/>
                <a:ea typeface="+mn-ea"/>
                <a:cs typeface="+mn-cs"/>
              </a:rPr>
              <a:t>pharma</a:t>
            </a:r>
            <a:r>
              <a:rPr lang="it-IT" sz="1200" b="0" i="0" kern="1200" dirty="0">
                <a:solidFill>
                  <a:schemeClr val="tx1"/>
                </a:solidFill>
                <a:effectLst/>
                <a:latin typeface="+mn-lt"/>
                <a:ea typeface="+mn-ea"/>
                <a:cs typeface="+mn-cs"/>
              </a:rPr>
              <a:t> </a:t>
            </a:r>
            <a:r>
              <a:rPr lang="it-IT" sz="1200" b="0" i="0" kern="1200" dirty="0" err="1">
                <a:solidFill>
                  <a:schemeClr val="tx1"/>
                </a:solidFill>
                <a:effectLst/>
                <a:latin typeface="+mn-lt"/>
                <a:ea typeface="+mn-ea"/>
                <a:cs typeface="+mn-cs"/>
              </a:rPr>
              <a:t>food</a:t>
            </a:r>
            <a:r>
              <a:rPr lang="it-IT" sz="1200" b="0" i="0" kern="1200" dirty="0">
                <a:solidFill>
                  <a:schemeClr val="tx1"/>
                </a:solidFill>
                <a:effectLst/>
                <a:latin typeface="+mn-lt"/>
                <a:ea typeface="+mn-ea"/>
                <a:cs typeface="+mn-cs"/>
              </a:rPr>
              <a:t> o </a:t>
            </a:r>
            <a:r>
              <a:rPr lang="it-IT" sz="1200" b="0" i="0" kern="1200" dirty="0" err="1">
                <a:solidFill>
                  <a:schemeClr val="tx1"/>
                </a:solidFill>
                <a:effectLst/>
                <a:latin typeface="+mn-lt"/>
                <a:ea typeface="+mn-ea"/>
                <a:cs typeface="+mn-cs"/>
              </a:rPr>
              <a:t>farmalimenti</a:t>
            </a:r>
            <a:r>
              <a:rPr lang="it-IT" sz="1200" b="0" i="0" kern="1200" dirty="0">
                <a:solidFill>
                  <a:schemeClr val="tx1"/>
                </a:solidFill>
                <a:effectLst/>
                <a:latin typeface="+mn-lt"/>
                <a:ea typeface="+mn-ea"/>
                <a:cs typeface="+mn-cs"/>
              </a:rPr>
              <a:t>.</a:t>
            </a:r>
          </a:p>
          <a:p>
            <a:endParaRPr lang="it-IT" sz="1200" b="0" i="0" u="none" strike="noStrike" kern="1200" baseline="0" dirty="0">
              <a:solidFill>
                <a:schemeClr val="tx1"/>
              </a:solidFill>
              <a:latin typeface="+mn-lt"/>
              <a:ea typeface="+mn-ea"/>
              <a:cs typeface="+mn-cs"/>
            </a:endParaRPr>
          </a:p>
          <a:p>
            <a:r>
              <a:rPr lang="it-IT" sz="1200" b="1" i="0" u="none" strike="noStrike" kern="1200" baseline="0" dirty="0">
                <a:solidFill>
                  <a:srgbClr val="FF0000"/>
                </a:solidFill>
                <a:latin typeface="+mn-lt"/>
                <a:ea typeface="+mn-ea"/>
                <a:cs typeface="+mn-cs"/>
              </a:rPr>
              <a:t> I nutraceutici sono quei principi nutrienti contenuti negli alimenti che hanno effetti benefici sulla salute </a:t>
            </a:r>
            <a:endParaRPr lang="it-IT" sz="1200" b="1" i="0" kern="1200" dirty="0">
              <a:solidFill>
                <a:srgbClr val="FF0000"/>
              </a:solidFill>
              <a:effectLst/>
              <a:latin typeface="+mn-lt"/>
              <a:ea typeface="+mn-ea"/>
              <a:cs typeface="+mn-cs"/>
            </a:endParaRPr>
          </a:p>
          <a:p>
            <a:pPr eaLnBrk="1" hangingPunct="1"/>
            <a:endParaRPr lang="it-IT" altLang="it-IT" dirty="0"/>
          </a:p>
          <a:p>
            <a:pPr fontAlgn="base"/>
            <a:r>
              <a:rPr lang="it-IT" sz="1200" b="0" i="0" kern="1200" dirty="0">
                <a:solidFill>
                  <a:schemeClr val="tx1"/>
                </a:solidFill>
                <a:effectLst/>
                <a:latin typeface="+mn-lt"/>
                <a:ea typeface="+mn-ea"/>
                <a:cs typeface="+mn-cs"/>
              </a:rPr>
              <a:t>Qualche esempio di neologismo </a:t>
            </a:r>
            <a:r>
              <a:rPr lang="it-IT" sz="1200" b="0" i="0" kern="1200" dirty="0" err="1">
                <a:solidFill>
                  <a:schemeClr val="tx1"/>
                </a:solidFill>
                <a:effectLst/>
                <a:latin typeface="+mn-lt"/>
                <a:ea typeface="+mn-ea"/>
                <a:cs typeface="+mn-cs"/>
              </a:rPr>
              <a:t>sincratico</a:t>
            </a:r>
            <a:r>
              <a:rPr lang="it-IT" sz="1200" b="0" i="0" kern="1200" dirty="0">
                <a:solidFill>
                  <a:schemeClr val="tx1"/>
                </a:solidFill>
                <a:effectLst/>
                <a:latin typeface="+mn-lt"/>
                <a:ea typeface="+mn-ea"/>
                <a:cs typeface="+mn-cs"/>
              </a:rPr>
              <a:t>?</a:t>
            </a:r>
          </a:p>
          <a:p>
            <a:pPr fontAlgn="base"/>
            <a:r>
              <a:rPr lang="it-IT" sz="1200" b="0" i="0" kern="1200" dirty="0">
                <a:solidFill>
                  <a:schemeClr val="tx1"/>
                </a:solidFill>
                <a:effectLst/>
                <a:latin typeface="+mn-lt"/>
                <a:ea typeface="+mn-ea"/>
                <a:cs typeface="+mn-cs"/>
              </a:rPr>
              <a:t>I </a:t>
            </a:r>
            <a:r>
              <a:rPr lang="it-IT" sz="1200" b="1" i="0" kern="1200" dirty="0">
                <a:solidFill>
                  <a:schemeClr val="tx1"/>
                </a:solidFill>
                <a:effectLst/>
                <a:latin typeface="+mn-lt"/>
                <a:ea typeface="+mn-ea"/>
                <a:cs typeface="+mn-cs"/>
              </a:rPr>
              <a:t>blog</a:t>
            </a:r>
            <a:r>
              <a:rPr lang="it-IT" sz="1200" b="0" i="0" kern="1200" dirty="0">
                <a:solidFill>
                  <a:schemeClr val="tx1"/>
                </a:solidFill>
                <a:effectLst/>
                <a:latin typeface="+mn-lt"/>
                <a:ea typeface="+mn-ea"/>
                <a:cs typeface="+mn-cs"/>
              </a:rPr>
              <a:t> che leggi ogni giorno (</a:t>
            </a:r>
            <a:r>
              <a:rPr lang="it-IT" sz="1200" b="0" i="1" kern="1200" dirty="0">
                <a:solidFill>
                  <a:schemeClr val="tx1"/>
                </a:solidFill>
                <a:effectLst/>
                <a:latin typeface="+mn-lt"/>
                <a:ea typeface="+mn-ea"/>
                <a:cs typeface="+mn-cs"/>
              </a:rPr>
              <a:t>web + log</a:t>
            </a:r>
            <a:r>
              <a:rPr lang="it-IT" sz="1200" b="0" i="0" kern="1200" dirty="0">
                <a:solidFill>
                  <a:schemeClr val="tx1"/>
                </a:solidFill>
                <a:effectLst/>
                <a:latin typeface="+mn-lt"/>
                <a:ea typeface="+mn-ea"/>
                <a:cs typeface="+mn-cs"/>
              </a:rPr>
              <a:t>)</a:t>
            </a:r>
          </a:p>
          <a:p>
            <a:pPr fontAlgn="base"/>
            <a:r>
              <a:rPr lang="it-IT" sz="1200" b="1" i="0" kern="1200" dirty="0" err="1">
                <a:solidFill>
                  <a:schemeClr val="tx1"/>
                </a:solidFill>
                <a:effectLst/>
                <a:latin typeface="+mn-lt"/>
                <a:ea typeface="+mn-ea"/>
                <a:cs typeface="+mn-cs"/>
              </a:rPr>
              <a:t>Brangelina</a:t>
            </a:r>
            <a:r>
              <a:rPr lang="it-IT" sz="1200" b="0" i="0" kern="1200" dirty="0">
                <a:solidFill>
                  <a:schemeClr val="tx1"/>
                </a:solidFill>
                <a:effectLst/>
                <a:latin typeface="+mn-lt"/>
                <a:ea typeface="+mn-ea"/>
                <a:cs typeface="+mn-cs"/>
              </a:rPr>
              <a:t>, una delle chimere VIP più popolari degli anni scorsi</a:t>
            </a:r>
          </a:p>
          <a:p>
            <a:pPr fontAlgn="base"/>
            <a:r>
              <a:rPr lang="it-IT" sz="1200" b="0" i="0" kern="1200" dirty="0">
                <a:solidFill>
                  <a:schemeClr val="tx1"/>
                </a:solidFill>
                <a:effectLst/>
                <a:latin typeface="+mn-lt"/>
                <a:ea typeface="+mn-ea"/>
                <a:cs typeface="+mn-cs"/>
              </a:rPr>
              <a:t>Lo </a:t>
            </a:r>
            <a:r>
              <a:rPr lang="it-IT" sz="1200" b="1" i="0" kern="1200" dirty="0">
                <a:solidFill>
                  <a:schemeClr val="tx1"/>
                </a:solidFill>
                <a:effectLst/>
                <a:latin typeface="+mn-lt"/>
                <a:ea typeface="+mn-ea"/>
                <a:cs typeface="+mn-cs"/>
              </a:rPr>
              <a:t>smog</a:t>
            </a:r>
            <a:r>
              <a:rPr lang="it-IT" sz="1200" b="0" i="0" kern="1200" dirty="0">
                <a:solidFill>
                  <a:schemeClr val="tx1"/>
                </a:solidFill>
                <a:effectLst/>
                <a:latin typeface="+mn-lt"/>
                <a:ea typeface="+mn-ea"/>
                <a:cs typeface="+mn-cs"/>
              </a:rPr>
              <a:t> (</a:t>
            </a:r>
            <a:r>
              <a:rPr lang="it-IT" sz="1200" b="0" i="1" kern="1200" dirty="0" err="1">
                <a:solidFill>
                  <a:schemeClr val="tx1"/>
                </a:solidFill>
                <a:effectLst/>
                <a:latin typeface="+mn-lt"/>
                <a:ea typeface="+mn-ea"/>
                <a:cs typeface="+mn-cs"/>
              </a:rPr>
              <a:t>smoke</a:t>
            </a:r>
            <a:r>
              <a:rPr lang="it-IT" sz="1200" b="0" i="1" kern="1200" dirty="0">
                <a:solidFill>
                  <a:schemeClr val="tx1"/>
                </a:solidFill>
                <a:effectLst/>
                <a:latin typeface="+mn-lt"/>
                <a:ea typeface="+mn-ea"/>
                <a:cs typeface="+mn-cs"/>
              </a:rPr>
              <a:t> + </a:t>
            </a:r>
            <a:r>
              <a:rPr lang="it-IT" sz="1200" b="0" i="1" kern="1200" dirty="0" err="1">
                <a:solidFill>
                  <a:schemeClr val="tx1"/>
                </a:solidFill>
                <a:effectLst/>
                <a:latin typeface="+mn-lt"/>
                <a:ea typeface="+mn-ea"/>
                <a:cs typeface="+mn-cs"/>
              </a:rPr>
              <a:t>fog</a:t>
            </a:r>
            <a:r>
              <a:rPr lang="it-IT" sz="1200" b="0" i="0" kern="1200" dirty="0">
                <a:solidFill>
                  <a:schemeClr val="tx1"/>
                </a:solidFill>
                <a:effectLst/>
                <a:latin typeface="+mn-lt"/>
                <a:ea typeface="+mn-ea"/>
                <a:cs typeface="+mn-cs"/>
              </a:rPr>
              <a:t>), un male moderno che ciclicamente “fa notizia”</a:t>
            </a:r>
          </a:p>
          <a:p>
            <a:pPr fontAlgn="base"/>
            <a:r>
              <a:rPr lang="it-IT" sz="1200" b="0" i="0" kern="1200" dirty="0">
                <a:solidFill>
                  <a:schemeClr val="tx1"/>
                </a:solidFill>
                <a:effectLst/>
                <a:latin typeface="+mn-lt"/>
                <a:ea typeface="+mn-ea"/>
                <a:cs typeface="+mn-cs"/>
              </a:rPr>
              <a:t>La </a:t>
            </a:r>
            <a:r>
              <a:rPr lang="it-IT" sz="1200" b="1" i="0" kern="1200" dirty="0" err="1">
                <a:solidFill>
                  <a:schemeClr val="tx1"/>
                </a:solidFill>
                <a:effectLst/>
                <a:latin typeface="+mn-lt"/>
                <a:ea typeface="+mn-ea"/>
                <a:cs typeface="+mn-cs"/>
              </a:rPr>
              <a:t>morbistenza</a:t>
            </a:r>
            <a:r>
              <a:rPr lang="it-IT" sz="1200" b="0" i="0" kern="1200" dirty="0">
                <a:solidFill>
                  <a:schemeClr val="tx1"/>
                </a:solidFill>
                <a:effectLst/>
                <a:latin typeface="+mn-lt"/>
                <a:ea typeface="+mn-ea"/>
                <a:cs typeface="+mn-cs"/>
              </a:rPr>
              <a:t> (</a:t>
            </a:r>
            <a:r>
              <a:rPr lang="it-IT" sz="1200" b="0" i="1" kern="1200" dirty="0">
                <a:solidFill>
                  <a:schemeClr val="tx1"/>
                </a:solidFill>
                <a:effectLst/>
                <a:latin typeface="+mn-lt"/>
                <a:ea typeface="+mn-ea"/>
                <a:cs typeface="+mn-cs"/>
              </a:rPr>
              <a:t>morbidezza + resistenza</a:t>
            </a:r>
            <a:r>
              <a:rPr lang="it-IT" sz="1200" b="0" i="0" kern="1200" dirty="0">
                <a:solidFill>
                  <a:schemeClr val="tx1"/>
                </a:solidFill>
                <a:effectLst/>
                <a:latin typeface="+mn-lt"/>
                <a:ea typeface="+mn-ea"/>
                <a:cs typeface="+mn-cs"/>
              </a:rPr>
              <a:t>) di una nota marca di carta igienica</a:t>
            </a:r>
          </a:p>
          <a:p>
            <a:pPr fontAlgn="base"/>
            <a:r>
              <a:rPr lang="it-IT" sz="1200" b="0" i="0" kern="1200" dirty="0">
                <a:solidFill>
                  <a:schemeClr val="tx1"/>
                </a:solidFill>
                <a:effectLst/>
                <a:latin typeface="+mn-lt"/>
                <a:ea typeface="+mn-ea"/>
                <a:cs typeface="+mn-cs"/>
              </a:rPr>
              <a:t>L’introduzione del termine inglese </a:t>
            </a:r>
            <a:r>
              <a:rPr lang="it-IT" sz="1200" b="0" i="0" kern="1200" dirty="0" err="1">
                <a:solidFill>
                  <a:schemeClr val="tx1"/>
                </a:solidFill>
                <a:effectLst/>
                <a:latin typeface="+mn-lt"/>
                <a:ea typeface="+mn-ea"/>
                <a:cs typeface="+mn-cs"/>
              </a:rPr>
              <a:t>portmanteau</a:t>
            </a:r>
            <a:r>
              <a:rPr lang="it-IT" sz="1200" b="0" i="0" kern="1200" dirty="0">
                <a:solidFill>
                  <a:schemeClr val="tx1"/>
                </a:solidFill>
                <a:effectLst/>
                <a:latin typeface="+mn-lt"/>
                <a:ea typeface="+mn-ea"/>
                <a:cs typeface="+mn-cs"/>
              </a:rPr>
              <a:t> nell’accezione di neologismo </a:t>
            </a:r>
            <a:r>
              <a:rPr lang="it-IT" sz="1200" b="0" i="0" kern="1200" dirty="0" err="1">
                <a:solidFill>
                  <a:schemeClr val="tx1"/>
                </a:solidFill>
                <a:effectLst/>
                <a:latin typeface="+mn-lt"/>
                <a:ea typeface="+mn-ea"/>
                <a:cs typeface="+mn-cs"/>
              </a:rPr>
              <a:t>sincratico</a:t>
            </a:r>
            <a:r>
              <a:rPr lang="it-IT" sz="1200" b="0" i="0" kern="1200" dirty="0">
                <a:solidFill>
                  <a:schemeClr val="tx1"/>
                </a:solidFill>
                <a:effectLst/>
                <a:latin typeface="+mn-lt"/>
                <a:ea typeface="+mn-ea"/>
                <a:cs typeface="+mn-cs"/>
              </a:rPr>
              <a:t> si deve al buon Lewis Carroll. Nel romanzo </a:t>
            </a:r>
            <a:r>
              <a:rPr lang="it-IT" sz="1200" b="1" i="0" u="none" strike="noStrike" kern="1200" dirty="0">
                <a:solidFill>
                  <a:schemeClr val="tx1"/>
                </a:solidFill>
                <a:effectLst/>
                <a:latin typeface="+mn-lt"/>
                <a:ea typeface="+mn-ea"/>
                <a:cs typeface="+mn-cs"/>
                <a:hlinkClick r:id="rId8"/>
              </a:rPr>
              <a:t>Attraverso lo specchio</a:t>
            </a:r>
            <a:r>
              <a:rPr lang="it-IT" sz="1200" b="0" i="0" kern="1200" dirty="0">
                <a:solidFill>
                  <a:schemeClr val="tx1"/>
                </a:solidFill>
                <a:effectLst/>
                <a:latin typeface="+mn-lt"/>
                <a:ea typeface="+mn-ea"/>
                <a:cs typeface="+mn-cs"/>
              </a:rPr>
              <a:t> (1871), la giovane Alice incontra </a:t>
            </a:r>
            <a:r>
              <a:rPr lang="it-IT" sz="1200" b="1" i="0" kern="1200" dirty="0" err="1">
                <a:solidFill>
                  <a:schemeClr val="tx1"/>
                </a:solidFill>
                <a:effectLst/>
                <a:latin typeface="+mn-lt"/>
                <a:ea typeface="+mn-ea"/>
                <a:cs typeface="+mn-cs"/>
              </a:rPr>
              <a:t>Humpty</a:t>
            </a:r>
            <a:r>
              <a:rPr lang="it-IT" sz="1200" b="1" i="0" kern="1200" dirty="0">
                <a:solidFill>
                  <a:schemeClr val="tx1"/>
                </a:solidFill>
                <a:effectLst/>
                <a:latin typeface="+mn-lt"/>
                <a:ea typeface="+mn-ea"/>
                <a:cs typeface="+mn-cs"/>
              </a:rPr>
              <a:t> </a:t>
            </a:r>
            <a:r>
              <a:rPr lang="it-IT" sz="1200" b="1" i="0" kern="1200" dirty="0" err="1">
                <a:solidFill>
                  <a:schemeClr val="tx1"/>
                </a:solidFill>
                <a:effectLst/>
                <a:latin typeface="+mn-lt"/>
                <a:ea typeface="+mn-ea"/>
                <a:cs typeface="+mn-cs"/>
              </a:rPr>
              <a:t>Dumpty</a:t>
            </a:r>
            <a:r>
              <a:rPr lang="it-IT" sz="1200" b="0" i="0" kern="1200" dirty="0">
                <a:solidFill>
                  <a:schemeClr val="tx1"/>
                </a:solidFill>
                <a:effectLst/>
                <a:latin typeface="+mn-lt"/>
                <a:ea typeface="+mn-ea"/>
                <a:cs typeface="+mn-cs"/>
              </a:rPr>
              <a:t> – un gigantesco uovo parlante che le parla del non-compleanno e dell’arte di far sì che le parole abbiano </a:t>
            </a:r>
            <a:r>
              <a:rPr lang="it-IT" sz="1200" b="0" i="1" kern="1200" dirty="0">
                <a:solidFill>
                  <a:schemeClr val="tx1"/>
                </a:solidFill>
                <a:effectLst/>
                <a:latin typeface="+mn-lt"/>
                <a:ea typeface="+mn-ea"/>
                <a:cs typeface="+mn-cs"/>
              </a:rPr>
              <a:t>precisamente</a:t>
            </a:r>
            <a:r>
              <a:rPr lang="it-IT" sz="1200" b="0" i="0" kern="1200" dirty="0">
                <a:solidFill>
                  <a:schemeClr val="tx1"/>
                </a:solidFill>
                <a:effectLst/>
                <a:latin typeface="+mn-lt"/>
                <a:ea typeface="+mn-ea"/>
                <a:cs typeface="+mn-cs"/>
              </a:rPr>
              <a:t> il senso che vogliamo dare loro.</a:t>
            </a:r>
          </a:p>
          <a:p>
            <a:pPr fontAlgn="base"/>
            <a:r>
              <a:rPr lang="it-IT" sz="1200" b="0" i="0" kern="1200" dirty="0">
                <a:solidFill>
                  <a:schemeClr val="tx1"/>
                </a:solidFill>
                <a:effectLst/>
                <a:latin typeface="+mn-lt"/>
                <a:ea typeface="+mn-ea"/>
                <a:cs typeface="+mn-cs"/>
              </a:rPr>
              <a:t>Affascinata dalle capacità linguistiche dell’uovo, Alice gli chiede lumi sull’oscura filastrocca</a:t>
            </a:r>
            <a:r>
              <a:rPr lang="it-IT" sz="1200" b="1" i="0" u="none" strike="noStrike" kern="1200" dirty="0">
                <a:solidFill>
                  <a:schemeClr val="tx1"/>
                </a:solidFill>
                <a:effectLst/>
                <a:latin typeface="+mn-lt"/>
                <a:ea typeface="+mn-ea"/>
                <a:cs typeface="+mn-cs"/>
                <a:hlinkClick r:id="rId9"/>
              </a:rPr>
              <a:t> </a:t>
            </a:r>
            <a:r>
              <a:rPr lang="it-IT" sz="1200" b="1" i="0" u="none" strike="noStrike" kern="1200" dirty="0" err="1">
                <a:solidFill>
                  <a:schemeClr val="tx1"/>
                </a:solidFill>
                <a:effectLst/>
                <a:latin typeface="+mn-lt"/>
                <a:ea typeface="+mn-ea"/>
                <a:cs typeface="+mn-cs"/>
                <a:hlinkClick r:id="rId9"/>
              </a:rPr>
              <a:t>Jabberwocky</a:t>
            </a:r>
            <a:r>
              <a:rPr lang="it-IT" sz="1200" b="0" i="0" kern="1200" dirty="0">
                <a:solidFill>
                  <a:schemeClr val="tx1"/>
                </a:solidFill>
                <a:effectLst/>
                <a:latin typeface="+mn-lt"/>
                <a:ea typeface="+mn-ea"/>
                <a:cs typeface="+mn-cs"/>
              </a:rPr>
              <a:t>, piena di parole incomprensibili … ovvero, di neologismi </a:t>
            </a:r>
            <a:r>
              <a:rPr lang="it-IT" sz="1200" b="0" i="0" kern="1200" dirty="0" err="1">
                <a:solidFill>
                  <a:schemeClr val="tx1"/>
                </a:solidFill>
                <a:effectLst/>
                <a:latin typeface="+mn-lt"/>
                <a:ea typeface="+mn-ea"/>
                <a:cs typeface="+mn-cs"/>
              </a:rPr>
              <a:t>sincratici</a:t>
            </a:r>
            <a:r>
              <a:rPr lang="it-IT" sz="1200" b="0" i="0" kern="1200" dirty="0">
                <a:solidFill>
                  <a:schemeClr val="tx1"/>
                </a:solidFill>
                <a:effectLst/>
                <a:latin typeface="+mn-lt"/>
                <a:ea typeface="+mn-ea"/>
                <a:cs typeface="+mn-cs"/>
              </a:rPr>
              <a:t>. Per spiegare il concetto alla bambina, </a:t>
            </a:r>
            <a:r>
              <a:rPr lang="it-IT" sz="1200" b="0" i="0" kern="1200" dirty="0" err="1">
                <a:solidFill>
                  <a:schemeClr val="tx1"/>
                </a:solidFill>
                <a:effectLst/>
                <a:latin typeface="+mn-lt"/>
                <a:ea typeface="+mn-ea"/>
                <a:cs typeface="+mn-cs"/>
              </a:rPr>
              <a:t>Humpty</a:t>
            </a:r>
            <a:r>
              <a:rPr lang="it-IT" sz="1200" b="0" i="0" kern="1200" dirty="0">
                <a:solidFill>
                  <a:schemeClr val="tx1"/>
                </a:solidFill>
                <a:effectLst/>
                <a:latin typeface="+mn-lt"/>
                <a:ea typeface="+mn-ea"/>
                <a:cs typeface="+mn-cs"/>
              </a:rPr>
              <a:t> </a:t>
            </a:r>
            <a:r>
              <a:rPr lang="it-IT" sz="1200" b="0" i="0" kern="1200" dirty="0" err="1">
                <a:solidFill>
                  <a:schemeClr val="tx1"/>
                </a:solidFill>
                <a:effectLst/>
                <a:latin typeface="+mn-lt"/>
                <a:ea typeface="+mn-ea"/>
                <a:cs typeface="+mn-cs"/>
              </a:rPr>
              <a:t>Dumpty</a:t>
            </a:r>
            <a:r>
              <a:rPr lang="it-IT" sz="1200" b="0" i="0" kern="1200" dirty="0">
                <a:solidFill>
                  <a:schemeClr val="tx1"/>
                </a:solidFill>
                <a:effectLst/>
                <a:latin typeface="+mn-lt"/>
                <a:ea typeface="+mn-ea"/>
                <a:cs typeface="+mn-cs"/>
              </a:rPr>
              <a:t> paragona quest’espressione dell’ingegno a una speciale valigia suddivisa all’interno in due scomparti separati detta, appunto, </a:t>
            </a:r>
            <a:r>
              <a:rPr lang="it-IT" sz="1200" b="0" i="1" kern="1200" dirty="0" err="1">
                <a:solidFill>
                  <a:schemeClr val="tx1"/>
                </a:solidFill>
                <a:effectLst/>
                <a:latin typeface="+mn-lt"/>
                <a:ea typeface="+mn-ea"/>
                <a:cs typeface="+mn-cs"/>
              </a:rPr>
              <a:t>portmanteau</a:t>
            </a:r>
            <a:r>
              <a:rPr lang="it-IT" sz="1200" b="0" i="0" kern="1200" dirty="0">
                <a:solidFill>
                  <a:schemeClr val="tx1"/>
                </a:solidFill>
                <a:effectLst/>
                <a:latin typeface="+mn-lt"/>
                <a:ea typeface="+mn-ea"/>
                <a:cs typeface="+mn-cs"/>
              </a:rPr>
              <a:t>.</a:t>
            </a:r>
          </a:p>
          <a:p>
            <a:pPr eaLnBrk="1" hangingPunct="1"/>
            <a:endParaRPr lang="it-IT" altLang="it-IT" dirty="0"/>
          </a:p>
        </p:txBody>
      </p:sp>
      <p:sp>
        <p:nvSpPr>
          <p:cNvPr id="11268" name="Segnaposto numero diapositiv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itchFamily="34" charset="0"/>
              </a:defRPr>
            </a:lvl1pPr>
            <a:lvl2pPr marL="742950" indent="-285750">
              <a:spcBef>
                <a:spcPct val="30000"/>
              </a:spcBef>
              <a:defRPr sz="1200">
                <a:solidFill>
                  <a:schemeClr val="tx1"/>
                </a:solidFill>
                <a:latin typeface="Calibri" pitchFamily="34" charset="0"/>
              </a:defRPr>
            </a:lvl2pPr>
            <a:lvl3pPr marL="1143000" indent="-228600">
              <a:spcBef>
                <a:spcPct val="30000"/>
              </a:spcBef>
              <a:defRPr sz="1200">
                <a:solidFill>
                  <a:schemeClr val="tx1"/>
                </a:solidFill>
                <a:latin typeface="Calibri" pitchFamily="34" charset="0"/>
              </a:defRPr>
            </a:lvl3pPr>
            <a:lvl4pPr marL="1600200" indent="-228600">
              <a:spcBef>
                <a:spcPct val="30000"/>
              </a:spcBef>
              <a:defRPr sz="1200">
                <a:solidFill>
                  <a:schemeClr val="tx1"/>
                </a:solidFill>
                <a:latin typeface="Calibri" pitchFamily="34" charset="0"/>
              </a:defRPr>
            </a:lvl4pPr>
            <a:lvl5pPr marL="2057400" indent="-22860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a:spcBef>
                <a:spcPct val="0"/>
              </a:spcBef>
            </a:pPr>
            <a:fld id="{1CF7BBE0-B1C3-416A-A99D-8480B1CA10CB}" type="slidenum">
              <a:rPr lang="en-GB" altLang="it-IT"/>
              <a:pPr>
                <a:spcBef>
                  <a:spcPct val="0"/>
                </a:spcBef>
              </a:pPr>
              <a:t>23</a:t>
            </a:fld>
            <a:endParaRPr lang="en-GB" altLang="it-IT"/>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381000" y="685800"/>
            <a:ext cx="6096000" cy="3429000"/>
          </a:xfrm>
        </p:spPr>
      </p:sp>
      <p:sp>
        <p:nvSpPr>
          <p:cNvPr id="3" name="Segnaposto note 2"/>
          <p:cNvSpPr>
            <a:spLocks noGrp="1"/>
          </p:cNvSpPr>
          <p:nvPr>
            <p:ph type="body" idx="1"/>
          </p:nvPr>
        </p:nvSpPr>
        <p:spPr/>
        <p:txBody>
          <a:bodyPr/>
          <a:lstStyle/>
          <a:p>
            <a:r>
              <a:rPr lang="en-US" sz="1200" b="0" i="0" kern="1200" dirty="0">
                <a:solidFill>
                  <a:schemeClr val="tx1"/>
                </a:solidFill>
                <a:effectLst/>
                <a:latin typeface="+mn-lt"/>
                <a:ea typeface="+mn-ea"/>
                <a:cs typeface="+mn-cs"/>
              </a:rPr>
              <a:t>Results from reviews with larger, methodologically sound studies found negligible effects of glucosamine hydrochloride on knee pain, while higher doses or higher-grade formulations of glucosamine sulfate (1500 mg/day) or chondroitin (800 mg/day) showed more favorable results and may have a statistically significant but small effect on symptoms compared with placebo [</a:t>
            </a:r>
            <a:r>
              <a:rPr lang="en-US" sz="1200" b="0" i="0" u="sng" kern="1200" dirty="0">
                <a:solidFill>
                  <a:schemeClr val="tx1"/>
                </a:solidFill>
                <a:effectLst/>
                <a:latin typeface="+mn-lt"/>
                <a:ea typeface="+mn-ea"/>
                <a:cs typeface="+mn-cs"/>
                <a:hlinkClick r:id="rId3"/>
              </a:rPr>
              <a:t>39-42</a:t>
            </a:r>
            <a:r>
              <a:rPr lang="en-US" sz="1200" b="0" i="0" kern="1200" dirty="0">
                <a:solidFill>
                  <a:schemeClr val="tx1"/>
                </a:solidFill>
                <a:effectLst/>
                <a:latin typeface="+mn-lt"/>
                <a:ea typeface="+mn-ea"/>
                <a:cs typeface="+mn-cs"/>
              </a:rPr>
              <a:t>].</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Cochrane abstract. </a:t>
            </a:r>
            <a:endParaRPr lang="it-IT" sz="1200" b="0" i="0" u="none" strike="noStrike" kern="1200" baseline="0" dirty="0">
              <a:solidFill>
                <a:schemeClr val="tx1"/>
              </a:solidFill>
              <a:latin typeface="+mn-lt"/>
              <a:ea typeface="+mn-ea"/>
              <a:cs typeface="+mn-cs"/>
            </a:endParaRPr>
          </a:p>
          <a:p>
            <a:r>
              <a:rPr lang="it-IT" sz="1200" b="0" i="0" u="none" strike="noStrike" kern="1200" baseline="0" dirty="0">
                <a:solidFill>
                  <a:schemeClr val="tx1"/>
                </a:solidFill>
                <a:latin typeface="+mn-lt"/>
                <a:ea typeface="+mn-ea"/>
                <a:cs typeface="+mn-cs"/>
              </a:rPr>
              <a:t> </a:t>
            </a:r>
          </a:p>
          <a:p>
            <a:r>
              <a:rPr lang="it-IT" sz="1200" b="1" i="0" u="none" strike="noStrike" kern="1200" baseline="0" dirty="0">
                <a:solidFill>
                  <a:schemeClr val="tx1"/>
                </a:solidFill>
                <a:latin typeface="+mn-lt"/>
                <a:ea typeface="+mn-ea"/>
                <a:cs typeface="+mn-cs"/>
              </a:rPr>
              <a:t>Abstract</a:t>
            </a:r>
            <a:endParaRPr lang="it-IT" sz="1200" b="0" i="0" u="none" strike="noStrike" kern="1200" baseline="0" dirty="0">
              <a:solidFill>
                <a:schemeClr val="tx1"/>
              </a:solidFill>
              <a:latin typeface="+mn-lt"/>
              <a:ea typeface="+mn-ea"/>
              <a:cs typeface="+mn-cs"/>
            </a:endParaRPr>
          </a:p>
          <a:p>
            <a:endParaRPr lang="it-IT" sz="1200" b="0" i="0" u="none" strike="noStrike" kern="1200" baseline="0" dirty="0">
              <a:solidFill>
                <a:schemeClr val="tx1"/>
              </a:solidFill>
              <a:latin typeface="+mn-lt"/>
              <a:ea typeface="+mn-ea"/>
              <a:cs typeface="+mn-cs"/>
            </a:endParaRPr>
          </a:p>
          <a:p>
            <a:endParaRPr lang="it-IT"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Background—</a:t>
            </a:r>
            <a:r>
              <a:rPr lang="en-US" sz="1200" b="0" i="0" u="none" strike="noStrike" kern="1200" baseline="0" dirty="0">
                <a:solidFill>
                  <a:schemeClr val="tx1"/>
                </a:solidFill>
                <a:latin typeface="+mn-lt"/>
                <a:ea typeface="+mn-ea"/>
                <a:cs typeface="+mn-cs"/>
              </a:rPr>
              <a:t>Osteoarthritis, a common joint disorder, is one of the leading causes of disability. Chondroitin has emerged as a new treatment. Previous meta-analyses have shown contradictory results on the efficacy of chondroitin. This, in addition to the publication of more trials, necessitates a systematic review.</a:t>
            </a:r>
          </a:p>
          <a:p>
            <a:endParaRPr lang="it-IT"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Objectives—</a:t>
            </a:r>
            <a:r>
              <a:rPr lang="en-US" sz="1200" b="0" i="0" u="none" strike="noStrike" kern="1200" baseline="0" dirty="0">
                <a:solidFill>
                  <a:schemeClr val="tx1"/>
                </a:solidFill>
                <a:latin typeface="+mn-lt"/>
                <a:ea typeface="+mn-ea"/>
                <a:cs typeface="+mn-cs"/>
              </a:rPr>
              <a:t>To evaluate the benefit and harm of oral chondroitin for treating osteoarthritis compared with placebo or a comparator oral medication including, but not limited to, </a:t>
            </a:r>
            <a:r>
              <a:rPr lang="en-US" sz="1200" b="0" i="0" u="none" strike="noStrike" kern="1200" baseline="0" dirty="0" err="1">
                <a:solidFill>
                  <a:schemeClr val="tx1"/>
                </a:solidFill>
                <a:latin typeface="+mn-lt"/>
                <a:ea typeface="+mn-ea"/>
                <a:cs typeface="+mn-cs"/>
              </a:rPr>
              <a:t>nonsteroidal</a:t>
            </a:r>
            <a:r>
              <a:rPr lang="en-US" sz="1200" b="0" i="0" u="none" strike="noStrike" kern="1200" baseline="0" dirty="0">
                <a:solidFill>
                  <a:schemeClr val="tx1"/>
                </a:solidFill>
                <a:latin typeface="+mn-lt"/>
                <a:ea typeface="+mn-ea"/>
                <a:cs typeface="+mn-cs"/>
              </a:rPr>
              <a:t> anti-inflammatory drugs (NSAIDs), analgesics, opioids, and glucosamine or other “herbal” medications.</a:t>
            </a:r>
          </a:p>
          <a:p>
            <a:endParaRPr lang="en-US" sz="1200" b="0" i="0" u="none" strike="noStrike" kern="1200" baseline="0" dirty="0">
              <a:solidFill>
                <a:schemeClr val="tx1"/>
              </a:solidFill>
              <a:latin typeface="+mn-lt"/>
              <a:ea typeface="+mn-ea"/>
              <a:cs typeface="+mn-cs"/>
            </a:endParaRPr>
          </a:p>
          <a:p>
            <a:endParaRPr lang="it-IT" sz="1200" b="0" i="0" u="none" strike="noStrike" kern="1200" baseline="0" dirty="0">
              <a:solidFill>
                <a:schemeClr val="tx1"/>
              </a:solidFill>
              <a:latin typeface="+mn-lt"/>
              <a:ea typeface="+mn-ea"/>
              <a:cs typeface="+mn-cs"/>
            </a:endParaRPr>
          </a:p>
          <a:p>
            <a:endParaRPr lang="it-IT" sz="1200" b="0" i="0" u="none" strike="noStrike" kern="1200" baseline="0" dirty="0">
              <a:solidFill>
                <a:schemeClr val="tx1"/>
              </a:solidFill>
              <a:latin typeface="+mn-lt"/>
              <a:ea typeface="+mn-ea"/>
              <a:cs typeface="+mn-cs"/>
            </a:endParaRPr>
          </a:p>
          <a:p>
            <a:endParaRPr lang="it-IT"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Search methods—</a:t>
            </a:r>
            <a:r>
              <a:rPr lang="en-US" sz="1200" b="0" i="0" u="none" strike="noStrike" kern="1200" baseline="0" dirty="0">
                <a:solidFill>
                  <a:schemeClr val="tx1"/>
                </a:solidFill>
                <a:latin typeface="+mn-lt"/>
                <a:ea typeface="+mn-ea"/>
                <a:cs typeface="+mn-cs"/>
              </a:rPr>
              <a:t>We searched seven databases up to November 2013, including the Cochrane Central Register of Controlled Trials (CENTRAL), Ovid MEDLINE, CINAHL, EMBASE, Science Citation Index (Web of Science) and Current Controlled Trials. We searched the US Food and Drug Administration (FDA) and European Medicines Agency (EMEA) websites for adverse effects. Trial registers were not searched.</a:t>
            </a:r>
          </a:p>
          <a:p>
            <a:endParaRPr lang="it-IT"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Selection criteria—</a:t>
            </a:r>
            <a:r>
              <a:rPr lang="en-US" sz="1200" b="0" i="0" u="none" strike="noStrike" kern="1200" baseline="0" dirty="0">
                <a:solidFill>
                  <a:schemeClr val="tx1"/>
                </a:solidFill>
                <a:latin typeface="+mn-lt"/>
                <a:ea typeface="+mn-ea"/>
                <a:cs typeface="+mn-cs"/>
              </a:rPr>
              <a:t>All randomized or quasi-randomized clinical trials lasting longer than two weeks, studying adults with osteoarthritis in any joint, and comparing chondroitin with placebo, an active control such as NSAIDs, or other “herbal” supplements such as glucosamine.</a:t>
            </a:r>
          </a:p>
          <a:p>
            <a:endParaRPr lang="it-IT"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Data collection and analysis—</a:t>
            </a:r>
            <a:r>
              <a:rPr lang="en-US" sz="1200" b="0" i="0" u="none" strike="noStrike" kern="1200" baseline="0" dirty="0">
                <a:solidFill>
                  <a:schemeClr val="tx1"/>
                </a:solidFill>
                <a:latin typeface="+mn-lt"/>
                <a:ea typeface="+mn-ea"/>
                <a:cs typeface="+mn-cs"/>
              </a:rPr>
              <a:t>Two review authors independently performed all title assessments, data extractions, and risk of bias assessments.</a:t>
            </a:r>
          </a:p>
          <a:p>
            <a:endParaRPr lang="it-IT"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Main results—</a:t>
            </a:r>
            <a:r>
              <a:rPr lang="en-US" sz="1200" b="0" i="0" u="none" strike="noStrike" kern="1200" baseline="0" dirty="0">
                <a:solidFill>
                  <a:schemeClr val="tx1"/>
                </a:solidFill>
                <a:latin typeface="+mn-lt"/>
                <a:ea typeface="+mn-ea"/>
                <a:cs typeface="+mn-cs"/>
              </a:rPr>
              <a:t>Forty-three randomized controlled trials including 4,962 participants treated with chondroitin and 4,148 participants given placebo or another control were included. The majority of trials were in knee OA, with few in hip and hand OA. Trial duration varied from 1 month to 3 years. Participants treated with chondroitin achieved statistically significantly and clinically meaningful better pain scores (0–100) in studies less than 6 months than those given placebo with an absolute risk difference of 10% lower (95% confidence interval (CI), 15% to 6% lower; number needed to treat (NNT) = 5 (95% CI, 3 to 8; n = 8 trials) (level of evidence, low; risk of bias, high); but there was high heterogeneity between the trials (T2 = 0.07; I2 = 70%, which was not easily explained by differences in risk of bias or study sample size). In studies longer than 6 months, the absolute risk difference for pain was 9% lower (95% CI 18% lower to 0%); n = 6 trials; T2 = 0.18; I2 = 83% ), again with low level of evidence.</a:t>
            </a:r>
          </a:p>
          <a:p>
            <a:r>
              <a:rPr lang="en-US" sz="1200" b="0" i="0" u="none" strike="noStrike" kern="1200" baseline="0" dirty="0">
                <a:solidFill>
                  <a:schemeClr val="tx1"/>
                </a:solidFill>
                <a:latin typeface="+mn-lt"/>
                <a:ea typeface="+mn-ea"/>
                <a:cs typeface="+mn-cs"/>
              </a:rPr>
              <a:t>For the Western Ontario and McMaster Universities Osteoarthritis Index Minimal Clinically Important Improvement (WOMAC MCII Pain subscale) outcome, a reduction in knee pain by 20% was achieved by 53/100 in the chondroitin group versus 47/100 in the placebo group, an absolute risk difference of 6% (95% CI 1% to 11%), (RR 1.12, 95% CI 1.01 to 1.24; T2 = 0.00; I2 = 0%) (n = 2 trials, 1253 participants; level of evidence, high; risk of bias, low).</a:t>
            </a:r>
          </a:p>
          <a:p>
            <a:r>
              <a:rPr lang="en-US" sz="1200" b="0" i="0" u="none" strike="noStrike" kern="1200" baseline="0" dirty="0">
                <a:solidFill>
                  <a:schemeClr val="tx1"/>
                </a:solidFill>
                <a:latin typeface="+mn-lt"/>
                <a:ea typeface="+mn-ea"/>
                <a:cs typeface="+mn-cs"/>
              </a:rPr>
              <a:t>Differences in </a:t>
            </a:r>
            <a:r>
              <a:rPr lang="en-US" sz="1200" b="0" i="0" u="none" strike="noStrike" kern="1200" baseline="0" dirty="0" err="1">
                <a:solidFill>
                  <a:schemeClr val="tx1"/>
                </a:solidFill>
                <a:latin typeface="+mn-lt"/>
                <a:ea typeface="+mn-ea"/>
                <a:cs typeface="+mn-cs"/>
              </a:rPr>
              <a:t>Lequesne’s</a:t>
            </a:r>
            <a:r>
              <a:rPr lang="en-US" sz="1200" b="0" i="0" u="none" strike="noStrike" kern="1200" baseline="0" dirty="0">
                <a:solidFill>
                  <a:schemeClr val="tx1"/>
                </a:solidFill>
                <a:latin typeface="+mn-lt"/>
                <a:ea typeface="+mn-ea"/>
                <a:cs typeface="+mn-cs"/>
              </a:rPr>
              <a:t> index (composite of pain, function and disability) statistically significantly </a:t>
            </a:r>
            <a:r>
              <a:rPr lang="en-US" sz="1200" b="0" i="0" u="none" strike="noStrike" kern="1200" baseline="0" dirty="0" err="1">
                <a:solidFill>
                  <a:schemeClr val="tx1"/>
                </a:solidFill>
                <a:latin typeface="+mn-lt"/>
                <a:ea typeface="+mn-ea"/>
                <a:cs typeface="+mn-cs"/>
              </a:rPr>
              <a:t>favoured</a:t>
            </a:r>
            <a:r>
              <a:rPr lang="en-US" sz="1200" b="0" i="0" u="none" strike="noStrike" kern="1200" baseline="0" dirty="0">
                <a:solidFill>
                  <a:schemeClr val="tx1"/>
                </a:solidFill>
                <a:latin typeface="+mn-lt"/>
                <a:ea typeface="+mn-ea"/>
                <a:cs typeface="+mn-cs"/>
              </a:rPr>
              <a:t> chondroitin as compared with placebo in studies under six months, with an absolute risk difference of 8% lower (95% CI 12% to 5% lower; T2= 0.78; n = 7 trials) (level of evidence, moderate; risk of bias, unclear), also clinically meaningful. Loss of minimum joint space width in the chondroitin group was statistically significantly less than in the placebo group, with a relative risk difference of 4.7% less (95% CI 1.6% to 7.8% less; n = 2 trials) (level of evidence, high; risk of bias, low). Chondroitin was associated with statistically significantly lower odds of serious adverse events compared with placebo with </a:t>
            </a:r>
            <a:r>
              <a:rPr lang="en-US" sz="1200" b="0" i="0" u="none" strike="noStrike" kern="1200" baseline="0" dirty="0" err="1">
                <a:solidFill>
                  <a:schemeClr val="tx1"/>
                </a:solidFill>
                <a:latin typeface="+mn-lt"/>
                <a:ea typeface="+mn-ea"/>
                <a:cs typeface="+mn-cs"/>
              </a:rPr>
              <a:t>Peto</a:t>
            </a:r>
            <a:r>
              <a:rPr lang="en-US" sz="1200" b="0" i="0" u="none" strike="noStrike" kern="1200" baseline="0" dirty="0">
                <a:solidFill>
                  <a:schemeClr val="tx1"/>
                </a:solidFill>
                <a:latin typeface="+mn-lt"/>
                <a:ea typeface="+mn-ea"/>
                <a:cs typeface="+mn-cs"/>
              </a:rPr>
              <a:t> odds ratio of 0.40 (95% CI 0.19 to 0.82; n = 6 trials) (level of evidence, moderate). Chondroitin did not result in statistically significant numbers of adverse events or withdrawals due to adverse events compared with placebo or another drug. Adverse events were reported in a limited fashion, with some studies providing data and others not.</a:t>
            </a:r>
          </a:p>
          <a:p>
            <a:r>
              <a:rPr lang="en-US" sz="1200" b="0" i="0" u="none" strike="noStrike" kern="1200" baseline="0" dirty="0">
                <a:solidFill>
                  <a:schemeClr val="tx1"/>
                </a:solidFill>
                <a:latin typeface="+mn-lt"/>
                <a:ea typeface="+mn-ea"/>
                <a:cs typeface="+mn-cs"/>
              </a:rPr>
              <a:t>Comparisons of chondroitin taken alone or in combination with glucosamine or another supplement showed a statistically significant reduction in pain (0–100) when compared with placebo or an active control, with an absolute risk difference of 10% lower (95% CI 14% to 5% lower); NNT = 4 (95% CI 3 to 6); T2 = 0.33; I2 = 91%; n = 17 trials) (level of evidence, low). For physical function, chondroitin in combination with glucosamine or another supplement showed no statistically significant difference from placebo or an active control, with an absolute risk difference of 1% lower (95% CI 6% lower to 3% higher with T2 = 0.04; n = 5 trials) (level of evidence, moderate). Differences in </a:t>
            </a:r>
            <a:r>
              <a:rPr lang="en-US" sz="1200" b="0" i="0" u="none" strike="noStrike" kern="1200" baseline="0" dirty="0" err="1">
                <a:solidFill>
                  <a:schemeClr val="tx1"/>
                </a:solidFill>
                <a:latin typeface="+mn-lt"/>
                <a:ea typeface="+mn-ea"/>
                <a:cs typeface="+mn-cs"/>
              </a:rPr>
              <a:t>Lequesne’s</a:t>
            </a:r>
            <a:r>
              <a:rPr lang="en-US" sz="1200" b="0" i="0" u="none" strike="noStrike" kern="1200" baseline="0" dirty="0">
                <a:solidFill>
                  <a:schemeClr val="tx1"/>
                </a:solidFill>
                <a:latin typeface="+mn-lt"/>
                <a:ea typeface="+mn-ea"/>
                <a:cs typeface="+mn-cs"/>
              </a:rPr>
              <a:t> index statistically significantly </a:t>
            </a:r>
            <a:r>
              <a:rPr lang="en-US" sz="1200" b="0" i="0" u="none" strike="noStrike" kern="1200" baseline="0" dirty="0" err="1">
                <a:solidFill>
                  <a:schemeClr val="tx1"/>
                </a:solidFill>
                <a:latin typeface="+mn-lt"/>
                <a:ea typeface="+mn-ea"/>
                <a:cs typeface="+mn-cs"/>
              </a:rPr>
              <a:t>favoured</a:t>
            </a:r>
            <a:r>
              <a:rPr lang="en-US" sz="1200" b="0" i="0" u="none" strike="noStrike" kern="1200" baseline="0" dirty="0">
                <a:solidFill>
                  <a:schemeClr val="tx1"/>
                </a:solidFill>
                <a:latin typeface="+mn-lt"/>
                <a:ea typeface="+mn-ea"/>
                <a:cs typeface="+mn-cs"/>
              </a:rPr>
              <a:t> chondroitin as compared with placebo, with an absolute risk difference of 8% lower (95% CI, 12% to 4% lower; T2 = 0.12; n = 10 trials) (level of evidence, moderate). Chondroitin in combination with glucosamine did not result in statistically significant differences in the numbers of adverse events, withdrawals due to adverse events, or in the numbers of serious adverse events compared with placebo or with an active control.</a:t>
            </a:r>
          </a:p>
          <a:p>
            <a:r>
              <a:rPr lang="en-US" sz="1200" b="0" i="0" u="none" strike="noStrike" kern="1200" baseline="0" dirty="0">
                <a:solidFill>
                  <a:schemeClr val="tx1"/>
                </a:solidFill>
                <a:latin typeface="+mn-lt"/>
                <a:ea typeface="+mn-ea"/>
                <a:cs typeface="+mn-cs"/>
              </a:rPr>
              <a:t>The beneficial effects of chondroitin in pain and </a:t>
            </a:r>
            <a:r>
              <a:rPr lang="en-US" sz="1200" b="0" i="0" u="none" strike="noStrike" kern="1200" baseline="0" dirty="0" err="1">
                <a:solidFill>
                  <a:schemeClr val="tx1"/>
                </a:solidFill>
                <a:latin typeface="+mn-lt"/>
                <a:ea typeface="+mn-ea"/>
                <a:cs typeface="+mn-cs"/>
              </a:rPr>
              <a:t>Lequesne’s</a:t>
            </a:r>
            <a:r>
              <a:rPr lang="en-US" sz="1200" b="0" i="0" u="none" strike="noStrike" kern="1200" baseline="0" dirty="0">
                <a:solidFill>
                  <a:schemeClr val="tx1"/>
                </a:solidFill>
                <a:latin typeface="+mn-lt"/>
                <a:ea typeface="+mn-ea"/>
                <a:cs typeface="+mn-cs"/>
              </a:rPr>
              <a:t> index persisted when evidence was limited to studies with adequate blinding or studies that used appropriate intention to treat (ITT) analyses. These beneficial effects were uncertain when we limited data to studies with appropriate allocation concealment or a large study sample (&gt; 200) or to studies without pharmaceutical funding.</a:t>
            </a:r>
          </a:p>
          <a:p>
            <a:endParaRPr lang="it-IT"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Authors’ conclusions—</a:t>
            </a:r>
            <a:r>
              <a:rPr lang="en-US" sz="1200" b="0" i="0" u="none" strike="noStrike" kern="1200" baseline="0" dirty="0">
                <a:solidFill>
                  <a:schemeClr val="tx1"/>
                </a:solidFill>
                <a:latin typeface="+mn-lt"/>
                <a:ea typeface="+mn-ea"/>
                <a:cs typeface="+mn-cs"/>
              </a:rPr>
              <a:t>A review of randomized trials of mostly low quality reveals that chondroitin (alone or in combination with glucosamine) was better than placebo in improving pain in participants with osteoarthritis in short-term studies. The benefit was small to moderate with an 8 point greater improvement in pain (range 0 to 100) and a 2 point greater improvement in </a:t>
            </a:r>
            <a:r>
              <a:rPr lang="en-US" sz="1200" b="0" i="0" u="none" strike="noStrike" kern="1200" baseline="0" dirty="0" err="1">
                <a:solidFill>
                  <a:schemeClr val="tx1"/>
                </a:solidFill>
                <a:latin typeface="+mn-lt"/>
                <a:ea typeface="+mn-ea"/>
                <a:cs typeface="+mn-cs"/>
              </a:rPr>
              <a:t>Lequesne’s</a:t>
            </a:r>
            <a:r>
              <a:rPr lang="en-US" sz="1200" b="0" i="0" u="none" strike="noStrike" kern="1200" baseline="0" dirty="0">
                <a:solidFill>
                  <a:schemeClr val="tx1"/>
                </a:solidFill>
                <a:latin typeface="+mn-lt"/>
                <a:ea typeface="+mn-ea"/>
                <a:cs typeface="+mn-cs"/>
              </a:rPr>
              <a:t> index (range 0 to 24), both likely clinically meaningful. These differences persisted in some sensitivity analyses and not others. Chondroitin had a lower risk of serious adverse events compared with control. More high-quality studies are needed to explore the role of chondroitin in the treatment of osteoarthritis. The combination of some efficacy and low risk associated with chondroitin may explain its popularity among patients as an over-the-counter supplement.</a:t>
            </a:r>
          </a:p>
          <a:p>
            <a:endParaRPr lang="it-IT" sz="1200" b="0" i="0" u="none" strike="noStrike" kern="1200" baseline="0" dirty="0">
              <a:solidFill>
                <a:schemeClr val="tx1"/>
              </a:solidFill>
              <a:latin typeface="+mn-lt"/>
              <a:ea typeface="+mn-ea"/>
              <a:cs typeface="+mn-cs"/>
            </a:endParaRPr>
          </a:p>
          <a:p>
            <a:endParaRPr lang="it-IT" sz="1200" b="0" i="0" u="none" strike="noStrike" kern="1200" baseline="0" dirty="0">
              <a:solidFill>
                <a:schemeClr val="tx1"/>
              </a:solidFill>
              <a:latin typeface="+mn-lt"/>
              <a:ea typeface="+mn-ea"/>
              <a:cs typeface="+mn-cs"/>
            </a:endParaRPr>
          </a:p>
          <a:p>
            <a:r>
              <a:rPr lang="it-IT" sz="1200" b="1" i="0" u="none" strike="noStrike" kern="1200" baseline="0" dirty="0">
                <a:solidFill>
                  <a:schemeClr val="tx1"/>
                </a:solidFill>
                <a:latin typeface="+mn-lt"/>
                <a:ea typeface="+mn-ea"/>
                <a:cs typeface="+mn-cs"/>
              </a:rPr>
              <a:t>PL </a:t>
            </a:r>
            <a:endParaRPr lang="it-IT" dirty="0"/>
          </a:p>
        </p:txBody>
      </p:sp>
      <p:sp>
        <p:nvSpPr>
          <p:cNvPr id="4" name="Segnaposto numero diapositiva 3"/>
          <p:cNvSpPr>
            <a:spLocks noGrp="1"/>
          </p:cNvSpPr>
          <p:nvPr>
            <p:ph type="sldNum" sz="quarter" idx="10"/>
          </p:nvPr>
        </p:nvSpPr>
        <p:spPr/>
        <p:txBody>
          <a:bodyPr/>
          <a:lstStyle/>
          <a:p>
            <a:fld id="{96369A43-F38B-4A7B-8847-53ED31998824}" type="slidenum">
              <a:rPr lang="it-IT" smtClean="0"/>
              <a:pPr/>
              <a:t>43</a:t>
            </a:fld>
            <a:endParaRPr lang="it-IT"/>
          </a:p>
        </p:txBody>
      </p:sp>
    </p:spTree>
    <p:extLst>
      <p:ext uri="{BB962C8B-B14F-4D97-AF65-F5344CB8AC3E}">
        <p14:creationId xmlns:p14="http://schemas.microsoft.com/office/powerpoint/2010/main" val="16935560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I meccanismi che sottendono all’effetto anabolico della nutrizione sono molteplici e sono dovuti all’equilibrio di una bilancia molto delicata tra sintesi e degradazione delle proteine muscolari. In quest’ottica diversi nutraceutici hanno un ruolo anabolico (o </a:t>
            </a:r>
            <a:r>
              <a:rPr lang="it-IT" dirty="0" err="1"/>
              <a:t>anticatabolico</a:t>
            </a:r>
            <a:r>
              <a:rPr lang="it-IT" dirty="0"/>
              <a:t> che dir si voglia) e permettono sia di contrastare la </a:t>
            </a:r>
            <a:r>
              <a:rPr lang="it-IT" dirty="0" err="1"/>
              <a:t>sarcopenia</a:t>
            </a:r>
            <a:r>
              <a:rPr lang="it-IT" dirty="0"/>
              <a:t>, sia di migliorare le prestazioni muscolari, sia di ridurre il danno indotto da esercizio. </a:t>
            </a:r>
          </a:p>
        </p:txBody>
      </p:sp>
      <p:sp>
        <p:nvSpPr>
          <p:cNvPr id="4" name="Segnaposto numero diapositiva 3"/>
          <p:cNvSpPr>
            <a:spLocks noGrp="1"/>
          </p:cNvSpPr>
          <p:nvPr>
            <p:ph type="sldNum" sz="quarter" idx="5"/>
          </p:nvPr>
        </p:nvSpPr>
        <p:spPr/>
        <p:txBody>
          <a:bodyPr/>
          <a:lstStyle/>
          <a:p>
            <a:fld id="{96369A43-F38B-4A7B-8847-53ED31998824}" type="slidenum">
              <a:rPr lang="it-IT" smtClean="0"/>
              <a:pPr/>
              <a:t>44</a:t>
            </a:fld>
            <a:endParaRPr lang="it-IT"/>
          </a:p>
        </p:txBody>
      </p:sp>
    </p:spTree>
    <p:extLst>
      <p:ext uri="{BB962C8B-B14F-4D97-AF65-F5344CB8AC3E}">
        <p14:creationId xmlns:p14="http://schemas.microsoft.com/office/powerpoint/2010/main" val="324223278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In questa revisione sistematica e metanalisi sono stati selezionati 12 RCT in cui è stata valutata l’efficacia della supplementazione di Omega 3 su DOMS, ROM e forza muscolare isometrica dopo allenamento eccentrico. La metanalisi in totale comprende 145 soggetti nel gruppo di studio e 156 nel gruppo controllo. La supplementazione di omega 3 variava da un minimo di 100 mg/die a un massimo di 3000 mg/die da un minimo di 2 giorni a un massimo di 6 settimane per cui sono state prodotte anche delle </a:t>
            </a:r>
            <a:r>
              <a:rPr lang="it-IT" dirty="0" err="1"/>
              <a:t>sottoanalisi</a:t>
            </a:r>
            <a:endParaRPr lang="it-IT" dirty="0"/>
          </a:p>
        </p:txBody>
      </p:sp>
      <p:sp>
        <p:nvSpPr>
          <p:cNvPr id="4" name="Segnaposto numero diapositiva 3"/>
          <p:cNvSpPr>
            <a:spLocks noGrp="1"/>
          </p:cNvSpPr>
          <p:nvPr>
            <p:ph type="sldNum" sz="quarter" idx="5"/>
          </p:nvPr>
        </p:nvSpPr>
        <p:spPr/>
        <p:txBody>
          <a:bodyPr/>
          <a:lstStyle/>
          <a:p>
            <a:fld id="{96369A43-F38B-4A7B-8847-53ED31998824}" type="slidenum">
              <a:rPr lang="it-IT" smtClean="0"/>
              <a:pPr/>
              <a:t>46</a:t>
            </a:fld>
            <a:endParaRPr lang="it-IT"/>
          </a:p>
        </p:txBody>
      </p:sp>
    </p:spTree>
    <p:extLst>
      <p:ext uri="{BB962C8B-B14F-4D97-AF65-F5344CB8AC3E}">
        <p14:creationId xmlns:p14="http://schemas.microsoft.com/office/powerpoint/2010/main" val="159149054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algn="l"/>
            <a:r>
              <a:rPr lang="en-US" sz="1800" b="0" i="0" u="none" strike="noStrike" baseline="0" dirty="0">
                <a:latin typeface="URWPalladioL-Roma"/>
              </a:rPr>
              <a:t>Non solo </a:t>
            </a:r>
            <a:r>
              <a:rPr lang="en-US" sz="1800" b="0" i="0" u="none" strike="noStrike" baseline="0" dirty="0" err="1">
                <a:latin typeface="URWPalladioL-Roma"/>
              </a:rPr>
              <a:t>prevenzione</a:t>
            </a:r>
            <a:r>
              <a:rPr lang="en-US" sz="1800" b="0" i="0" u="none" strike="noStrike" baseline="0" dirty="0">
                <a:latin typeface="URWPalladioL-Roma"/>
              </a:rPr>
              <a:t> ma </a:t>
            </a:r>
            <a:r>
              <a:rPr lang="en-US" sz="1800" b="0" i="0" u="none" strike="noStrike" baseline="0" dirty="0" err="1">
                <a:latin typeface="URWPalladioL-Roma"/>
              </a:rPr>
              <a:t>anche</a:t>
            </a:r>
            <a:r>
              <a:rPr lang="en-US" sz="1800" b="0" i="0" u="none" strike="noStrike" baseline="0" dirty="0">
                <a:latin typeface="URWPalladioL-Roma"/>
              </a:rPr>
              <a:t> </a:t>
            </a:r>
            <a:r>
              <a:rPr lang="en-US" sz="1800" b="0" i="0" u="none" strike="noStrike" baseline="0" dirty="0" err="1">
                <a:latin typeface="URWPalladioL-Roma"/>
              </a:rPr>
              <a:t>trattamento</a:t>
            </a:r>
            <a:r>
              <a:rPr lang="en-US" sz="1800" b="0" i="0" u="none" strike="noStrike" baseline="0" dirty="0">
                <a:latin typeface="URWPalladioL-Roma"/>
              </a:rPr>
              <a:t> </a:t>
            </a:r>
            <a:r>
              <a:rPr lang="en-US" sz="1800" b="0" i="0" u="none" strike="noStrike" baseline="0" dirty="0" err="1">
                <a:latin typeface="URWPalladioL-Roma"/>
              </a:rPr>
              <a:t>delle</a:t>
            </a:r>
            <a:r>
              <a:rPr lang="en-US" sz="1800" b="0" i="0" u="none" strike="noStrike" baseline="0" dirty="0">
                <a:latin typeface="URWPalladioL-Roma"/>
              </a:rPr>
              <a:t> </a:t>
            </a:r>
            <a:r>
              <a:rPr lang="en-US" sz="1800" b="0" i="0" u="none" strike="noStrike" baseline="0" dirty="0" err="1">
                <a:latin typeface="URWPalladioL-Roma"/>
              </a:rPr>
              <a:t>neolpasie</a:t>
            </a:r>
            <a:r>
              <a:rPr lang="en-US" sz="1800" b="0" i="0" u="none" strike="noStrike" baseline="0" dirty="0">
                <a:latin typeface="URWPalladioL-Roma"/>
              </a:rPr>
              <a:t> </a:t>
            </a:r>
            <a:r>
              <a:rPr lang="en-US" sz="1800" b="0" i="0" u="none" strike="noStrike" baseline="0" dirty="0" err="1">
                <a:latin typeface="URWPalladioL-Roma"/>
              </a:rPr>
              <a:t>inbiendo</a:t>
            </a:r>
            <a:r>
              <a:rPr lang="en-US" sz="1800" b="0" i="0" u="none" strike="noStrike" baseline="0" dirty="0">
                <a:latin typeface="URWPalladioL-Roma"/>
              </a:rPr>
              <a:t> </a:t>
            </a:r>
            <a:r>
              <a:rPr lang="en-US" sz="1800" b="0" i="0" u="none" strike="noStrike" baseline="0" dirty="0" err="1">
                <a:latin typeface="URWPalladioL-Roma"/>
              </a:rPr>
              <a:t>sia</a:t>
            </a:r>
            <a:r>
              <a:rPr lang="en-US" sz="1800" b="0" i="0" u="none" strike="noStrike" baseline="0" dirty="0">
                <a:latin typeface="URWPalladioL-Roma"/>
              </a:rPr>
              <a:t> la </a:t>
            </a:r>
            <a:r>
              <a:rPr lang="en-US" sz="1800" b="1" i="0" u="none" strike="noStrike" baseline="0" dirty="0" err="1">
                <a:latin typeface="URWPalladioL-Roma"/>
              </a:rPr>
              <a:t>prolifrazione</a:t>
            </a:r>
            <a:r>
              <a:rPr lang="en-US" sz="1800" b="1" i="0" u="none" strike="noStrike" baseline="0" dirty="0">
                <a:latin typeface="URWPalladioL-Roma"/>
              </a:rPr>
              <a:t> </a:t>
            </a:r>
            <a:r>
              <a:rPr lang="en-US" sz="1800" b="1" i="0" u="none" strike="noStrike" baseline="0" dirty="0" err="1">
                <a:latin typeface="URWPalladioL-Roma"/>
              </a:rPr>
              <a:t>cellulare</a:t>
            </a:r>
            <a:r>
              <a:rPr lang="en-US" sz="1800" b="1" i="0" u="none" strike="noStrike" baseline="0" dirty="0">
                <a:latin typeface="URWPalladioL-Roma"/>
              </a:rPr>
              <a:t> </a:t>
            </a:r>
            <a:r>
              <a:rPr lang="en-US" sz="1800" b="0" i="0" u="none" strike="noStrike" baseline="0" dirty="0" err="1">
                <a:latin typeface="URWPalladioL-Roma"/>
              </a:rPr>
              <a:t>che</a:t>
            </a:r>
            <a:r>
              <a:rPr lang="en-US" sz="1800" b="0" i="0" u="none" strike="noStrike" baseline="0" dirty="0">
                <a:latin typeface="URWPalladioL-Roma"/>
              </a:rPr>
              <a:t> la </a:t>
            </a:r>
            <a:r>
              <a:rPr lang="en-US" sz="1800" b="1" i="0" u="none" strike="noStrike" baseline="0" dirty="0" err="1">
                <a:latin typeface="URWPalladioL-Roma"/>
              </a:rPr>
              <a:t>differenzianzione</a:t>
            </a:r>
            <a:r>
              <a:rPr lang="en-US" sz="1800" b="0" i="0" u="none" strike="noStrike" baseline="0" dirty="0">
                <a:latin typeface="URWPalladioL-Roma"/>
              </a:rPr>
              <a:t>, </a:t>
            </a:r>
            <a:r>
              <a:rPr lang="en-US" sz="1800" b="0" i="0" u="none" strike="noStrike" baseline="0" dirty="0" err="1">
                <a:latin typeface="URWPalladioL-Roma"/>
              </a:rPr>
              <a:t>inibendo</a:t>
            </a:r>
            <a:r>
              <a:rPr lang="en-US" sz="1800" b="0" i="0" u="none" strike="noStrike" baseline="0" dirty="0">
                <a:latin typeface="URWPalladioL-Roma"/>
              </a:rPr>
              <a:t> </a:t>
            </a:r>
            <a:r>
              <a:rPr lang="en-US" sz="1800" b="0" i="0" u="none" strike="noStrike" baseline="0" dirty="0" err="1">
                <a:latin typeface="URWPalladioL-Roma"/>
              </a:rPr>
              <a:t>l’efflusso</a:t>
            </a:r>
            <a:r>
              <a:rPr lang="en-US" sz="1800" b="0" i="0" u="none" strike="noStrike" baseline="0" dirty="0">
                <a:latin typeface="URWPalladioL-Roma"/>
              </a:rPr>
              <a:t> di </a:t>
            </a:r>
            <a:r>
              <a:rPr lang="en-US" sz="1800" b="0" i="0" u="none" strike="noStrike" baseline="0" dirty="0" err="1">
                <a:latin typeface="URWPalladioL-Roma"/>
              </a:rPr>
              <a:t>alcuni</a:t>
            </a:r>
            <a:r>
              <a:rPr lang="en-US" sz="1800" b="0" i="0" u="none" strike="noStrike" baseline="0" dirty="0">
                <a:latin typeface="URWPalladioL-Roma"/>
              </a:rPr>
              <a:t> </a:t>
            </a:r>
            <a:r>
              <a:rPr lang="en-US" sz="1800" b="0" i="0" u="none" strike="noStrike" baseline="0" dirty="0" err="1">
                <a:latin typeface="URWPalladioL-Roma"/>
              </a:rPr>
              <a:t>trasportatori</a:t>
            </a:r>
            <a:r>
              <a:rPr lang="en-US" sz="1800" b="0" i="0" u="none" strike="noStrike" baseline="0" dirty="0">
                <a:latin typeface="URWPalladioL-Roma"/>
              </a:rPr>
              <a:t> come la </a:t>
            </a:r>
            <a:r>
              <a:rPr lang="en-US" sz="1800" b="0" i="0" u="none" strike="noStrike" baseline="0" dirty="0" err="1">
                <a:latin typeface="URWPalladioL-Roma"/>
              </a:rPr>
              <a:t>Glicoproteina</a:t>
            </a:r>
            <a:r>
              <a:rPr lang="en-US" sz="1800" b="0" i="0" u="none" strike="noStrike" baseline="0" dirty="0">
                <a:latin typeface="URWPalladioL-Roma"/>
              </a:rPr>
              <a:t> P e o </a:t>
            </a:r>
            <a:r>
              <a:rPr lang="en-US" sz="1800" b="0" i="0" u="none" strike="noStrike" baseline="0" dirty="0" err="1">
                <a:latin typeface="URWPalladioL-Roma"/>
              </a:rPr>
              <a:t>riducendo</a:t>
            </a:r>
            <a:r>
              <a:rPr lang="en-US" sz="1800" b="0" i="0" u="none" strike="noStrike" baseline="0" dirty="0">
                <a:latin typeface="URWPalladioL-Roma"/>
              </a:rPr>
              <a:t> la </a:t>
            </a:r>
            <a:r>
              <a:rPr lang="en-US" sz="1800" b="0" i="0" u="none" strike="noStrike" baseline="0" dirty="0" err="1">
                <a:latin typeface="URWPalladioL-Roma"/>
              </a:rPr>
              <a:t>tossicità</a:t>
            </a:r>
            <a:r>
              <a:rPr lang="en-US" sz="1800" b="0" i="0" u="none" strike="noStrike" baseline="0" dirty="0">
                <a:latin typeface="URWPalladioL-Roma"/>
              </a:rPr>
              <a:t> correlate </a:t>
            </a:r>
            <a:r>
              <a:rPr lang="en-US" sz="1800" b="0" i="0" u="none" strike="noStrike" baseline="0" dirty="0" err="1">
                <a:latin typeface="URWPalladioL-Roma"/>
              </a:rPr>
              <a:t>alla</a:t>
            </a:r>
            <a:r>
              <a:rPr lang="en-US" sz="1800" b="0" i="0" u="none" strike="noStrike" baseline="0" dirty="0">
                <a:latin typeface="URWPalladioL-Roma"/>
              </a:rPr>
              <a:t> </a:t>
            </a:r>
            <a:r>
              <a:rPr lang="en-US" sz="1800" b="0" i="0" u="none" strike="noStrike" baseline="0" dirty="0" err="1">
                <a:latin typeface="URWPalladioL-Roma"/>
              </a:rPr>
              <a:t>chemioterapia</a:t>
            </a:r>
            <a:r>
              <a:rPr lang="en-US" sz="1800" b="0" i="0" u="none" strike="noStrike" baseline="0" dirty="0">
                <a:latin typeface="URWPalladioL-Roma"/>
              </a:rPr>
              <a:t>, come </a:t>
            </a:r>
            <a:r>
              <a:rPr lang="en-US" sz="1800" b="0" i="0" u="none" strike="noStrike" baseline="0" dirty="0" err="1">
                <a:latin typeface="URWPalladioL-Roma"/>
              </a:rPr>
              <a:t>cardiotossicità</a:t>
            </a:r>
            <a:r>
              <a:rPr lang="en-US" sz="1800" b="0" i="0" u="none" strike="noStrike" baseline="0" dirty="0">
                <a:latin typeface="URWPalladioL-Roma"/>
              </a:rPr>
              <a:t> ed </a:t>
            </a:r>
            <a:r>
              <a:rPr lang="en-US" sz="1800" b="0" i="0" u="none" strike="noStrike" baseline="0" dirty="0" err="1">
                <a:latin typeface="URWPalladioL-Roma"/>
              </a:rPr>
              <a:t>epatotossicità</a:t>
            </a:r>
            <a:r>
              <a:rPr lang="en-US" sz="1800" b="0" i="0" u="none" strike="noStrike" baseline="0" dirty="0">
                <a:latin typeface="URWPalladioL-Roma"/>
              </a:rPr>
              <a:t>. </a:t>
            </a:r>
            <a:r>
              <a:rPr lang="en-US" sz="1800" b="0" i="0" u="none" strike="noStrike" baseline="0" dirty="0" err="1">
                <a:latin typeface="URWPalladioL-Roma"/>
              </a:rPr>
              <a:t>Inoltre</a:t>
            </a:r>
            <a:r>
              <a:rPr lang="en-US" sz="1800" b="0" i="0" u="none" strike="noStrike" baseline="0" dirty="0">
                <a:latin typeface="URWPalladioL-Roma"/>
              </a:rPr>
              <a:t> </a:t>
            </a:r>
            <a:r>
              <a:rPr lang="en-US" sz="1800" b="1" i="0" u="none" strike="noStrike" baseline="0" dirty="0" err="1">
                <a:latin typeface="URWPalladioL-Roma"/>
              </a:rPr>
              <a:t>agiscono</a:t>
            </a:r>
            <a:r>
              <a:rPr lang="en-US" sz="1800" b="1" i="0" u="none" strike="noStrike" baseline="0" dirty="0">
                <a:latin typeface="URWPalladioL-Roma"/>
              </a:rPr>
              <a:t> </a:t>
            </a:r>
            <a:r>
              <a:rPr lang="en-US" sz="1800" b="1" i="0" u="none" strike="noStrike" baseline="0" dirty="0" err="1">
                <a:latin typeface="URWPalladioL-Roma"/>
              </a:rPr>
              <a:t>anche</a:t>
            </a:r>
            <a:r>
              <a:rPr lang="en-US" sz="1800" b="1" i="0" u="none" strike="noStrike" baseline="0" dirty="0">
                <a:latin typeface="URWPalladioL-Roma"/>
              </a:rPr>
              <a:t> </a:t>
            </a:r>
            <a:r>
              <a:rPr lang="en-US" sz="1800" b="1" i="0" u="none" strike="noStrike" baseline="0" dirty="0" err="1">
                <a:latin typeface="URWPalladioL-Roma"/>
              </a:rPr>
              <a:t>sul</a:t>
            </a:r>
            <a:r>
              <a:rPr lang="en-US" sz="1800" b="1" i="0" u="none" strike="noStrike" baseline="0" dirty="0">
                <a:latin typeface="URWPalladioL-Roma"/>
              </a:rPr>
              <a:t> </a:t>
            </a:r>
            <a:r>
              <a:rPr lang="en-US" sz="1800" b="1" i="0" u="none" strike="noStrike" baseline="0" dirty="0" err="1">
                <a:latin typeface="URWPalladioL-Roma"/>
              </a:rPr>
              <a:t>controllo</a:t>
            </a:r>
            <a:r>
              <a:rPr lang="en-US" sz="1800" b="1" i="0" u="none" strike="noStrike" baseline="0" dirty="0">
                <a:latin typeface="URWPalladioL-Roma"/>
              </a:rPr>
              <a:t> del </a:t>
            </a:r>
            <a:r>
              <a:rPr lang="en-US" sz="1800" b="1" i="0" u="none" strike="noStrike" baseline="0" dirty="0" err="1">
                <a:latin typeface="URWPalladioL-Roma"/>
              </a:rPr>
              <a:t>ciclo</a:t>
            </a:r>
            <a:r>
              <a:rPr lang="en-US" sz="1800" b="1" i="0" u="none" strike="noStrike" baseline="0" dirty="0">
                <a:latin typeface="URWPalladioL-Roma"/>
              </a:rPr>
              <a:t> </a:t>
            </a:r>
            <a:r>
              <a:rPr lang="en-US" sz="1800" b="1" i="0" u="none" strike="noStrike" baseline="0" dirty="0" err="1">
                <a:latin typeface="URWPalladioL-Roma"/>
              </a:rPr>
              <a:t>cellulare</a:t>
            </a:r>
            <a:r>
              <a:rPr lang="en-US" sz="1800" b="1" i="0" u="none" strike="noStrike" baseline="0" dirty="0">
                <a:latin typeface="URWPalladioL-Roma"/>
              </a:rPr>
              <a:t>, </a:t>
            </a:r>
            <a:r>
              <a:rPr lang="en-US" sz="1800" b="1" i="0" u="none" strike="noStrike" baseline="0" dirty="0" err="1">
                <a:latin typeface="URWPalladioL-Roma"/>
              </a:rPr>
              <a:t>sull’infiammazione</a:t>
            </a:r>
            <a:r>
              <a:rPr lang="en-US" sz="1800" b="1" i="0" u="none" strike="noStrike" baseline="0" dirty="0">
                <a:latin typeface="URWPalladioL-Roma"/>
              </a:rPr>
              <a:t>, </a:t>
            </a:r>
            <a:r>
              <a:rPr lang="en-US" sz="1800" b="1" i="0" u="none" strike="noStrike" baseline="0" dirty="0" err="1">
                <a:latin typeface="URWPalladioL-Roma"/>
              </a:rPr>
              <a:t>sull’apoptosis</a:t>
            </a:r>
            <a:r>
              <a:rPr lang="en-US" sz="1800" b="1" i="0" u="none" strike="noStrike" baseline="0" dirty="0">
                <a:latin typeface="URWPalladioL-Roma"/>
              </a:rPr>
              <a:t>, </a:t>
            </a:r>
            <a:r>
              <a:rPr lang="en-US" sz="1800" b="1" i="0" u="none" strike="noStrike" baseline="0" dirty="0" err="1">
                <a:latin typeface="URWPalladioL-Roma"/>
              </a:rPr>
              <a:t>sull’angiogenesi</a:t>
            </a:r>
            <a:r>
              <a:rPr lang="en-US" sz="1800" b="1" i="0" u="none" strike="noStrike" baseline="0" dirty="0">
                <a:latin typeface="URWPalladioL-Roma"/>
              </a:rPr>
              <a:t> e </a:t>
            </a:r>
            <a:r>
              <a:rPr lang="en-US" sz="1800" b="1" i="0" u="none" strike="noStrike" baseline="0" dirty="0" err="1">
                <a:latin typeface="URWPalladioL-Roma"/>
              </a:rPr>
              <a:t>sulla</a:t>
            </a:r>
            <a:r>
              <a:rPr lang="en-US" sz="1800" b="1" i="0" u="none" strike="noStrike" baseline="0" dirty="0">
                <a:latin typeface="URWPalladioL-Roma"/>
              </a:rPr>
              <a:t> </a:t>
            </a:r>
            <a:r>
              <a:rPr lang="en-US" sz="1800" b="1" i="0" u="none" strike="noStrike" baseline="0" dirty="0" err="1">
                <a:latin typeface="URWPalladioL-Roma"/>
              </a:rPr>
              <a:t>diffusione</a:t>
            </a:r>
            <a:r>
              <a:rPr lang="en-US" sz="1800" b="1" i="0" u="none" strike="noStrike" baseline="0" dirty="0">
                <a:latin typeface="URWPalladioL-Roma"/>
              </a:rPr>
              <a:t> di </a:t>
            </a:r>
            <a:r>
              <a:rPr lang="en-US" sz="1800" b="1" i="0" u="none" strike="noStrike" baseline="0" dirty="0" err="1">
                <a:latin typeface="URWPalladioL-Roma"/>
              </a:rPr>
              <a:t>metastasi</a:t>
            </a:r>
            <a:r>
              <a:rPr lang="en-US" sz="1800" b="0" i="0" u="none" strike="noStrike" baseline="0" dirty="0">
                <a:latin typeface="URWPalladioL-Roma"/>
              </a:rPr>
              <a:t>. </a:t>
            </a:r>
            <a:r>
              <a:rPr lang="en-US" sz="1800" b="0" i="0" u="none" strike="noStrike" baseline="0" dirty="0" err="1">
                <a:latin typeface="URWPalladioL-Roma"/>
              </a:rPr>
              <a:t>Nondimeno</a:t>
            </a:r>
            <a:r>
              <a:rPr lang="en-US" sz="1800" b="0" i="0" u="none" strike="noStrike" baseline="0" dirty="0">
                <a:latin typeface="URWPalladioL-Roma"/>
              </a:rPr>
              <a:t> </a:t>
            </a:r>
            <a:r>
              <a:rPr lang="en-US" sz="1800" b="0" i="0" u="none" strike="noStrike" baseline="0" dirty="0" err="1">
                <a:latin typeface="URWPalladioL-Roma"/>
              </a:rPr>
              <a:t>questi</a:t>
            </a:r>
            <a:r>
              <a:rPr lang="en-US" sz="1800" b="0" i="0" u="none" strike="noStrike" baseline="0" dirty="0">
                <a:latin typeface="URWPalladioL-Roma"/>
              </a:rPr>
              <a:t> </a:t>
            </a:r>
            <a:r>
              <a:rPr lang="en-US" sz="1800" b="0" i="0" u="none" strike="noStrike" baseline="0" dirty="0" err="1">
                <a:latin typeface="URWPalladioL-Roma"/>
              </a:rPr>
              <a:t>composti</a:t>
            </a:r>
            <a:r>
              <a:rPr lang="en-US" sz="1800" b="0" i="0" u="none" strike="noStrike" baseline="0" dirty="0">
                <a:latin typeface="URWPalladioL-Roma"/>
              </a:rPr>
              <a:t> </a:t>
            </a:r>
            <a:r>
              <a:rPr lang="en-US" sz="1800" b="0" i="0" u="none" strike="noStrike" baseline="0" dirty="0" err="1">
                <a:latin typeface="URWPalladioL-Roma"/>
              </a:rPr>
              <a:t>naturali</a:t>
            </a:r>
            <a:r>
              <a:rPr lang="en-US" sz="1800" b="0" i="0" u="none" strike="noStrike" baseline="0" dirty="0">
                <a:latin typeface="URWPalladioL-Roma"/>
              </a:rPr>
              <a:t> </a:t>
            </a:r>
            <a:r>
              <a:rPr lang="en-US" sz="1800" b="0" i="0" u="none" strike="noStrike" baseline="0" dirty="0" err="1">
                <a:latin typeface="URWPalladioL-Roma"/>
              </a:rPr>
              <a:t>hanno</a:t>
            </a:r>
            <a:r>
              <a:rPr lang="en-US" sz="1800" b="0" i="0" u="none" strike="noStrike" baseline="0" dirty="0">
                <a:latin typeface="URWPalladioL-Roma"/>
              </a:rPr>
              <a:t> </a:t>
            </a:r>
            <a:r>
              <a:rPr lang="en-US" sz="1800" b="0" i="0" u="none" strike="noStrike" baseline="0" dirty="0" err="1">
                <a:latin typeface="URWPalladioL-Roma"/>
              </a:rPr>
              <a:t>un’azione</a:t>
            </a:r>
            <a:r>
              <a:rPr lang="en-US" sz="1800" b="0" i="0" u="none" strike="noStrike" baseline="0" dirty="0">
                <a:latin typeface="URWPalladioL-Roma"/>
              </a:rPr>
              <a:t> </a:t>
            </a:r>
            <a:r>
              <a:rPr lang="en-US" sz="1800" b="0" i="0" u="none" strike="noStrike" baseline="0" dirty="0" err="1">
                <a:latin typeface="URWPalladioL-Roma"/>
              </a:rPr>
              <a:t>antiossidante</a:t>
            </a:r>
            <a:r>
              <a:rPr lang="en-US" sz="1800" b="0" i="0" u="none" strike="noStrike" baseline="0" dirty="0">
                <a:latin typeface="URWPalladioL-Roma"/>
              </a:rPr>
              <a:t> e di </a:t>
            </a:r>
            <a:r>
              <a:rPr lang="en-US" sz="1800" b="0" i="0" u="none" strike="noStrike" baseline="0" dirty="0" err="1">
                <a:latin typeface="URWPalladioL-Roma"/>
              </a:rPr>
              <a:t>protezione</a:t>
            </a:r>
            <a:r>
              <a:rPr lang="en-US" sz="1800" b="0" i="0" u="none" strike="noStrike" baseline="0" dirty="0">
                <a:latin typeface="URWPalladioL-Roma"/>
              </a:rPr>
              <a:t> </a:t>
            </a:r>
            <a:r>
              <a:rPr lang="en-US" sz="1800" b="0" i="0" u="none" strike="noStrike" baseline="0" dirty="0" err="1">
                <a:latin typeface="URWPalladioL-Roma"/>
              </a:rPr>
              <a:t>dai</a:t>
            </a:r>
            <a:r>
              <a:rPr lang="en-US" sz="1800" b="0" i="0" u="none" strike="noStrike" baseline="0" dirty="0">
                <a:latin typeface="URWPalladioL-Roma"/>
              </a:rPr>
              <a:t> </a:t>
            </a:r>
            <a:r>
              <a:rPr lang="en-US" sz="1800" b="0" i="0" u="none" strike="noStrike" baseline="0" dirty="0" err="1">
                <a:latin typeface="URWPalladioL-Roma"/>
              </a:rPr>
              <a:t>radicali</a:t>
            </a:r>
            <a:r>
              <a:rPr lang="en-US" sz="1800" b="0" i="0" u="none" strike="noStrike" baseline="0" dirty="0">
                <a:latin typeface="URWPalladioL-Roma"/>
              </a:rPr>
              <a:t> </a:t>
            </a:r>
            <a:r>
              <a:rPr lang="en-US" sz="1800" b="0" i="0" u="none" strike="noStrike" baseline="0" dirty="0" err="1">
                <a:latin typeface="URWPalladioL-Roma"/>
              </a:rPr>
              <a:t>liberi</a:t>
            </a:r>
            <a:r>
              <a:rPr lang="en-US" sz="1800" b="0" i="0" u="none" strike="noStrike" baseline="0" dirty="0">
                <a:latin typeface="URWPalladioL-Roma"/>
              </a:rPr>
              <a:t>, </a:t>
            </a:r>
            <a:r>
              <a:rPr lang="en-US" sz="1800" b="0" i="0" u="none" strike="noStrike" baseline="0" dirty="0" err="1">
                <a:latin typeface="URWPalladioL-Roma"/>
              </a:rPr>
              <a:t>che</a:t>
            </a:r>
            <a:r>
              <a:rPr lang="en-US" sz="1800" b="0" i="0" u="none" strike="noStrike" baseline="0" dirty="0">
                <a:latin typeface="URWPalladioL-Roma"/>
              </a:rPr>
              <a:t> </a:t>
            </a:r>
            <a:r>
              <a:rPr lang="en-US" sz="1800" b="0" i="0" u="none" strike="noStrike" baseline="0" dirty="0" err="1">
                <a:latin typeface="URWPalladioL-Roma"/>
              </a:rPr>
              <a:t>concorrono</a:t>
            </a:r>
            <a:r>
              <a:rPr lang="en-US" sz="1800" b="0" i="0" u="none" strike="noStrike" baseline="0" dirty="0">
                <a:latin typeface="URWPalladioL-Roma"/>
              </a:rPr>
              <a:t> </a:t>
            </a:r>
            <a:r>
              <a:rPr lang="en-US" sz="1800" b="0" i="0" u="none" strike="noStrike" baseline="0" dirty="0" err="1">
                <a:latin typeface="URWPalladioL-Roma"/>
              </a:rPr>
              <a:t>all’alterazione</a:t>
            </a:r>
            <a:r>
              <a:rPr lang="en-US" sz="1800" b="0" i="0" u="none" strike="noStrike" baseline="0" dirty="0">
                <a:latin typeface="URWPalladioL-Roma"/>
              </a:rPr>
              <a:t> </a:t>
            </a:r>
            <a:r>
              <a:rPr lang="en-US" sz="1800" b="0" i="0" u="none" strike="noStrike" baseline="0" dirty="0" err="1">
                <a:latin typeface="URWPalladioL-Roma"/>
              </a:rPr>
              <a:t>della</a:t>
            </a:r>
            <a:r>
              <a:rPr lang="en-US" sz="1800" b="0" i="0" u="none" strike="noStrike" baseline="0" dirty="0">
                <a:latin typeface="URWPalladioL-Roma"/>
              </a:rPr>
              <a:t> </a:t>
            </a:r>
            <a:r>
              <a:rPr lang="en-US" sz="1800" b="0" i="0" u="none" strike="noStrike" baseline="0" dirty="0" err="1">
                <a:latin typeface="URWPalladioL-Roma"/>
              </a:rPr>
              <a:t>struttura</a:t>
            </a:r>
            <a:r>
              <a:rPr lang="en-US" sz="1800" b="0" i="0" u="none" strike="noStrike" baseline="0" dirty="0">
                <a:latin typeface="URWPalladioL-Roma"/>
              </a:rPr>
              <a:t> del DNA e </a:t>
            </a:r>
            <a:r>
              <a:rPr lang="en-US" sz="1800" b="0" i="0" u="none" strike="noStrike" baseline="0" dirty="0" err="1">
                <a:latin typeface="URWPalladioL-Roma"/>
              </a:rPr>
              <a:t>delle</a:t>
            </a:r>
            <a:r>
              <a:rPr lang="en-US" sz="1800" b="0" i="0" u="none" strike="noStrike" baseline="0" dirty="0">
                <a:latin typeface="URWPalladioL-Roma"/>
              </a:rPr>
              <a:t> membrane </a:t>
            </a:r>
            <a:r>
              <a:rPr lang="en-US" sz="1800" b="0" i="0" u="none" strike="noStrike" baseline="0" dirty="0" err="1">
                <a:latin typeface="URWPalladioL-Roma"/>
              </a:rPr>
              <a:t>cellulari</a:t>
            </a:r>
            <a:r>
              <a:rPr lang="en-US" sz="1800" b="0" i="0" u="none" strike="noStrike" baseline="0" dirty="0">
                <a:latin typeface="URWPalladioL-Roma"/>
              </a:rPr>
              <a:t>.</a:t>
            </a:r>
            <a:endParaRPr lang="it-IT" dirty="0"/>
          </a:p>
        </p:txBody>
      </p:sp>
      <p:sp>
        <p:nvSpPr>
          <p:cNvPr id="4" name="Segnaposto numero diapositiva 3"/>
          <p:cNvSpPr>
            <a:spLocks noGrp="1"/>
          </p:cNvSpPr>
          <p:nvPr>
            <p:ph type="sldNum" sz="quarter" idx="5"/>
          </p:nvPr>
        </p:nvSpPr>
        <p:spPr/>
        <p:txBody>
          <a:bodyPr/>
          <a:lstStyle/>
          <a:p>
            <a:fld id="{282534AC-867F-4151-B3B4-4D5EEA7D9683}" type="slidenum">
              <a:rPr lang="it-IT" smtClean="0"/>
              <a:t>49</a:t>
            </a:fld>
            <a:endParaRPr lang="it-IT"/>
          </a:p>
        </p:txBody>
      </p:sp>
    </p:spTree>
    <p:extLst>
      <p:ext uri="{BB962C8B-B14F-4D97-AF65-F5344CB8AC3E}">
        <p14:creationId xmlns:p14="http://schemas.microsoft.com/office/powerpoint/2010/main" val="289896232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490" name="Segnaposto immagine diapositiv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9491" name="Segnaposto not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t-IT" altLang="it-IT"/>
          </a:p>
        </p:txBody>
      </p:sp>
      <p:sp>
        <p:nvSpPr>
          <p:cNvPr id="319492" name="Segnaposto numero diapositiv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BF4BEEA6-0CD6-405C-A38B-5E65AD9AFB0D}" type="slidenum">
              <a:rPr lang="it-IT" altLang="it-IT" smtClean="0">
                <a:solidFill>
                  <a:prstClr val="black"/>
                </a:solidFill>
                <a:latin typeface="Calibri" panose="020F0502020204030204" pitchFamily="34" charset="0"/>
              </a:rPr>
              <a:pPr/>
              <a:t>52</a:t>
            </a:fld>
            <a:endParaRPr lang="it-IT" altLang="it-IT">
              <a:solidFill>
                <a:prstClr val="black"/>
              </a:solidFill>
              <a:latin typeface="Calibri" panose="020F0502020204030204" pitchFamily="34" charset="0"/>
            </a:endParaRPr>
          </a:p>
        </p:txBody>
      </p:sp>
    </p:spTree>
    <p:extLst>
      <p:ext uri="{BB962C8B-B14F-4D97-AF65-F5344CB8AC3E}">
        <p14:creationId xmlns:p14="http://schemas.microsoft.com/office/powerpoint/2010/main" val="19489631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381000" y="685800"/>
            <a:ext cx="6096000" cy="3429000"/>
          </a:xfrm>
        </p:spPr>
      </p:sp>
      <p:sp>
        <p:nvSpPr>
          <p:cNvPr id="3" name="Segnaposto note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sz="1200" b="1" i="0" u="none" strike="noStrike" kern="1200" baseline="0" dirty="0">
                <a:solidFill>
                  <a:srgbClr val="FF0000"/>
                </a:solidFill>
                <a:latin typeface="+mn-lt"/>
                <a:ea typeface="+mn-ea"/>
                <a:cs typeface="+mn-cs"/>
              </a:rPr>
              <a:t> In altre parole e più semplicemente, i nutraceutici sono quei principi nutrienti contenuti negli alimenti che hanno effetti benefici sulla salute </a:t>
            </a:r>
            <a:endParaRPr lang="it-IT" sz="1200" b="1" i="0" kern="1200" dirty="0">
              <a:solidFill>
                <a:srgbClr val="FF0000"/>
              </a:solidFill>
              <a:effectLst/>
              <a:latin typeface="+mn-lt"/>
              <a:ea typeface="+mn-ea"/>
              <a:cs typeface="+mn-cs"/>
            </a:endParaRPr>
          </a:p>
          <a:p>
            <a:endParaRPr lang="it-IT" dirty="0"/>
          </a:p>
          <a:p>
            <a:pPr algn="just"/>
            <a:r>
              <a:rPr lang="it-IT" dirty="0"/>
              <a:t>Secondo l'ENA (</a:t>
            </a:r>
            <a:r>
              <a:rPr lang="it-IT" i="1" dirty="0" err="1"/>
              <a:t>European</a:t>
            </a:r>
            <a:r>
              <a:rPr lang="it-IT" i="1" dirty="0"/>
              <a:t> </a:t>
            </a:r>
            <a:r>
              <a:rPr lang="it-IT" i="1" dirty="0" err="1"/>
              <a:t>Nutraceutical</a:t>
            </a:r>
            <a:r>
              <a:rPr lang="it-IT" i="1" dirty="0"/>
              <a:t> </a:t>
            </a:r>
            <a:r>
              <a:rPr lang="it-IT" i="1" dirty="0" err="1"/>
              <a:t>Association</a:t>
            </a:r>
            <a:r>
              <a:rPr lang="it-IT" dirty="0"/>
              <a:t>), società scientifica americana impegnata nello sviluppo di prodotti nutraceutici, questi </a:t>
            </a:r>
            <a:r>
              <a:rPr lang="it-IT" i="1" dirty="0"/>
              <a:t>“sono prodotti nutrizionali che forniscono benefici per la salute, tra cui la prevenzione e il trattamento della malattia. In rapporto ai prodotti farmaceutici, questi non sono sostanze sintetiche o composti chimici formulati per indicazioni specifiche. Si tratta di prodotti che contengono sostanze nutrienti (in forma concentrata), riconducibili a specifiche categoria di alimenti”</a:t>
            </a:r>
            <a:r>
              <a:rPr lang="it-IT" dirty="0"/>
              <a:t>.</a:t>
            </a:r>
          </a:p>
          <a:p>
            <a:pPr algn="just"/>
            <a:endParaRPr lang="it-IT" dirty="0"/>
          </a:p>
          <a:p>
            <a:r>
              <a:rPr lang="it-IT" dirty="0"/>
              <a:t>Secondo </a:t>
            </a:r>
            <a:r>
              <a:rPr lang="it-IT" dirty="0" err="1"/>
              <a:t>Health</a:t>
            </a:r>
            <a:r>
              <a:rPr lang="it-IT" dirty="0"/>
              <a:t> Canada, dipartimento federale della salute canadese, i nutraceutici sono prodotti "</a:t>
            </a:r>
            <a:r>
              <a:rPr lang="it-IT" i="1" dirty="0"/>
              <a:t>preparati dagli alimenti, ma venduti sotto forma di pillole o polveri, o in altre forme medicinali non comuni agli alimenti. Un nutraceutico deve dimostrare di avere un beneficio fisiologico o di fornire protezione contro malattie croniche</a:t>
            </a:r>
            <a:r>
              <a:rPr lang="it-IT" dirty="0"/>
              <a:t>".</a:t>
            </a:r>
          </a:p>
        </p:txBody>
      </p:sp>
      <p:sp>
        <p:nvSpPr>
          <p:cNvPr id="4" name="Segnaposto numero diapositiva 3"/>
          <p:cNvSpPr>
            <a:spLocks noGrp="1"/>
          </p:cNvSpPr>
          <p:nvPr>
            <p:ph type="sldNum" sz="quarter" idx="10"/>
          </p:nvPr>
        </p:nvSpPr>
        <p:spPr/>
        <p:txBody>
          <a:bodyPr/>
          <a:lstStyle/>
          <a:p>
            <a:fld id="{96369A43-F38B-4A7B-8847-53ED31998824}" type="slidenum">
              <a:rPr lang="it-IT" smtClean="0"/>
              <a:pPr/>
              <a:t>24</a:t>
            </a:fld>
            <a:endParaRPr lang="it-IT"/>
          </a:p>
        </p:txBody>
      </p:sp>
    </p:spTree>
    <p:extLst>
      <p:ext uri="{BB962C8B-B14F-4D97-AF65-F5344CB8AC3E}">
        <p14:creationId xmlns:p14="http://schemas.microsoft.com/office/powerpoint/2010/main" val="39065742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381000" y="685800"/>
            <a:ext cx="6096000" cy="3429000"/>
          </a:xfrm>
        </p:spPr>
      </p:sp>
      <p:sp>
        <p:nvSpPr>
          <p:cNvPr id="3" name="Segnaposto note 2"/>
          <p:cNvSpPr>
            <a:spLocks noGrp="1"/>
          </p:cNvSpPr>
          <p:nvPr>
            <p:ph type="body" idx="1"/>
          </p:nvPr>
        </p:nvSpPr>
        <p:spPr/>
        <p:txBody>
          <a:bodyPr/>
          <a:lstStyle/>
          <a:p>
            <a:r>
              <a:rPr lang="it-IT" sz="1200" b="0" i="0" u="none" strike="noStrike" kern="1200" baseline="0" dirty="0">
                <a:solidFill>
                  <a:schemeClr val="tx1"/>
                </a:solidFill>
                <a:latin typeface="+mn-lt"/>
                <a:ea typeface="+mn-ea"/>
                <a:cs typeface="+mn-cs"/>
              </a:rPr>
              <a:t>Il termine nutraceutico non è attualmente definito dalla legislazione. La nutraceutica resta tutt’oggi legata allo studio degli alimenti funzionali concetto nato in </a:t>
            </a:r>
            <a:r>
              <a:rPr lang="it-IT" sz="1200" b="0" i="0" u="none" strike="noStrike" kern="1200" baseline="0" dirty="0" err="1">
                <a:solidFill>
                  <a:schemeClr val="tx1"/>
                </a:solidFill>
                <a:latin typeface="+mn-lt"/>
                <a:ea typeface="+mn-ea"/>
                <a:cs typeface="+mn-cs"/>
              </a:rPr>
              <a:t>giappone</a:t>
            </a:r>
            <a:r>
              <a:rPr lang="it-IT" sz="1200" b="0" i="0" u="none" strike="noStrike" kern="1200" baseline="0" dirty="0">
                <a:solidFill>
                  <a:schemeClr val="tx1"/>
                </a:solidFill>
                <a:latin typeface="+mn-lt"/>
                <a:ea typeface="+mn-ea"/>
                <a:cs typeface="+mn-cs"/>
              </a:rPr>
              <a:t> negli anni 80, con l’idea di migliorare la qualità di vita negli anziani. La CE non parla, quindi di nutraceutici ma di </a:t>
            </a:r>
            <a:r>
              <a:rPr lang="it-IT" sz="1200" b="0" i="0" u="none" strike="noStrike" kern="1200" baseline="0" dirty="0" err="1">
                <a:solidFill>
                  <a:schemeClr val="tx1"/>
                </a:solidFill>
                <a:latin typeface="+mn-lt"/>
                <a:ea typeface="+mn-ea"/>
                <a:cs typeface="+mn-cs"/>
              </a:rPr>
              <a:t>Functional</a:t>
            </a:r>
            <a:r>
              <a:rPr lang="it-IT" sz="1200" b="0" i="0" u="none" strike="noStrike" kern="1200" baseline="0" dirty="0">
                <a:solidFill>
                  <a:schemeClr val="tx1"/>
                </a:solidFill>
                <a:latin typeface="+mn-lt"/>
                <a:ea typeface="+mn-ea"/>
                <a:cs typeface="+mn-cs"/>
              </a:rPr>
              <a:t> </a:t>
            </a:r>
            <a:r>
              <a:rPr lang="it-IT" sz="1200" b="0" i="0" u="none" strike="noStrike" kern="1200" baseline="0" dirty="0" err="1">
                <a:solidFill>
                  <a:schemeClr val="tx1"/>
                </a:solidFill>
                <a:latin typeface="+mn-lt"/>
                <a:ea typeface="+mn-ea"/>
                <a:cs typeface="+mn-cs"/>
              </a:rPr>
              <a:t>Food</a:t>
            </a:r>
            <a:r>
              <a:rPr lang="it-IT" sz="1200" b="0" i="0" u="none" strike="noStrike" kern="1200" baseline="0" dirty="0">
                <a:solidFill>
                  <a:schemeClr val="tx1"/>
                </a:solidFill>
                <a:latin typeface="+mn-lt"/>
                <a:ea typeface="+mn-ea"/>
                <a:cs typeface="+mn-cs"/>
              </a:rPr>
              <a:t>.</a:t>
            </a:r>
          </a:p>
          <a:p>
            <a:r>
              <a:rPr lang="it-IT" sz="1200" b="0" i="0" u="none" strike="noStrike" kern="1200" baseline="0" dirty="0">
                <a:solidFill>
                  <a:schemeClr val="tx1"/>
                </a:solidFill>
                <a:latin typeface="+mn-lt"/>
                <a:ea typeface="+mn-ea"/>
                <a:cs typeface="+mn-cs"/>
              </a:rPr>
              <a:t>Sulla base di queste definizioni i nutraceutici sono componenti alimentari attivi, che presentano attività terapeutica o di prevenzione, derivanti da alimenti funzionali, cioè quegli alimenti che in aggiunta al loro valore nutrizionale, contengono sostanze (generalmente non nutrienti) che interagiscono con una o più funzioni fisiologiche dell’organismo esercitando effetti benefici sulla salute; questi effetti devono essere però rigorosamente dimostrati con appropriati studi sperimentali e clinici. Possono quindi essere assunti introducendo nella dieta gli alimenti funzionali che li contengono o sotto forma di loro concentrati (prototipo di prodotto nutraceutico), da poter somministrare come pillole, capsule, o fiale, analogamente ai prodotti farmaceutici. (Pirillo et al., 2014)</a:t>
            </a:r>
          </a:p>
          <a:p>
            <a:endParaRPr lang="it-IT" dirty="0"/>
          </a:p>
        </p:txBody>
      </p:sp>
      <p:sp>
        <p:nvSpPr>
          <p:cNvPr id="4" name="Segnaposto numero diapositiva 3"/>
          <p:cNvSpPr>
            <a:spLocks noGrp="1"/>
          </p:cNvSpPr>
          <p:nvPr>
            <p:ph type="sldNum" sz="quarter" idx="10"/>
          </p:nvPr>
        </p:nvSpPr>
        <p:spPr/>
        <p:txBody>
          <a:bodyPr/>
          <a:lstStyle/>
          <a:p>
            <a:fld id="{96369A43-F38B-4A7B-8847-53ED31998824}" type="slidenum">
              <a:rPr lang="it-IT" smtClean="0"/>
              <a:pPr/>
              <a:t>25</a:t>
            </a:fld>
            <a:endParaRPr lang="it-IT"/>
          </a:p>
        </p:txBody>
      </p:sp>
    </p:spTree>
    <p:extLst>
      <p:ext uri="{BB962C8B-B14F-4D97-AF65-F5344CB8AC3E}">
        <p14:creationId xmlns:p14="http://schemas.microsoft.com/office/powerpoint/2010/main" val="27681474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381000" y="685800"/>
            <a:ext cx="6096000" cy="3429000"/>
          </a:xfrm>
        </p:spPr>
      </p:sp>
      <p:sp>
        <p:nvSpPr>
          <p:cNvPr id="3" name="Segnaposto note 2"/>
          <p:cNvSpPr>
            <a:spLocks noGrp="1"/>
          </p:cNvSpPr>
          <p:nvPr>
            <p:ph type="body" idx="1"/>
          </p:nvPr>
        </p:nvSpPr>
        <p:spPr/>
        <p:txBody>
          <a:bodyPr/>
          <a:lstStyle/>
          <a:p>
            <a:r>
              <a:rPr lang="it-IT" sz="1200" b="0" i="0" u="none" strike="noStrike" kern="1200" baseline="0" dirty="0">
                <a:solidFill>
                  <a:schemeClr val="tx1"/>
                </a:solidFill>
                <a:latin typeface="+mn-lt"/>
                <a:ea typeface="+mn-ea"/>
                <a:cs typeface="+mn-cs"/>
              </a:rPr>
              <a:t>Da questo schema di sviluppo nasce una delle definizioni attualmente accettate di nutraceutico cioè quella di prodotto salutistico in grado di offrire una forma concentrata di composto bioattivo ottenuto dal cibo, somministrato mediante una matrice non alimentare e usato con lo scopo di migliorare la salute in dosi che superano quelle che potrebbero essere ottenute da alimenti tradizionali.</a:t>
            </a:r>
          </a:p>
          <a:p>
            <a:endParaRPr lang="it-IT" sz="1200" b="0" i="0" u="none" strike="noStrike" kern="1200" baseline="0" dirty="0">
              <a:solidFill>
                <a:schemeClr val="tx1"/>
              </a:solidFill>
              <a:latin typeface="+mn-lt"/>
              <a:ea typeface="+mn-ea"/>
              <a:cs typeface="+mn-cs"/>
            </a:endParaRPr>
          </a:p>
          <a:p>
            <a:r>
              <a:rPr lang="it-IT" sz="1200" b="0" i="0" u="none" strike="noStrike" kern="1200" baseline="0" dirty="0">
                <a:solidFill>
                  <a:schemeClr val="tx1"/>
                </a:solidFill>
                <a:latin typeface="+mn-lt"/>
                <a:ea typeface="+mn-ea"/>
                <a:cs typeface="+mn-cs"/>
              </a:rPr>
              <a:t>Come evidenziato nella </a:t>
            </a:r>
            <a:r>
              <a:rPr lang="it-IT" sz="1200" b="0" i="1" u="none" strike="noStrike" kern="1200" baseline="0" dirty="0">
                <a:solidFill>
                  <a:schemeClr val="tx1"/>
                </a:solidFill>
                <a:latin typeface="+mn-lt"/>
                <a:ea typeface="+mn-ea"/>
                <a:cs typeface="+mn-cs"/>
              </a:rPr>
              <a:t>Figura 12.1</a:t>
            </a:r>
            <a:r>
              <a:rPr lang="it-IT" sz="1200" b="0" i="0" u="none" strike="noStrike" kern="1200" baseline="0" dirty="0">
                <a:solidFill>
                  <a:schemeClr val="tx1"/>
                </a:solidFill>
                <a:latin typeface="+mn-lt"/>
                <a:ea typeface="+mn-ea"/>
                <a:cs typeface="+mn-cs"/>
              </a:rPr>
              <a:t>, l’identificazione del margine di oscillazione omeostatico di una funzione dell’organismo e un fattore primario per lo sviluppo di un nutraceutico. Il frazionamento di un alimento porta all’individuazione del complesso delle sostanze biologicamente attive con il contributo multidisciplinare di </a:t>
            </a:r>
            <a:r>
              <a:rPr lang="it-IT" sz="1200" b="0" i="0" u="none" strike="noStrike" kern="1200" baseline="0" dirty="0" err="1">
                <a:solidFill>
                  <a:schemeClr val="tx1"/>
                </a:solidFill>
                <a:latin typeface="+mn-lt"/>
                <a:ea typeface="+mn-ea"/>
                <a:cs typeface="+mn-cs"/>
              </a:rPr>
              <a:t>professionalita</a:t>
            </a:r>
            <a:r>
              <a:rPr lang="it-IT" sz="1200" b="0" i="0" u="none" strike="noStrike" kern="1200" baseline="0" dirty="0">
                <a:solidFill>
                  <a:schemeClr val="tx1"/>
                </a:solidFill>
                <a:latin typeface="+mn-lt"/>
                <a:ea typeface="+mn-ea"/>
                <a:cs typeface="+mn-cs"/>
              </a:rPr>
              <a:t> diverse. Lo </a:t>
            </a:r>
            <a:r>
              <a:rPr lang="it-IT" sz="1200" b="0" i="0" u="none" strike="noStrike" kern="1200" baseline="0" dirty="0" err="1">
                <a:solidFill>
                  <a:schemeClr val="tx1"/>
                </a:solidFill>
                <a:latin typeface="+mn-lt"/>
                <a:ea typeface="+mn-ea"/>
                <a:cs typeface="+mn-cs"/>
              </a:rPr>
              <a:t>stUdio</a:t>
            </a:r>
            <a:r>
              <a:rPr lang="it-IT" sz="1200" b="0" i="0" u="none" strike="noStrike" kern="1200" baseline="0" dirty="0">
                <a:solidFill>
                  <a:schemeClr val="tx1"/>
                </a:solidFill>
                <a:latin typeface="+mn-lt"/>
                <a:ea typeface="+mn-ea"/>
                <a:cs typeface="+mn-cs"/>
              </a:rPr>
              <a:t> del profilo metabolico e del meccanismo d’azione del complesso delle sostanze attive che costituiscono un nutraceutico porta all’individuazione della forma farmaceutica opportuna che garantisca la massima </a:t>
            </a:r>
            <a:r>
              <a:rPr lang="it-IT" sz="1200" b="0" i="0" u="none" strike="noStrike" kern="1200" baseline="0" dirty="0" err="1">
                <a:solidFill>
                  <a:schemeClr val="tx1"/>
                </a:solidFill>
                <a:latin typeface="+mn-lt"/>
                <a:ea typeface="+mn-ea"/>
                <a:cs typeface="+mn-cs"/>
              </a:rPr>
              <a:t>biodisponibilita</a:t>
            </a:r>
            <a:r>
              <a:rPr lang="it-IT" sz="1200" b="0" i="0" u="none" strike="noStrike" kern="1200" baseline="0" dirty="0">
                <a:solidFill>
                  <a:schemeClr val="tx1"/>
                </a:solidFill>
                <a:latin typeface="+mn-lt"/>
                <a:ea typeface="+mn-ea"/>
                <a:cs typeface="+mn-cs"/>
              </a:rPr>
              <a:t> e a individuare il dosaggio necessario e la forma farmaceutica ottimale per la somministrazione. Questo consente, partendo da studi chimici e clinici, di sostanziare dal punto di vista scientifico l’efficacia e la sicurezza di un nutraceutico verso una determinata funzione organica. </a:t>
            </a:r>
          </a:p>
          <a:p>
            <a:endParaRPr lang="it-IT"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it-IT" sz="1200" b="0" i="0" u="none" strike="noStrike" kern="1200" baseline="0" dirty="0">
                <a:solidFill>
                  <a:schemeClr val="tx1"/>
                </a:solidFill>
                <a:latin typeface="+mn-lt"/>
                <a:ea typeface="+mn-ea"/>
                <a:cs typeface="+mn-cs"/>
              </a:rPr>
              <a:t>Come mostrato nella Figura 2, l'identificazione del ruolo di specifici componenti alimentari su una determinata funzione del corpo è un fattore primario nello sviluppo di un nutraceutico. Attraverso un approccio multidisciplinare, il frazionamento dell’alimento conduce all'identificazione delle varie sostanze biologicamente attive. Studiando il profilo metabolico e i meccanismi di azione delle sostanze attive presenti in un nutraceutico, inteso come concentrato dell’alimento, è possibile identificare il modo migliore per somministrarlo in modo da garantire la massima biodisponibilità e identificare il dosaggio e la forma farmaceutica più appropriata. In questo modo è possibile, mediante studi clinici successivi, sostenere scientificamente l'efficacia e la sicurezza del nutraceutico, sempre in rapporto ai suoi effetti su una specifica funzione dell’organismo. </a:t>
            </a:r>
            <a:endParaRPr lang="it-IT" dirty="0"/>
          </a:p>
          <a:p>
            <a:endParaRPr lang="it-IT" sz="1200" b="0" i="0" u="none" strike="noStrike" kern="1200" baseline="0" dirty="0">
              <a:solidFill>
                <a:schemeClr val="tx1"/>
              </a:solidFill>
              <a:latin typeface="+mn-lt"/>
              <a:ea typeface="+mn-ea"/>
              <a:cs typeface="+mn-cs"/>
            </a:endParaRPr>
          </a:p>
          <a:p>
            <a:r>
              <a:rPr lang="it-IT" b="1" i="1" dirty="0"/>
              <a:t>Quaderni del Ministero della Salute n.25 Ottobre 2015. Nutrire il</a:t>
            </a:r>
          </a:p>
          <a:p>
            <a:r>
              <a:rPr lang="it-IT" b="1" i="1" dirty="0"/>
              <a:t>pianeta, nutrirlo in salute. Equilibri nutrizionali di una sana</a:t>
            </a:r>
          </a:p>
          <a:p>
            <a:r>
              <a:rPr lang="it-IT" b="1" i="1" dirty="0"/>
              <a:t>alimentazione. 12 </a:t>
            </a:r>
            <a:r>
              <a:rPr lang="it-IT" b="1" i="1" dirty="0" err="1"/>
              <a:t>Diet</a:t>
            </a:r>
            <a:r>
              <a:rPr lang="it-IT" b="1" i="1" dirty="0"/>
              <a:t> and </a:t>
            </a:r>
            <a:r>
              <a:rPr lang="it-IT" b="1" i="1" dirty="0" err="1"/>
              <a:t>nutraceuticals</a:t>
            </a:r>
            <a:r>
              <a:rPr lang="it-IT" b="1" i="1" dirty="0"/>
              <a:t> di E. Novellino, pag. 141-</a:t>
            </a:r>
          </a:p>
          <a:p>
            <a:r>
              <a:rPr lang="it-IT" b="1" i="1" dirty="0"/>
              <a:t>143.</a:t>
            </a:r>
          </a:p>
          <a:p>
            <a:r>
              <a:rPr lang="it-IT" b="1" i="1" dirty="0"/>
              <a:t>VEDI PAG 20 PROJECT WORK</a:t>
            </a:r>
          </a:p>
          <a:p>
            <a:endParaRPr lang="it-IT" sz="1200" b="0" i="0" u="none" strike="noStrike" kern="1200" baseline="0" dirty="0">
              <a:solidFill>
                <a:schemeClr val="tx1"/>
              </a:solidFill>
              <a:latin typeface="+mn-lt"/>
              <a:ea typeface="+mn-ea"/>
              <a:cs typeface="+mn-cs"/>
            </a:endParaRPr>
          </a:p>
        </p:txBody>
      </p:sp>
      <p:sp>
        <p:nvSpPr>
          <p:cNvPr id="4" name="Segnaposto numero diapositiva 3"/>
          <p:cNvSpPr>
            <a:spLocks noGrp="1"/>
          </p:cNvSpPr>
          <p:nvPr>
            <p:ph type="sldNum" sz="quarter" idx="10"/>
          </p:nvPr>
        </p:nvSpPr>
        <p:spPr/>
        <p:txBody>
          <a:bodyPr/>
          <a:lstStyle/>
          <a:p>
            <a:fld id="{96369A43-F38B-4A7B-8847-53ED31998824}" type="slidenum">
              <a:rPr lang="it-IT" smtClean="0"/>
              <a:pPr/>
              <a:t>26</a:t>
            </a:fld>
            <a:endParaRPr lang="it-IT"/>
          </a:p>
        </p:txBody>
      </p:sp>
    </p:spTree>
    <p:extLst>
      <p:ext uri="{BB962C8B-B14F-4D97-AF65-F5344CB8AC3E}">
        <p14:creationId xmlns:p14="http://schemas.microsoft.com/office/powerpoint/2010/main" val="1112638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AF5F5FF3-662B-4B15-988F-F9B7A1611F01}" type="slidenum">
              <a:rPr lang="it-IT" smtClean="0"/>
              <a:t>28</a:t>
            </a:fld>
            <a:endParaRPr lang="it-IT"/>
          </a:p>
        </p:txBody>
      </p:sp>
    </p:spTree>
    <p:extLst>
      <p:ext uri="{BB962C8B-B14F-4D97-AF65-F5344CB8AC3E}">
        <p14:creationId xmlns:p14="http://schemas.microsoft.com/office/powerpoint/2010/main" val="12706409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381000" y="685800"/>
            <a:ext cx="6096000" cy="3429000"/>
          </a:xfrm>
        </p:spPr>
      </p:sp>
      <p:sp>
        <p:nvSpPr>
          <p:cNvPr id="3" name="Segnaposto note 2"/>
          <p:cNvSpPr>
            <a:spLocks noGrp="1"/>
          </p:cNvSpPr>
          <p:nvPr>
            <p:ph type="body" idx="1"/>
          </p:nvPr>
        </p:nvSpPr>
        <p:spPr/>
        <p:txBody>
          <a:bodyPr/>
          <a:lstStyle/>
          <a:p>
            <a:r>
              <a:rPr lang="it-IT" dirty="0" err="1"/>
              <a:t>Cicely</a:t>
            </a:r>
            <a:r>
              <a:rPr lang="it-IT" dirty="0"/>
              <a:t> Mary </a:t>
            </a:r>
            <a:r>
              <a:rPr lang="it-IT" dirty="0" err="1"/>
              <a:t>Saunders</a:t>
            </a:r>
            <a:r>
              <a:rPr lang="it-IT" dirty="0"/>
              <a:t>, un pioniere delle terapie palliative nella medicina moderna afferma che "</a:t>
            </a:r>
            <a:r>
              <a:rPr lang="it-IT" i="1" dirty="0"/>
              <a:t>non dobbiamo più preoccuparci di come aggiungere giorni alla vita, ma di come dare più vita ai nostri giorni</a:t>
            </a:r>
            <a:r>
              <a:rPr lang="it-IT" dirty="0"/>
              <a:t>.” Vedi storia di </a:t>
            </a:r>
            <a:r>
              <a:rPr lang="it-IT" dirty="0" err="1"/>
              <a:t>Cicely</a:t>
            </a:r>
            <a:r>
              <a:rPr lang="it-IT" baseline="0" dirty="0"/>
              <a:t> Mary </a:t>
            </a:r>
            <a:r>
              <a:rPr lang="it-IT" baseline="0" dirty="0" err="1"/>
              <a:t>Saunders</a:t>
            </a:r>
            <a:r>
              <a:rPr lang="it-IT" baseline="0" dirty="0"/>
              <a:t> su Wikipedia.</a:t>
            </a:r>
            <a:endParaRPr lang="it-IT" sz="1200" b="0" i="0" u="none" strike="noStrike" kern="1200" baseline="0" dirty="0">
              <a:solidFill>
                <a:schemeClr val="tx1"/>
              </a:solidFill>
              <a:latin typeface="+mn-lt"/>
              <a:ea typeface="+mn-ea"/>
              <a:cs typeface="+mn-cs"/>
            </a:endParaRPr>
          </a:p>
          <a:p>
            <a:endParaRPr lang="it-IT" sz="1200" b="0" i="0" u="none" strike="noStrike" kern="1200" baseline="0" dirty="0">
              <a:solidFill>
                <a:schemeClr val="tx1"/>
              </a:solidFill>
              <a:latin typeface="+mn-lt"/>
              <a:ea typeface="+mn-ea"/>
              <a:cs typeface="+mn-cs"/>
            </a:endParaRPr>
          </a:p>
          <a:p>
            <a:r>
              <a:rPr lang="it-IT" sz="1200" b="0" i="0" u="none" strike="noStrike" kern="1200" baseline="0" dirty="0">
                <a:solidFill>
                  <a:schemeClr val="tx1"/>
                </a:solidFill>
                <a:latin typeface="+mn-lt"/>
                <a:ea typeface="+mn-ea"/>
                <a:cs typeface="+mn-cs"/>
              </a:rPr>
              <a:t>Come si è sviluppata la nutraceutica?</a:t>
            </a:r>
          </a:p>
          <a:p>
            <a:r>
              <a:rPr lang="it-IT" sz="1200" b="0" i="0" u="none" strike="noStrike" kern="1200" baseline="0" dirty="0">
                <a:solidFill>
                  <a:schemeClr val="tx1"/>
                </a:solidFill>
                <a:latin typeface="+mn-lt"/>
                <a:ea typeface="+mn-ea"/>
                <a:cs typeface="+mn-cs"/>
              </a:rPr>
              <a:t>La medicina è riuscita ad aggiungere ‘anni alla vita’ e ora la società chiede di aggiungere ‘vita agli anni’: in risposta a questa domanda nasce e si sviluppa la nutraceutica. I nutraceutici possono fornire un aiuto nella lotta contro alcuni dei principali problemi di salute del secolo quali obesità, malattie cardiovascolari, cancro, osteoporosi, artrite, diabete, ipercolesterolemia e sindrome metabolica. Inoltre, la tendenza allo shift dal “trattamento alla  prevenzione”, sta contribuendo fortemente alla crescita della domanda di nutraceutici in quanto essi offrono benefici addizionali per la salute insieme all’apporto nutrizionale di base. La strategia della ricerca in nutraceutica in futuro dovrà quindi avere come obiettivo quello di migliorare la qualità della vita e soprattutto contribuire a mantenerla. </a:t>
            </a:r>
            <a:endParaRPr lang="it-IT" dirty="0"/>
          </a:p>
          <a:p>
            <a:endParaRPr lang="it-IT" dirty="0"/>
          </a:p>
          <a:p>
            <a:r>
              <a:rPr lang="it-IT" dirty="0"/>
              <a:t>Il crescente interesse</a:t>
            </a:r>
            <a:r>
              <a:rPr lang="it-IT" baseline="0" dirty="0"/>
              <a:t> verso la </a:t>
            </a:r>
            <a:r>
              <a:rPr lang="it-IT" baseline="0" dirty="0" err="1"/>
              <a:t>nutraceutiva</a:t>
            </a:r>
            <a:r>
              <a:rPr lang="it-IT" baseline="0" dirty="0"/>
              <a:t> riflette un generale e crescente disincanto verso la medicina tradizionale. Questo può essere dovuto a una serie di fattori: i trattamenti convenzionali non soddisfano completamente le attese dei pazienti; le persone ricercano sempre di più e più a lungo un sollievo dai propri sintomi e della propria disabilità; molti pazienti specie in età avanzata hanno problematiche correlate agli effetti collaterali delle terapie mediche tradizionali e considerano i nutraceutici sicuri e scevri da effetti collaterali (vedremo che, benchè in generale abbiano ragione, non sempre è così) e siano prodotti naturali; sempre di più le persone sono attratte da pubblicità riguardanti prodotti naturali. </a:t>
            </a:r>
            <a:endParaRPr lang="it-IT" dirty="0"/>
          </a:p>
        </p:txBody>
      </p:sp>
      <p:sp>
        <p:nvSpPr>
          <p:cNvPr id="4" name="Segnaposto numero diapositiva 3"/>
          <p:cNvSpPr>
            <a:spLocks noGrp="1"/>
          </p:cNvSpPr>
          <p:nvPr>
            <p:ph type="sldNum" sz="quarter" idx="10"/>
          </p:nvPr>
        </p:nvSpPr>
        <p:spPr/>
        <p:txBody>
          <a:bodyPr/>
          <a:lstStyle/>
          <a:p>
            <a:fld id="{96369A43-F38B-4A7B-8847-53ED31998824}" type="slidenum">
              <a:rPr lang="it-IT" smtClean="0"/>
              <a:pPr/>
              <a:t>29</a:t>
            </a:fld>
            <a:endParaRPr lang="it-IT"/>
          </a:p>
        </p:txBody>
      </p:sp>
    </p:spTree>
    <p:extLst>
      <p:ext uri="{BB962C8B-B14F-4D97-AF65-F5344CB8AC3E}">
        <p14:creationId xmlns:p14="http://schemas.microsoft.com/office/powerpoint/2010/main" val="25612605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381000" y="685800"/>
            <a:ext cx="6096000" cy="3429000"/>
          </a:xfrm>
        </p:spPr>
      </p:sp>
      <p:sp>
        <p:nvSpPr>
          <p:cNvPr id="3" name="Segnaposto note 2"/>
          <p:cNvSpPr>
            <a:spLocks noGrp="1"/>
          </p:cNvSpPr>
          <p:nvPr>
            <p:ph type="body" idx="1"/>
          </p:nvPr>
        </p:nvSpPr>
        <p:spPr/>
        <p:txBody>
          <a:bodyPr/>
          <a:lstStyle/>
          <a:p>
            <a:r>
              <a:rPr lang="it-IT" sz="1200" kern="1200" dirty="0">
                <a:solidFill>
                  <a:schemeClr val="tx1"/>
                </a:solidFill>
                <a:effectLst/>
                <a:latin typeface="+mn-lt"/>
                <a:ea typeface="+mn-ea"/>
                <a:cs typeface="+mn-cs"/>
              </a:rPr>
              <a:t>I nutraceutici vengono utilizzati in una moltitudine di patologie: qui ne vediamo riportate solo alcune e si spazia dalle patologie di ordine cardiologico alle patologie neoplastiche e intestinali. Trovano inoltre un ruolo importante nel trattamento della patologia osteoarticolare cronica e del sistema nervoso.</a:t>
            </a:r>
            <a:endParaRPr lang="it-IT" dirty="0"/>
          </a:p>
        </p:txBody>
      </p:sp>
      <p:sp>
        <p:nvSpPr>
          <p:cNvPr id="4" name="Segnaposto numero diapositiva 3"/>
          <p:cNvSpPr>
            <a:spLocks noGrp="1"/>
          </p:cNvSpPr>
          <p:nvPr>
            <p:ph type="sldNum" sz="quarter" idx="10"/>
          </p:nvPr>
        </p:nvSpPr>
        <p:spPr/>
        <p:txBody>
          <a:bodyPr/>
          <a:lstStyle/>
          <a:p>
            <a:fld id="{96369A43-F38B-4A7B-8847-53ED31998824}" type="slidenum">
              <a:rPr lang="it-IT" smtClean="0"/>
              <a:pPr/>
              <a:t>30</a:t>
            </a:fld>
            <a:endParaRPr lang="it-IT"/>
          </a:p>
        </p:txBody>
      </p:sp>
    </p:spTree>
    <p:extLst>
      <p:ext uri="{BB962C8B-B14F-4D97-AF65-F5344CB8AC3E}">
        <p14:creationId xmlns:p14="http://schemas.microsoft.com/office/powerpoint/2010/main" val="38901342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AF5F5FF3-662B-4B15-988F-F9B7A1611F01}" type="slidenum">
              <a:rPr lang="it-IT" smtClean="0"/>
              <a:t>31</a:t>
            </a:fld>
            <a:endParaRPr lang="it-IT"/>
          </a:p>
        </p:txBody>
      </p:sp>
    </p:spTree>
    <p:extLst>
      <p:ext uri="{BB962C8B-B14F-4D97-AF65-F5344CB8AC3E}">
        <p14:creationId xmlns:p14="http://schemas.microsoft.com/office/powerpoint/2010/main" val="28672547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73003D6-DEA9-9CD0-328C-B93615544319}"/>
              </a:ext>
            </a:extLst>
          </p:cNvPr>
          <p:cNvSpPr>
            <a:spLocks noGrp="1"/>
          </p:cNvSpPr>
          <p:nvPr>
            <p:ph type="ctrTitle"/>
          </p:nvPr>
        </p:nvSpPr>
        <p:spPr>
          <a:xfrm>
            <a:off x="1524000" y="1122363"/>
            <a:ext cx="9144000" cy="2387600"/>
          </a:xfrm>
        </p:spPr>
        <p:txBody>
          <a:bodyPr anchor="b"/>
          <a:lstStyle>
            <a:lvl1pPr algn="ctr">
              <a:defRPr sz="6000"/>
            </a:lvl1pPr>
          </a:lstStyle>
          <a:p>
            <a:r>
              <a:rPr lang="it-IT"/>
              <a:t>Fare clic per modificare lo stile del titolo dello schema</a:t>
            </a:r>
          </a:p>
        </p:txBody>
      </p:sp>
      <p:sp>
        <p:nvSpPr>
          <p:cNvPr id="3" name="Sottotitolo 2">
            <a:extLst>
              <a:ext uri="{FF2B5EF4-FFF2-40B4-BE49-F238E27FC236}">
                <a16:creationId xmlns:a16="http://schemas.microsoft.com/office/drawing/2014/main" id="{7F3D323D-D190-7FAC-B912-0EF0DB84FAE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
        <p:nvSpPr>
          <p:cNvPr id="4" name="Segnaposto data 3">
            <a:extLst>
              <a:ext uri="{FF2B5EF4-FFF2-40B4-BE49-F238E27FC236}">
                <a16:creationId xmlns:a16="http://schemas.microsoft.com/office/drawing/2014/main" id="{8DC78B5D-D26F-DAB3-490F-FF9EBDEF3483}"/>
              </a:ext>
            </a:extLst>
          </p:cNvPr>
          <p:cNvSpPr>
            <a:spLocks noGrp="1"/>
          </p:cNvSpPr>
          <p:nvPr>
            <p:ph type="dt" sz="half" idx="10"/>
          </p:nvPr>
        </p:nvSpPr>
        <p:spPr/>
        <p:txBody>
          <a:bodyPr/>
          <a:lstStyle/>
          <a:p>
            <a:fld id="{A8E245F3-D399-48A6-9F4A-1B5B883A03A1}" type="datetimeFigureOut">
              <a:rPr lang="it-IT" smtClean="0"/>
              <a:t>27/05/2025</a:t>
            </a:fld>
            <a:endParaRPr lang="it-IT"/>
          </a:p>
        </p:txBody>
      </p:sp>
      <p:sp>
        <p:nvSpPr>
          <p:cNvPr id="5" name="Segnaposto piè di pagina 4">
            <a:extLst>
              <a:ext uri="{FF2B5EF4-FFF2-40B4-BE49-F238E27FC236}">
                <a16:creationId xmlns:a16="http://schemas.microsoft.com/office/drawing/2014/main" id="{8231CB1A-6CF6-FB6D-B052-8D53BA63BEF8}"/>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BF0082AC-22F7-7F64-547C-8ACC9A049E26}"/>
              </a:ext>
            </a:extLst>
          </p:cNvPr>
          <p:cNvSpPr>
            <a:spLocks noGrp="1"/>
          </p:cNvSpPr>
          <p:nvPr>
            <p:ph type="sldNum" sz="quarter" idx="12"/>
          </p:nvPr>
        </p:nvSpPr>
        <p:spPr/>
        <p:txBody>
          <a:bodyPr/>
          <a:lstStyle/>
          <a:p>
            <a:fld id="{05C62D03-CA33-4C9B-8283-E663748DB949}" type="slidenum">
              <a:rPr lang="it-IT" smtClean="0"/>
              <a:t>‹N›</a:t>
            </a:fld>
            <a:endParaRPr lang="it-IT"/>
          </a:p>
        </p:txBody>
      </p:sp>
    </p:spTree>
    <p:extLst>
      <p:ext uri="{BB962C8B-B14F-4D97-AF65-F5344CB8AC3E}">
        <p14:creationId xmlns:p14="http://schemas.microsoft.com/office/powerpoint/2010/main" val="25551971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276D242-C30C-F317-3906-610C1220D4B6}"/>
              </a:ext>
            </a:extLst>
          </p:cNvPr>
          <p:cNvSpPr>
            <a:spLocks noGrp="1"/>
          </p:cNvSpPr>
          <p:nvPr>
            <p:ph type="title"/>
          </p:nvPr>
        </p:nvSpPr>
        <p:spPr/>
        <p:txBody>
          <a:bodyPr/>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FC4B6847-43E2-FD5F-040A-75B5D71E6F15}"/>
              </a:ext>
            </a:extLst>
          </p:cNvPr>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EE9D3624-2130-8281-5E82-3D59C8A0333F}"/>
              </a:ext>
            </a:extLst>
          </p:cNvPr>
          <p:cNvSpPr>
            <a:spLocks noGrp="1"/>
          </p:cNvSpPr>
          <p:nvPr>
            <p:ph type="dt" sz="half" idx="10"/>
          </p:nvPr>
        </p:nvSpPr>
        <p:spPr/>
        <p:txBody>
          <a:bodyPr/>
          <a:lstStyle/>
          <a:p>
            <a:fld id="{A8E245F3-D399-48A6-9F4A-1B5B883A03A1}" type="datetimeFigureOut">
              <a:rPr lang="it-IT" smtClean="0"/>
              <a:t>27/05/2025</a:t>
            </a:fld>
            <a:endParaRPr lang="it-IT"/>
          </a:p>
        </p:txBody>
      </p:sp>
      <p:sp>
        <p:nvSpPr>
          <p:cNvPr id="5" name="Segnaposto piè di pagina 4">
            <a:extLst>
              <a:ext uri="{FF2B5EF4-FFF2-40B4-BE49-F238E27FC236}">
                <a16:creationId xmlns:a16="http://schemas.microsoft.com/office/drawing/2014/main" id="{888ECFA5-4295-B4B2-4CEC-02E1A16594F9}"/>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EE8D0659-8E58-E7F2-60F7-9B2634C3F1A4}"/>
              </a:ext>
            </a:extLst>
          </p:cNvPr>
          <p:cNvSpPr>
            <a:spLocks noGrp="1"/>
          </p:cNvSpPr>
          <p:nvPr>
            <p:ph type="sldNum" sz="quarter" idx="12"/>
          </p:nvPr>
        </p:nvSpPr>
        <p:spPr/>
        <p:txBody>
          <a:bodyPr/>
          <a:lstStyle/>
          <a:p>
            <a:fld id="{05C62D03-CA33-4C9B-8283-E663748DB949}" type="slidenum">
              <a:rPr lang="it-IT" smtClean="0"/>
              <a:t>‹N›</a:t>
            </a:fld>
            <a:endParaRPr lang="it-IT"/>
          </a:p>
        </p:txBody>
      </p:sp>
    </p:spTree>
    <p:extLst>
      <p:ext uri="{BB962C8B-B14F-4D97-AF65-F5344CB8AC3E}">
        <p14:creationId xmlns:p14="http://schemas.microsoft.com/office/powerpoint/2010/main" val="18705394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a:extLst>
              <a:ext uri="{FF2B5EF4-FFF2-40B4-BE49-F238E27FC236}">
                <a16:creationId xmlns:a16="http://schemas.microsoft.com/office/drawing/2014/main" id="{FCF5206E-4AAD-0B88-B59C-1CBEABC4B9E9}"/>
              </a:ext>
            </a:extLst>
          </p:cNvPr>
          <p:cNvSpPr>
            <a:spLocks noGrp="1"/>
          </p:cNvSpPr>
          <p:nvPr>
            <p:ph type="title" orient="vert"/>
          </p:nvPr>
        </p:nvSpPr>
        <p:spPr>
          <a:xfrm>
            <a:off x="8724900" y="365125"/>
            <a:ext cx="2628900" cy="5811838"/>
          </a:xfrm>
        </p:spPr>
        <p:txBody>
          <a:bodyPr vert="eaVert"/>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1B19BAE9-84D4-DEC9-2CC4-A0F25B775A70}"/>
              </a:ext>
            </a:extLst>
          </p:cNvPr>
          <p:cNvSpPr>
            <a:spLocks noGrp="1"/>
          </p:cNvSpPr>
          <p:nvPr>
            <p:ph type="body" orient="vert" idx="1"/>
          </p:nvPr>
        </p:nvSpPr>
        <p:spPr>
          <a:xfrm>
            <a:off x="838200" y="365125"/>
            <a:ext cx="7734300" cy="5811838"/>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FDB7B6E7-37D8-595F-7541-3475DDE76D15}"/>
              </a:ext>
            </a:extLst>
          </p:cNvPr>
          <p:cNvSpPr>
            <a:spLocks noGrp="1"/>
          </p:cNvSpPr>
          <p:nvPr>
            <p:ph type="dt" sz="half" idx="10"/>
          </p:nvPr>
        </p:nvSpPr>
        <p:spPr/>
        <p:txBody>
          <a:bodyPr/>
          <a:lstStyle/>
          <a:p>
            <a:fld id="{A8E245F3-D399-48A6-9F4A-1B5B883A03A1}" type="datetimeFigureOut">
              <a:rPr lang="it-IT" smtClean="0"/>
              <a:t>27/05/2025</a:t>
            </a:fld>
            <a:endParaRPr lang="it-IT"/>
          </a:p>
        </p:txBody>
      </p:sp>
      <p:sp>
        <p:nvSpPr>
          <p:cNvPr id="5" name="Segnaposto piè di pagina 4">
            <a:extLst>
              <a:ext uri="{FF2B5EF4-FFF2-40B4-BE49-F238E27FC236}">
                <a16:creationId xmlns:a16="http://schemas.microsoft.com/office/drawing/2014/main" id="{B269F7C2-8A2A-C0A2-ED1B-251DB779D068}"/>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CA262A43-8467-6476-03A9-20CE73D6E900}"/>
              </a:ext>
            </a:extLst>
          </p:cNvPr>
          <p:cNvSpPr>
            <a:spLocks noGrp="1"/>
          </p:cNvSpPr>
          <p:nvPr>
            <p:ph type="sldNum" sz="quarter" idx="12"/>
          </p:nvPr>
        </p:nvSpPr>
        <p:spPr/>
        <p:txBody>
          <a:bodyPr/>
          <a:lstStyle/>
          <a:p>
            <a:fld id="{05C62D03-CA33-4C9B-8283-E663748DB949}" type="slidenum">
              <a:rPr lang="it-IT" smtClean="0"/>
              <a:t>‹N›</a:t>
            </a:fld>
            <a:endParaRPr lang="it-IT"/>
          </a:p>
        </p:txBody>
      </p:sp>
    </p:spTree>
    <p:extLst>
      <p:ext uri="{BB962C8B-B14F-4D97-AF65-F5344CB8AC3E}">
        <p14:creationId xmlns:p14="http://schemas.microsoft.com/office/powerpoint/2010/main" val="25643154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1524000" y="1122363"/>
            <a:ext cx="9144000" cy="2387600"/>
          </a:xfrm>
        </p:spPr>
        <p:txBody>
          <a:bodyPr anchor="b"/>
          <a:lstStyle>
            <a:lvl1pPr algn="ctr">
              <a:defRPr sz="6000"/>
            </a:lvl1pPr>
          </a:lstStyle>
          <a:p>
            <a:r>
              <a:rPr lang="it-IT"/>
              <a:t>Fare clic per modificare lo stile del titolo</a:t>
            </a:r>
          </a:p>
        </p:txBody>
      </p:sp>
      <p:sp>
        <p:nvSpPr>
          <p:cNvPr id="3" name="Sottotito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
        <p:nvSpPr>
          <p:cNvPr id="4" name="Segnaposto data 3"/>
          <p:cNvSpPr>
            <a:spLocks noGrp="1"/>
          </p:cNvSpPr>
          <p:nvPr>
            <p:ph type="dt" sz="half" idx="10"/>
          </p:nvPr>
        </p:nvSpPr>
        <p:spPr/>
        <p:txBody>
          <a:bodyPr/>
          <a:lstStyle/>
          <a:p>
            <a:fld id="{02252DE6-3AC1-44F6-BA8C-F408675D3E4C}" type="datetime1">
              <a:rPr lang="it-IT" smtClean="0"/>
              <a:t>27/05/2025</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A02827AB-F8B7-4603-8A82-CA0ACBF5B92F}" type="slidenum">
              <a:rPr lang="it-IT" smtClean="0"/>
              <a:t>‹N›</a:t>
            </a:fld>
            <a:endParaRPr lang="it-IT"/>
          </a:p>
        </p:txBody>
      </p:sp>
    </p:spTree>
    <p:extLst>
      <p:ext uri="{BB962C8B-B14F-4D97-AF65-F5344CB8AC3E}">
        <p14:creationId xmlns:p14="http://schemas.microsoft.com/office/powerpoint/2010/main" val="36730022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idx="1"/>
          </p:nvPr>
        </p:nvSpPr>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621F6E9E-2C68-4824-9DE8-183F734FBF35}" type="datetime1">
              <a:rPr lang="it-IT" smtClean="0"/>
              <a:t>27/05/2025</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A02827AB-F8B7-4603-8A82-CA0ACBF5B92F}" type="slidenum">
              <a:rPr lang="it-IT" smtClean="0"/>
              <a:t>‹N›</a:t>
            </a:fld>
            <a:endParaRPr lang="it-IT"/>
          </a:p>
        </p:txBody>
      </p:sp>
    </p:spTree>
    <p:extLst>
      <p:ext uri="{BB962C8B-B14F-4D97-AF65-F5344CB8AC3E}">
        <p14:creationId xmlns:p14="http://schemas.microsoft.com/office/powerpoint/2010/main" val="166110843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831850" y="1709738"/>
            <a:ext cx="10515600" cy="2852737"/>
          </a:xfrm>
        </p:spPr>
        <p:txBody>
          <a:bodyPr anchor="b"/>
          <a:lstStyle>
            <a:lvl1pPr>
              <a:defRPr sz="6000"/>
            </a:lvl1pPr>
          </a:lstStyle>
          <a:p>
            <a:r>
              <a:rPr lang="it-IT"/>
              <a:t>Fare clic per modificare lo stile del titolo</a:t>
            </a:r>
          </a:p>
        </p:txBody>
      </p:sp>
      <p:sp>
        <p:nvSpPr>
          <p:cNvPr id="3" name="Segnaposto tes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Fare clic per modificare stili del testo dello schema</a:t>
            </a:r>
          </a:p>
        </p:txBody>
      </p:sp>
      <p:sp>
        <p:nvSpPr>
          <p:cNvPr id="4" name="Segnaposto data 3"/>
          <p:cNvSpPr>
            <a:spLocks noGrp="1"/>
          </p:cNvSpPr>
          <p:nvPr>
            <p:ph type="dt" sz="half" idx="10"/>
          </p:nvPr>
        </p:nvSpPr>
        <p:spPr/>
        <p:txBody>
          <a:bodyPr/>
          <a:lstStyle/>
          <a:p>
            <a:fld id="{7C7DA916-838D-4007-A5EB-3169DEE753DE}" type="datetime1">
              <a:rPr lang="it-IT" smtClean="0"/>
              <a:t>27/05/2025</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A02827AB-F8B7-4603-8A82-CA0ACBF5B92F}" type="slidenum">
              <a:rPr lang="it-IT" smtClean="0"/>
              <a:t>‹N›</a:t>
            </a:fld>
            <a:endParaRPr lang="it-IT"/>
          </a:p>
        </p:txBody>
      </p:sp>
    </p:spTree>
    <p:extLst>
      <p:ext uri="{BB962C8B-B14F-4D97-AF65-F5344CB8AC3E}">
        <p14:creationId xmlns:p14="http://schemas.microsoft.com/office/powerpoint/2010/main" val="16156923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sz="half" idx="1"/>
          </p:nvPr>
        </p:nvSpPr>
        <p:spPr>
          <a:xfrm>
            <a:off x="838200" y="1825625"/>
            <a:ext cx="5181600" cy="4351338"/>
          </a:xfrm>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6172200" y="1825625"/>
            <a:ext cx="5181600" cy="4351338"/>
          </a:xfrm>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p:cNvSpPr>
            <a:spLocks noGrp="1"/>
          </p:cNvSpPr>
          <p:nvPr>
            <p:ph type="dt" sz="half" idx="10"/>
          </p:nvPr>
        </p:nvSpPr>
        <p:spPr/>
        <p:txBody>
          <a:bodyPr/>
          <a:lstStyle/>
          <a:p>
            <a:fld id="{108EFA5F-3942-4824-B986-110D437B475D}" type="datetime1">
              <a:rPr lang="it-IT" smtClean="0"/>
              <a:t>27/05/2025</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A02827AB-F8B7-4603-8A82-CA0ACBF5B92F}" type="slidenum">
              <a:rPr lang="it-IT" smtClean="0"/>
              <a:t>‹N›</a:t>
            </a:fld>
            <a:endParaRPr lang="it-IT"/>
          </a:p>
        </p:txBody>
      </p:sp>
    </p:spTree>
    <p:extLst>
      <p:ext uri="{BB962C8B-B14F-4D97-AF65-F5344CB8AC3E}">
        <p14:creationId xmlns:p14="http://schemas.microsoft.com/office/powerpoint/2010/main" val="254111743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839788" y="365125"/>
            <a:ext cx="10515600" cy="1325563"/>
          </a:xfrm>
        </p:spPr>
        <p:txBody>
          <a:bodyPr/>
          <a:lstStyle/>
          <a:p>
            <a:r>
              <a:rPr lang="it-IT"/>
              <a:t>Fare clic per modificare lo stile del titolo</a:t>
            </a:r>
          </a:p>
        </p:txBody>
      </p:sp>
      <p:sp>
        <p:nvSpPr>
          <p:cNvPr id="3" name="Segnaposto tes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4" name="Segnaposto contenuto 3"/>
          <p:cNvSpPr>
            <a:spLocks noGrp="1"/>
          </p:cNvSpPr>
          <p:nvPr>
            <p:ph sz="half" idx="2"/>
          </p:nvPr>
        </p:nvSpPr>
        <p:spPr>
          <a:xfrm>
            <a:off x="839788" y="2505075"/>
            <a:ext cx="5157787" cy="3684588"/>
          </a:xfrm>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6" name="Segnaposto contenuto 5"/>
          <p:cNvSpPr>
            <a:spLocks noGrp="1"/>
          </p:cNvSpPr>
          <p:nvPr>
            <p:ph sz="quarter" idx="4"/>
          </p:nvPr>
        </p:nvSpPr>
        <p:spPr>
          <a:xfrm>
            <a:off x="6172200" y="2505075"/>
            <a:ext cx="5183188" cy="3684588"/>
          </a:xfrm>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p:cNvSpPr>
            <a:spLocks noGrp="1"/>
          </p:cNvSpPr>
          <p:nvPr>
            <p:ph type="dt" sz="half" idx="10"/>
          </p:nvPr>
        </p:nvSpPr>
        <p:spPr/>
        <p:txBody>
          <a:bodyPr/>
          <a:lstStyle/>
          <a:p>
            <a:fld id="{2512A34B-23F6-4949-B15B-4D5460E0C642}" type="datetime1">
              <a:rPr lang="it-IT" smtClean="0"/>
              <a:t>27/05/2025</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A02827AB-F8B7-4603-8A82-CA0ACBF5B92F}" type="slidenum">
              <a:rPr lang="it-IT" smtClean="0"/>
              <a:t>‹N›</a:t>
            </a:fld>
            <a:endParaRPr lang="it-IT"/>
          </a:p>
        </p:txBody>
      </p:sp>
    </p:spTree>
    <p:extLst>
      <p:ext uri="{BB962C8B-B14F-4D97-AF65-F5344CB8AC3E}">
        <p14:creationId xmlns:p14="http://schemas.microsoft.com/office/powerpoint/2010/main" val="340372968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data 2"/>
          <p:cNvSpPr>
            <a:spLocks noGrp="1"/>
          </p:cNvSpPr>
          <p:nvPr>
            <p:ph type="dt" sz="half" idx="10"/>
          </p:nvPr>
        </p:nvSpPr>
        <p:spPr/>
        <p:txBody>
          <a:bodyPr/>
          <a:lstStyle/>
          <a:p>
            <a:fld id="{609D3281-4691-40D6-B003-378A389F2ACE}" type="datetime1">
              <a:rPr lang="it-IT" smtClean="0"/>
              <a:t>27/05/2025</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A02827AB-F8B7-4603-8A82-CA0ACBF5B92F}" type="slidenum">
              <a:rPr lang="it-IT" smtClean="0"/>
              <a:t>‹N›</a:t>
            </a:fld>
            <a:endParaRPr lang="it-IT"/>
          </a:p>
        </p:txBody>
      </p:sp>
    </p:spTree>
    <p:extLst>
      <p:ext uri="{BB962C8B-B14F-4D97-AF65-F5344CB8AC3E}">
        <p14:creationId xmlns:p14="http://schemas.microsoft.com/office/powerpoint/2010/main" val="249762488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0BEB62A8-4B7F-4FC6-901C-9BDDE4A4049D}" type="datetime1">
              <a:rPr lang="it-IT" smtClean="0"/>
              <a:t>27/05/2025</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A02827AB-F8B7-4603-8A82-CA0ACBF5B92F}" type="slidenum">
              <a:rPr lang="it-IT" smtClean="0"/>
              <a:t>‹N›</a:t>
            </a:fld>
            <a:endParaRPr lang="it-IT"/>
          </a:p>
        </p:txBody>
      </p:sp>
    </p:spTree>
    <p:extLst>
      <p:ext uri="{BB962C8B-B14F-4D97-AF65-F5344CB8AC3E}">
        <p14:creationId xmlns:p14="http://schemas.microsoft.com/office/powerpoint/2010/main" val="220355297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a:t>
            </a:r>
          </a:p>
        </p:txBody>
      </p:sp>
      <p:sp>
        <p:nvSpPr>
          <p:cNvPr id="3" name="Segnaposto contenut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stili del testo dello schema</a:t>
            </a:r>
          </a:p>
        </p:txBody>
      </p:sp>
      <p:sp>
        <p:nvSpPr>
          <p:cNvPr id="5" name="Segnaposto data 4"/>
          <p:cNvSpPr>
            <a:spLocks noGrp="1"/>
          </p:cNvSpPr>
          <p:nvPr>
            <p:ph type="dt" sz="half" idx="10"/>
          </p:nvPr>
        </p:nvSpPr>
        <p:spPr/>
        <p:txBody>
          <a:bodyPr/>
          <a:lstStyle/>
          <a:p>
            <a:fld id="{F82E2505-8FAB-40FF-A0B3-B83335770A15}" type="datetime1">
              <a:rPr lang="it-IT" smtClean="0"/>
              <a:t>27/05/2025</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A02827AB-F8B7-4603-8A82-CA0ACBF5B92F}" type="slidenum">
              <a:rPr lang="it-IT" smtClean="0"/>
              <a:t>‹N›</a:t>
            </a:fld>
            <a:endParaRPr lang="it-IT"/>
          </a:p>
        </p:txBody>
      </p:sp>
    </p:spTree>
    <p:extLst>
      <p:ext uri="{BB962C8B-B14F-4D97-AF65-F5344CB8AC3E}">
        <p14:creationId xmlns:p14="http://schemas.microsoft.com/office/powerpoint/2010/main" val="12778945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BFC94B5-076D-032D-72AD-864C11C83B67}"/>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930F57E2-2584-2D38-AECF-1421B26A822B}"/>
              </a:ext>
            </a:extLst>
          </p:cNvPr>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2CE4E6F0-8BA8-85BD-9416-45D22458FDB1}"/>
              </a:ext>
            </a:extLst>
          </p:cNvPr>
          <p:cNvSpPr>
            <a:spLocks noGrp="1"/>
          </p:cNvSpPr>
          <p:nvPr>
            <p:ph type="dt" sz="half" idx="10"/>
          </p:nvPr>
        </p:nvSpPr>
        <p:spPr/>
        <p:txBody>
          <a:bodyPr/>
          <a:lstStyle/>
          <a:p>
            <a:fld id="{A8E245F3-D399-48A6-9F4A-1B5B883A03A1}" type="datetimeFigureOut">
              <a:rPr lang="it-IT" smtClean="0"/>
              <a:t>27/05/2025</a:t>
            </a:fld>
            <a:endParaRPr lang="it-IT"/>
          </a:p>
        </p:txBody>
      </p:sp>
      <p:sp>
        <p:nvSpPr>
          <p:cNvPr id="5" name="Segnaposto piè di pagina 4">
            <a:extLst>
              <a:ext uri="{FF2B5EF4-FFF2-40B4-BE49-F238E27FC236}">
                <a16:creationId xmlns:a16="http://schemas.microsoft.com/office/drawing/2014/main" id="{738B67E1-02B6-A7B3-6FAE-88CD1A2112BD}"/>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18C383BB-AA01-C12C-DC08-77043C7DA036}"/>
              </a:ext>
            </a:extLst>
          </p:cNvPr>
          <p:cNvSpPr>
            <a:spLocks noGrp="1"/>
          </p:cNvSpPr>
          <p:nvPr>
            <p:ph type="sldNum" sz="quarter" idx="12"/>
          </p:nvPr>
        </p:nvSpPr>
        <p:spPr/>
        <p:txBody>
          <a:bodyPr/>
          <a:lstStyle/>
          <a:p>
            <a:fld id="{05C62D03-CA33-4C9B-8283-E663748DB949}" type="slidenum">
              <a:rPr lang="it-IT" smtClean="0"/>
              <a:t>‹N›</a:t>
            </a:fld>
            <a:endParaRPr lang="it-IT"/>
          </a:p>
        </p:txBody>
      </p:sp>
    </p:spTree>
    <p:extLst>
      <p:ext uri="{BB962C8B-B14F-4D97-AF65-F5344CB8AC3E}">
        <p14:creationId xmlns:p14="http://schemas.microsoft.com/office/powerpoint/2010/main" val="174237469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a:t>
            </a:r>
          </a:p>
        </p:txBody>
      </p:sp>
      <p:sp>
        <p:nvSpPr>
          <p:cNvPr id="3" name="Segnaposto immagin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stili del testo dello schema</a:t>
            </a:r>
          </a:p>
        </p:txBody>
      </p:sp>
      <p:sp>
        <p:nvSpPr>
          <p:cNvPr id="5" name="Segnaposto data 4"/>
          <p:cNvSpPr>
            <a:spLocks noGrp="1"/>
          </p:cNvSpPr>
          <p:nvPr>
            <p:ph type="dt" sz="half" idx="10"/>
          </p:nvPr>
        </p:nvSpPr>
        <p:spPr/>
        <p:txBody>
          <a:bodyPr/>
          <a:lstStyle/>
          <a:p>
            <a:fld id="{DBAE4F6E-EACB-4696-963C-A0CD29B9D8D8}" type="datetime1">
              <a:rPr lang="it-IT" smtClean="0"/>
              <a:t>27/05/2025</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A02827AB-F8B7-4603-8A82-CA0ACBF5B92F}" type="slidenum">
              <a:rPr lang="it-IT" smtClean="0"/>
              <a:t>‹N›</a:t>
            </a:fld>
            <a:endParaRPr lang="it-IT"/>
          </a:p>
        </p:txBody>
      </p:sp>
    </p:spTree>
    <p:extLst>
      <p:ext uri="{BB962C8B-B14F-4D97-AF65-F5344CB8AC3E}">
        <p14:creationId xmlns:p14="http://schemas.microsoft.com/office/powerpoint/2010/main" val="186241543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testo verticale 2"/>
          <p:cNvSpPr>
            <a:spLocks noGrp="1"/>
          </p:cNvSpPr>
          <p:nvPr>
            <p:ph type="body" orient="vert" idx="1"/>
          </p:nvPr>
        </p:nvSpPr>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DCB9137D-A3F5-4C3C-8CD6-588A66EE6942}" type="datetime1">
              <a:rPr lang="it-IT" smtClean="0"/>
              <a:t>27/05/2025</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A02827AB-F8B7-4603-8A82-CA0ACBF5B92F}" type="slidenum">
              <a:rPr lang="it-IT" smtClean="0"/>
              <a:t>‹N›</a:t>
            </a:fld>
            <a:endParaRPr lang="it-IT"/>
          </a:p>
        </p:txBody>
      </p:sp>
    </p:spTree>
    <p:extLst>
      <p:ext uri="{BB962C8B-B14F-4D97-AF65-F5344CB8AC3E}">
        <p14:creationId xmlns:p14="http://schemas.microsoft.com/office/powerpoint/2010/main" val="401994278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8724900" y="365125"/>
            <a:ext cx="2628900" cy="5811838"/>
          </a:xfrm>
        </p:spPr>
        <p:txBody>
          <a:bodyPr vert="eaVert"/>
          <a:lstStyle/>
          <a:p>
            <a:r>
              <a:rPr lang="it-IT"/>
              <a:t>Fare clic per modificare lo stile del titolo</a:t>
            </a:r>
          </a:p>
        </p:txBody>
      </p:sp>
      <p:sp>
        <p:nvSpPr>
          <p:cNvPr id="3" name="Segnaposto testo verticale 2"/>
          <p:cNvSpPr>
            <a:spLocks noGrp="1"/>
          </p:cNvSpPr>
          <p:nvPr>
            <p:ph type="body" orient="vert" idx="1"/>
          </p:nvPr>
        </p:nvSpPr>
        <p:spPr>
          <a:xfrm>
            <a:off x="838200" y="365125"/>
            <a:ext cx="7734300" cy="5811838"/>
          </a:xfrm>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2F33CC4E-7DDD-4DBE-AE68-164109E49C4D}" type="datetime1">
              <a:rPr lang="it-IT" smtClean="0"/>
              <a:t>27/05/2025</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A02827AB-F8B7-4603-8A82-CA0ACBF5B92F}" type="slidenum">
              <a:rPr lang="it-IT" smtClean="0"/>
              <a:t>‹N›</a:t>
            </a:fld>
            <a:endParaRPr lang="it-IT"/>
          </a:p>
        </p:txBody>
      </p:sp>
    </p:spTree>
    <p:extLst>
      <p:ext uri="{BB962C8B-B14F-4D97-AF65-F5344CB8AC3E}">
        <p14:creationId xmlns:p14="http://schemas.microsoft.com/office/powerpoint/2010/main" val="358767790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5/27/2025</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‹N›</a:t>
            </a:fld>
            <a:endParaRPr lang="en-US"/>
          </a:p>
        </p:txBody>
      </p:sp>
    </p:spTree>
    <p:extLst>
      <p:ext uri="{BB962C8B-B14F-4D97-AF65-F5344CB8AC3E}">
        <p14:creationId xmlns:p14="http://schemas.microsoft.com/office/powerpoint/2010/main" val="15153862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34E46C96-3A8C-FA1B-8589-6A6055199F3D}"/>
              </a:ext>
            </a:extLst>
          </p:cNvPr>
          <p:cNvSpPr>
            <a:spLocks noGrp="1"/>
          </p:cNvSpPr>
          <p:nvPr>
            <p:ph type="title"/>
          </p:nvPr>
        </p:nvSpPr>
        <p:spPr>
          <a:xfrm>
            <a:off x="831850" y="1709738"/>
            <a:ext cx="10515600" cy="2852737"/>
          </a:xfrm>
        </p:spPr>
        <p:txBody>
          <a:bodyPr anchor="b"/>
          <a:lstStyle>
            <a:lvl1pPr>
              <a:defRPr sz="6000"/>
            </a:lvl1pPr>
          </a:lstStyle>
          <a:p>
            <a:r>
              <a:rPr lang="it-IT"/>
              <a:t>Fare clic per modificare lo stile del titolo dello schema</a:t>
            </a:r>
          </a:p>
        </p:txBody>
      </p:sp>
      <p:sp>
        <p:nvSpPr>
          <p:cNvPr id="3" name="Segnaposto testo 2">
            <a:extLst>
              <a:ext uri="{FF2B5EF4-FFF2-40B4-BE49-F238E27FC236}">
                <a16:creationId xmlns:a16="http://schemas.microsoft.com/office/drawing/2014/main" id="{435781A4-4644-FD01-200F-42F88A0A7F9D}"/>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it-IT"/>
              <a:t>Fare clic per modificare gli stili del testo dello schema</a:t>
            </a:r>
          </a:p>
        </p:txBody>
      </p:sp>
      <p:sp>
        <p:nvSpPr>
          <p:cNvPr id="4" name="Segnaposto data 3">
            <a:extLst>
              <a:ext uri="{FF2B5EF4-FFF2-40B4-BE49-F238E27FC236}">
                <a16:creationId xmlns:a16="http://schemas.microsoft.com/office/drawing/2014/main" id="{76A64C98-3949-281E-51A9-A3AB1CF51A94}"/>
              </a:ext>
            </a:extLst>
          </p:cNvPr>
          <p:cNvSpPr>
            <a:spLocks noGrp="1"/>
          </p:cNvSpPr>
          <p:nvPr>
            <p:ph type="dt" sz="half" idx="10"/>
          </p:nvPr>
        </p:nvSpPr>
        <p:spPr/>
        <p:txBody>
          <a:bodyPr/>
          <a:lstStyle/>
          <a:p>
            <a:fld id="{A8E245F3-D399-48A6-9F4A-1B5B883A03A1}" type="datetimeFigureOut">
              <a:rPr lang="it-IT" smtClean="0"/>
              <a:t>27/05/2025</a:t>
            </a:fld>
            <a:endParaRPr lang="it-IT"/>
          </a:p>
        </p:txBody>
      </p:sp>
      <p:sp>
        <p:nvSpPr>
          <p:cNvPr id="5" name="Segnaposto piè di pagina 4">
            <a:extLst>
              <a:ext uri="{FF2B5EF4-FFF2-40B4-BE49-F238E27FC236}">
                <a16:creationId xmlns:a16="http://schemas.microsoft.com/office/drawing/2014/main" id="{9394E05C-56C8-7D2E-0D89-F41BC0A0673D}"/>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A70E8B2D-337D-C7F8-5B81-C33D1A9DFD41}"/>
              </a:ext>
            </a:extLst>
          </p:cNvPr>
          <p:cNvSpPr>
            <a:spLocks noGrp="1"/>
          </p:cNvSpPr>
          <p:nvPr>
            <p:ph type="sldNum" sz="quarter" idx="12"/>
          </p:nvPr>
        </p:nvSpPr>
        <p:spPr/>
        <p:txBody>
          <a:bodyPr/>
          <a:lstStyle/>
          <a:p>
            <a:fld id="{05C62D03-CA33-4C9B-8283-E663748DB949}" type="slidenum">
              <a:rPr lang="it-IT" smtClean="0"/>
              <a:t>‹N›</a:t>
            </a:fld>
            <a:endParaRPr lang="it-IT"/>
          </a:p>
        </p:txBody>
      </p:sp>
    </p:spTree>
    <p:extLst>
      <p:ext uri="{BB962C8B-B14F-4D97-AF65-F5344CB8AC3E}">
        <p14:creationId xmlns:p14="http://schemas.microsoft.com/office/powerpoint/2010/main" val="21850555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98C0981-E613-540C-889B-77097B61F6A2}"/>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39CACE8F-417B-5EE4-6839-B8FC18F3577F}"/>
              </a:ext>
            </a:extLst>
          </p:cNvPr>
          <p:cNvSpPr>
            <a:spLocks noGrp="1"/>
          </p:cNvSpPr>
          <p:nvPr>
            <p:ph sz="half" idx="1"/>
          </p:nvPr>
        </p:nvSpPr>
        <p:spPr>
          <a:xfrm>
            <a:off x="838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a:extLst>
              <a:ext uri="{FF2B5EF4-FFF2-40B4-BE49-F238E27FC236}">
                <a16:creationId xmlns:a16="http://schemas.microsoft.com/office/drawing/2014/main" id="{0B8C9FBE-43EA-2AF0-1494-C3327B77E4B7}"/>
              </a:ext>
            </a:extLst>
          </p:cNvPr>
          <p:cNvSpPr>
            <a:spLocks noGrp="1"/>
          </p:cNvSpPr>
          <p:nvPr>
            <p:ph sz="half" idx="2"/>
          </p:nvPr>
        </p:nvSpPr>
        <p:spPr>
          <a:xfrm>
            <a:off x="6172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a:extLst>
              <a:ext uri="{FF2B5EF4-FFF2-40B4-BE49-F238E27FC236}">
                <a16:creationId xmlns:a16="http://schemas.microsoft.com/office/drawing/2014/main" id="{0F4052DB-2665-CF8E-B0DB-2000ECF7F261}"/>
              </a:ext>
            </a:extLst>
          </p:cNvPr>
          <p:cNvSpPr>
            <a:spLocks noGrp="1"/>
          </p:cNvSpPr>
          <p:nvPr>
            <p:ph type="dt" sz="half" idx="10"/>
          </p:nvPr>
        </p:nvSpPr>
        <p:spPr/>
        <p:txBody>
          <a:bodyPr/>
          <a:lstStyle/>
          <a:p>
            <a:fld id="{A8E245F3-D399-48A6-9F4A-1B5B883A03A1}" type="datetimeFigureOut">
              <a:rPr lang="it-IT" smtClean="0"/>
              <a:t>27/05/2025</a:t>
            </a:fld>
            <a:endParaRPr lang="it-IT"/>
          </a:p>
        </p:txBody>
      </p:sp>
      <p:sp>
        <p:nvSpPr>
          <p:cNvPr id="6" name="Segnaposto piè di pagina 5">
            <a:extLst>
              <a:ext uri="{FF2B5EF4-FFF2-40B4-BE49-F238E27FC236}">
                <a16:creationId xmlns:a16="http://schemas.microsoft.com/office/drawing/2014/main" id="{2431B9BA-7BD1-C579-486B-CC3AFB21434A}"/>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D846A962-29EA-7010-2A01-A97D689803B0}"/>
              </a:ext>
            </a:extLst>
          </p:cNvPr>
          <p:cNvSpPr>
            <a:spLocks noGrp="1"/>
          </p:cNvSpPr>
          <p:nvPr>
            <p:ph type="sldNum" sz="quarter" idx="12"/>
          </p:nvPr>
        </p:nvSpPr>
        <p:spPr/>
        <p:txBody>
          <a:bodyPr/>
          <a:lstStyle/>
          <a:p>
            <a:fld id="{05C62D03-CA33-4C9B-8283-E663748DB949}" type="slidenum">
              <a:rPr lang="it-IT" smtClean="0"/>
              <a:t>‹N›</a:t>
            </a:fld>
            <a:endParaRPr lang="it-IT"/>
          </a:p>
        </p:txBody>
      </p:sp>
    </p:spTree>
    <p:extLst>
      <p:ext uri="{BB962C8B-B14F-4D97-AF65-F5344CB8AC3E}">
        <p14:creationId xmlns:p14="http://schemas.microsoft.com/office/powerpoint/2010/main" val="31164000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61D7527-8523-F223-0B31-4D74DF8BABD8}"/>
              </a:ext>
            </a:extLst>
          </p:cNvPr>
          <p:cNvSpPr>
            <a:spLocks noGrp="1"/>
          </p:cNvSpPr>
          <p:nvPr>
            <p:ph type="title"/>
          </p:nvPr>
        </p:nvSpPr>
        <p:spPr>
          <a:xfrm>
            <a:off x="839788" y="365125"/>
            <a:ext cx="10515600" cy="1325563"/>
          </a:xfrm>
        </p:spPr>
        <p:txBody>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37D95BE7-CCF0-07A6-8F87-AF02B9E6E45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Segnaposto contenuto 3">
            <a:extLst>
              <a:ext uri="{FF2B5EF4-FFF2-40B4-BE49-F238E27FC236}">
                <a16:creationId xmlns:a16="http://schemas.microsoft.com/office/drawing/2014/main" id="{99E6FD3F-3FB3-83DA-8C40-42E3DFE8AB83}"/>
              </a:ext>
            </a:extLst>
          </p:cNvPr>
          <p:cNvSpPr>
            <a:spLocks noGrp="1"/>
          </p:cNvSpPr>
          <p:nvPr>
            <p:ph sz="half" idx="2"/>
          </p:nvPr>
        </p:nvSpPr>
        <p:spPr>
          <a:xfrm>
            <a:off x="839788" y="2505075"/>
            <a:ext cx="5157787"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a:extLst>
              <a:ext uri="{FF2B5EF4-FFF2-40B4-BE49-F238E27FC236}">
                <a16:creationId xmlns:a16="http://schemas.microsoft.com/office/drawing/2014/main" id="{1619D16F-3BDC-6B68-5798-138B8BC0C2A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Segnaposto contenuto 5">
            <a:extLst>
              <a:ext uri="{FF2B5EF4-FFF2-40B4-BE49-F238E27FC236}">
                <a16:creationId xmlns:a16="http://schemas.microsoft.com/office/drawing/2014/main" id="{09124890-0887-9BFC-09D4-BF4A39E49715}"/>
              </a:ext>
            </a:extLst>
          </p:cNvPr>
          <p:cNvSpPr>
            <a:spLocks noGrp="1"/>
          </p:cNvSpPr>
          <p:nvPr>
            <p:ph sz="quarter" idx="4"/>
          </p:nvPr>
        </p:nvSpPr>
        <p:spPr>
          <a:xfrm>
            <a:off x="6172200" y="2505075"/>
            <a:ext cx="5183188"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a:extLst>
              <a:ext uri="{FF2B5EF4-FFF2-40B4-BE49-F238E27FC236}">
                <a16:creationId xmlns:a16="http://schemas.microsoft.com/office/drawing/2014/main" id="{9CFF50AF-8F52-3F58-8B44-5C545A932824}"/>
              </a:ext>
            </a:extLst>
          </p:cNvPr>
          <p:cNvSpPr>
            <a:spLocks noGrp="1"/>
          </p:cNvSpPr>
          <p:nvPr>
            <p:ph type="dt" sz="half" idx="10"/>
          </p:nvPr>
        </p:nvSpPr>
        <p:spPr/>
        <p:txBody>
          <a:bodyPr/>
          <a:lstStyle/>
          <a:p>
            <a:fld id="{A8E245F3-D399-48A6-9F4A-1B5B883A03A1}" type="datetimeFigureOut">
              <a:rPr lang="it-IT" smtClean="0"/>
              <a:t>27/05/2025</a:t>
            </a:fld>
            <a:endParaRPr lang="it-IT"/>
          </a:p>
        </p:txBody>
      </p:sp>
      <p:sp>
        <p:nvSpPr>
          <p:cNvPr id="8" name="Segnaposto piè di pagina 7">
            <a:extLst>
              <a:ext uri="{FF2B5EF4-FFF2-40B4-BE49-F238E27FC236}">
                <a16:creationId xmlns:a16="http://schemas.microsoft.com/office/drawing/2014/main" id="{D023F5A4-D911-9BB3-6586-CBB97EFBBBA0}"/>
              </a:ext>
            </a:extLst>
          </p:cNvPr>
          <p:cNvSpPr>
            <a:spLocks noGrp="1"/>
          </p:cNvSpPr>
          <p:nvPr>
            <p:ph type="ftr" sz="quarter" idx="11"/>
          </p:nvPr>
        </p:nvSpPr>
        <p:spPr/>
        <p:txBody>
          <a:bodyPr/>
          <a:lstStyle/>
          <a:p>
            <a:endParaRPr lang="it-IT"/>
          </a:p>
        </p:txBody>
      </p:sp>
      <p:sp>
        <p:nvSpPr>
          <p:cNvPr id="9" name="Segnaposto numero diapositiva 8">
            <a:extLst>
              <a:ext uri="{FF2B5EF4-FFF2-40B4-BE49-F238E27FC236}">
                <a16:creationId xmlns:a16="http://schemas.microsoft.com/office/drawing/2014/main" id="{900DCBA7-B324-07E1-2EAA-CB58A94A50A8}"/>
              </a:ext>
            </a:extLst>
          </p:cNvPr>
          <p:cNvSpPr>
            <a:spLocks noGrp="1"/>
          </p:cNvSpPr>
          <p:nvPr>
            <p:ph type="sldNum" sz="quarter" idx="12"/>
          </p:nvPr>
        </p:nvSpPr>
        <p:spPr/>
        <p:txBody>
          <a:bodyPr/>
          <a:lstStyle/>
          <a:p>
            <a:fld id="{05C62D03-CA33-4C9B-8283-E663748DB949}" type="slidenum">
              <a:rPr lang="it-IT" smtClean="0"/>
              <a:t>‹N›</a:t>
            </a:fld>
            <a:endParaRPr lang="it-IT"/>
          </a:p>
        </p:txBody>
      </p:sp>
    </p:spTree>
    <p:extLst>
      <p:ext uri="{BB962C8B-B14F-4D97-AF65-F5344CB8AC3E}">
        <p14:creationId xmlns:p14="http://schemas.microsoft.com/office/powerpoint/2010/main" val="35319167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3A661249-667A-0D70-24CC-8AB6B1CCAD40}"/>
              </a:ext>
            </a:extLst>
          </p:cNvPr>
          <p:cNvSpPr>
            <a:spLocks noGrp="1"/>
          </p:cNvSpPr>
          <p:nvPr>
            <p:ph type="title"/>
          </p:nvPr>
        </p:nvSpPr>
        <p:spPr/>
        <p:txBody>
          <a:bodyPr/>
          <a:lstStyle/>
          <a:p>
            <a:r>
              <a:rPr lang="it-IT"/>
              <a:t>Fare clic per modificare lo stile del titolo dello schema</a:t>
            </a:r>
          </a:p>
        </p:txBody>
      </p:sp>
      <p:sp>
        <p:nvSpPr>
          <p:cNvPr id="3" name="Segnaposto data 2">
            <a:extLst>
              <a:ext uri="{FF2B5EF4-FFF2-40B4-BE49-F238E27FC236}">
                <a16:creationId xmlns:a16="http://schemas.microsoft.com/office/drawing/2014/main" id="{5F9A216A-4188-5A0F-C16E-AFF3D714692D}"/>
              </a:ext>
            </a:extLst>
          </p:cNvPr>
          <p:cNvSpPr>
            <a:spLocks noGrp="1"/>
          </p:cNvSpPr>
          <p:nvPr>
            <p:ph type="dt" sz="half" idx="10"/>
          </p:nvPr>
        </p:nvSpPr>
        <p:spPr/>
        <p:txBody>
          <a:bodyPr/>
          <a:lstStyle/>
          <a:p>
            <a:fld id="{A8E245F3-D399-48A6-9F4A-1B5B883A03A1}" type="datetimeFigureOut">
              <a:rPr lang="it-IT" smtClean="0"/>
              <a:t>27/05/2025</a:t>
            </a:fld>
            <a:endParaRPr lang="it-IT"/>
          </a:p>
        </p:txBody>
      </p:sp>
      <p:sp>
        <p:nvSpPr>
          <p:cNvPr id="4" name="Segnaposto piè di pagina 3">
            <a:extLst>
              <a:ext uri="{FF2B5EF4-FFF2-40B4-BE49-F238E27FC236}">
                <a16:creationId xmlns:a16="http://schemas.microsoft.com/office/drawing/2014/main" id="{FB8E9C87-3A53-EC1F-E2B6-04A1CD126890}"/>
              </a:ext>
            </a:extLst>
          </p:cNvPr>
          <p:cNvSpPr>
            <a:spLocks noGrp="1"/>
          </p:cNvSpPr>
          <p:nvPr>
            <p:ph type="ftr" sz="quarter" idx="11"/>
          </p:nvPr>
        </p:nvSpPr>
        <p:spPr/>
        <p:txBody>
          <a:bodyPr/>
          <a:lstStyle/>
          <a:p>
            <a:endParaRPr lang="it-IT"/>
          </a:p>
        </p:txBody>
      </p:sp>
      <p:sp>
        <p:nvSpPr>
          <p:cNvPr id="5" name="Segnaposto numero diapositiva 4">
            <a:extLst>
              <a:ext uri="{FF2B5EF4-FFF2-40B4-BE49-F238E27FC236}">
                <a16:creationId xmlns:a16="http://schemas.microsoft.com/office/drawing/2014/main" id="{3F273557-58A5-6FB8-0665-DC7FAB50F930}"/>
              </a:ext>
            </a:extLst>
          </p:cNvPr>
          <p:cNvSpPr>
            <a:spLocks noGrp="1"/>
          </p:cNvSpPr>
          <p:nvPr>
            <p:ph type="sldNum" sz="quarter" idx="12"/>
          </p:nvPr>
        </p:nvSpPr>
        <p:spPr/>
        <p:txBody>
          <a:bodyPr/>
          <a:lstStyle/>
          <a:p>
            <a:fld id="{05C62D03-CA33-4C9B-8283-E663748DB949}" type="slidenum">
              <a:rPr lang="it-IT" smtClean="0"/>
              <a:t>‹N›</a:t>
            </a:fld>
            <a:endParaRPr lang="it-IT"/>
          </a:p>
        </p:txBody>
      </p:sp>
    </p:spTree>
    <p:extLst>
      <p:ext uri="{BB962C8B-B14F-4D97-AF65-F5344CB8AC3E}">
        <p14:creationId xmlns:p14="http://schemas.microsoft.com/office/powerpoint/2010/main" val="21900738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a:extLst>
              <a:ext uri="{FF2B5EF4-FFF2-40B4-BE49-F238E27FC236}">
                <a16:creationId xmlns:a16="http://schemas.microsoft.com/office/drawing/2014/main" id="{052D8E78-738F-3DE7-4B16-9236216531BD}"/>
              </a:ext>
            </a:extLst>
          </p:cNvPr>
          <p:cNvSpPr>
            <a:spLocks noGrp="1"/>
          </p:cNvSpPr>
          <p:nvPr>
            <p:ph type="dt" sz="half" idx="10"/>
          </p:nvPr>
        </p:nvSpPr>
        <p:spPr/>
        <p:txBody>
          <a:bodyPr/>
          <a:lstStyle/>
          <a:p>
            <a:fld id="{A8E245F3-D399-48A6-9F4A-1B5B883A03A1}" type="datetimeFigureOut">
              <a:rPr lang="it-IT" smtClean="0"/>
              <a:t>27/05/2025</a:t>
            </a:fld>
            <a:endParaRPr lang="it-IT"/>
          </a:p>
        </p:txBody>
      </p:sp>
      <p:sp>
        <p:nvSpPr>
          <p:cNvPr id="3" name="Segnaposto piè di pagina 2">
            <a:extLst>
              <a:ext uri="{FF2B5EF4-FFF2-40B4-BE49-F238E27FC236}">
                <a16:creationId xmlns:a16="http://schemas.microsoft.com/office/drawing/2014/main" id="{03DEBB32-0448-63BD-CC8F-DCEED2B1EE62}"/>
              </a:ext>
            </a:extLst>
          </p:cNvPr>
          <p:cNvSpPr>
            <a:spLocks noGrp="1"/>
          </p:cNvSpPr>
          <p:nvPr>
            <p:ph type="ftr" sz="quarter" idx="11"/>
          </p:nvPr>
        </p:nvSpPr>
        <p:spPr/>
        <p:txBody>
          <a:bodyPr/>
          <a:lstStyle/>
          <a:p>
            <a:endParaRPr lang="it-IT"/>
          </a:p>
        </p:txBody>
      </p:sp>
      <p:sp>
        <p:nvSpPr>
          <p:cNvPr id="4" name="Segnaposto numero diapositiva 3">
            <a:extLst>
              <a:ext uri="{FF2B5EF4-FFF2-40B4-BE49-F238E27FC236}">
                <a16:creationId xmlns:a16="http://schemas.microsoft.com/office/drawing/2014/main" id="{18A94DC8-4D0E-AA27-61DB-CD7E5732DF52}"/>
              </a:ext>
            </a:extLst>
          </p:cNvPr>
          <p:cNvSpPr>
            <a:spLocks noGrp="1"/>
          </p:cNvSpPr>
          <p:nvPr>
            <p:ph type="sldNum" sz="quarter" idx="12"/>
          </p:nvPr>
        </p:nvSpPr>
        <p:spPr/>
        <p:txBody>
          <a:bodyPr/>
          <a:lstStyle/>
          <a:p>
            <a:fld id="{05C62D03-CA33-4C9B-8283-E663748DB949}" type="slidenum">
              <a:rPr lang="it-IT" smtClean="0"/>
              <a:t>‹N›</a:t>
            </a:fld>
            <a:endParaRPr lang="it-IT"/>
          </a:p>
        </p:txBody>
      </p:sp>
    </p:spTree>
    <p:extLst>
      <p:ext uri="{BB962C8B-B14F-4D97-AF65-F5344CB8AC3E}">
        <p14:creationId xmlns:p14="http://schemas.microsoft.com/office/powerpoint/2010/main" val="6241703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62971BC-AD19-AFD4-A892-DFDA721400DF}"/>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90A75EED-9F0B-BF2D-6B20-BDB2677028B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a:extLst>
              <a:ext uri="{FF2B5EF4-FFF2-40B4-BE49-F238E27FC236}">
                <a16:creationId xmlns:a16="http://schemas.microsoft.com/office/drawing/2014/main" id="{894D7D14-27A1-8DF7-3D4D-A37FF1C15D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DCA968B4-633E-53F3-B32F-46920FFA9D7F}"/>
              </a:ext>
            </a:extLst>
          </p:cNvPr>
          <p:cNvSpPr>
            <a:spLocks noGrp="1"/>
          </p:cNvSpPr>
          <p:nvPr>
            <p:ph type="dt" sz="half" idx="10"/>
          </p:nvPr>
        </p:nvSpPr>
        <p:spPr/>
        <p:txBody>
          <a:bodyPr/>
          <a:lstStyle/>
          <a:p>
            <a:fld id="{A8E245F3-D399-48A6-9F4A-1B5B883A03A1}" type="datetimeFigureOut">
              <a:rPr lang="it-IT" smtClean="0"/>
              <a:t>27/05/2025</a:t>
            </a:fld>
            <a:endParaRPr lang="it-IT"/>
          </a:p>
        </p:txBody>
      </p:sp>
      <p:sp>
        <p:nvSpPr>
          <p:cNvPr id="6" name="Segnaposto piè di pagina 5">
            <a:extLst>
              <a:ext uri="{FF2B5EF4-FFF2-40B4-BE49-F238E27FC236}">
                <a16:creationId xmlns:a16="http://schemas.microsoft.com/office/drawing/2014/main" id="{B0EC60B6-60AB-A9AB-C40E-2173D3CFCA2F}"/>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DBB2F474-DB7D-3944-9E97-47ECC4E3D014}"/>
              </a:ext>
            </a:extLst>
          </p:cNvPr>
          <p:cNvSpPr>
            <a:spLocks noGrp="1"/>
          </p:cNvSpPr>
          <p:nvPr>
            <p:ph type="sldNum" sz="quarter" idx="12"/>
          </p:nvPr>
        </p:nvSpPr>
        <p:spPr/>
        <p:txBody>
          <a:bodyPr/>
          <a:lstStyle/>
          <a:p>
            <a:fld id="{05C62D03-CA33-4C9B-8283-E663748DB949}" type="slidenum">
              <a:rPr lang="it-IT" smtClean="0"/>
              <a:t>‹N›</a:t>
            </a:fld>
            <a:endParaRPr lang="it-IT"/>
          </a:p>
        </p:txBody>
      </p:sp>
    </p:spTree>
    <p:extLst>
      <p:ext uri="{BB962C8B-B14F-4D97-AF65-F5344CB8AC3E}">
        <p14:creationId xmlns:p14="http://schemas.microsoft.com/office/powerpoint/2010/main" val="33254492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71AA828-557A-02FF-9FC8-873FCA7F3CC3}"/>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immagine 2">
            <a:extLst>
              <a:ext uri="{FF2B5EF4-FFF2-40B4-BE49-F238E27FC236}">
                <a16:creationId xmlns:a16="http://schemas.microsoft.com/office/drawing/2014/main" id="{E8B5D71B-D10C-E276-42F3-28553E70D2C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a:extLst>
              <a:ext uri="{FF2B5EF4-FFF2-40B4-BE49-F238E27FC236}">
                <a16:creationId xmlns:a16="http://schemas.microsoft.com/office/drawing/2014/main" id="{811FC4B3-E9B8-BDA1-F28D-B12EA54271D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0EABF4C6-C2E2-6789-437E-89EB607D8476}"/>
              </a:ext>
            </a:extLst>
          </p:cNvPr>
          <p:cNvSpPr>
            <a:spLocks noGrp="1"/>
          </p:cNvSpPr>
          <p:nvPr>
            <p:ph type="dt" sz="half" idx="10"/>
          </p:nvPr>
        </p:nvSpPr>
        <p:spPr/>
        <p:txBody>
          <a:bodyPr/>
          <a:lstStyle/>
          <a:p>
            <a:fld id="{A8E245F3-D399-48A6-9F4A-1B5B883A03A1}" type="datetimeFigureOut">
              <a:rPr lang="it-IT" smtClean="0"/>
              <a:t>27/05/2025</a:t>
            </a:fld>
            <a:endParaRPr lang="it-IT"/>
          </a:p>
        </p:txBody>
      </p:sp>
      <p:sp>
        <p:nvSpPr>
          <p:cNvPr id="6" name="Segnaposto piè di pagina 5">
            <a:extLst>
              <a:ext uri="{FF2B5EF4-FFF2-40B4-BE49-F238E27FC236}">
                <a16:creationId xmlns:a16="http://schemas.microsoft.com/office/drawing/2014/main" id="{DD522507-B0AC-5960-4AE9-90CEB4C297F7}"/>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8A6388BB-6662-DB85-4878-4A208C64CFF7}"/>
              </a:ext>
            </a:extLst>
          </p:cNvPr>
          <p:cNvSpPr>
            <a:spLocks noGrp="1"/>
          </p:cNvSpPr>
          <p:nvPr>
            <p:ph type="sldNum" sz="quarter" idx="12"/>
          </p:nvPr>
        </p:nvSpPr>
        <p:spPr/>
        <p:txBody>
          <a:bodyPr/>
          <a:lstStyle/>
          <a:p>
            <a:fld id="{05C62D03-CA33-4C9B-8283-E663748DB949}" type="slidenum">
              <a:rPr lang="it-IT" smtClean="0"/>
              <a:t>‹N›</a:t>
            </a:fld>
            <a:endParaRPr lang="it-IT"/>
          </a:p>
        </p:txBody>
      </p:sp>
    </p:spTree>
    <p:extLst>
      <p:ext uri="{BB962C8B-B14F-4D97-AF65-F5344CB8AC3E}">
        <p14:creationId xmlns:p14="http://schemas.microsoft.com/office/powerpoint/2010/main" val="8816409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8A1DFE2A-7CEA-97AA-D3AE-3DD6FE42021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BF50C932-8DB1-0727-0FDA-8E0932A439D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8DFAD75F-EA77-3F35-694C-B14FD33D824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A8E245F3-D399-48A6-9F4A-1B5B883A03A1}" type="datetimeFigureOut">
              <a:rPr lang="it-IT" smtClean="0"/>
              <a:t>27/05/2025</a:t>
            </a:fld>
            <a:endParaRPr lang="it-IT"/>
          </a:p>
        </p:txBody>
      </p:sp>
      <p:sp>
        <p:nvSpPr>
          <p:cNvPr id="5" name="Segnaposto piè di pagina 4">
            <a:extLst>
              <a:ext uri="{FF2B5EF4-FFF2-40B4-BE49-F238E27FC236}">
                <a16:creationId xmlns:a16="http://schemas.microsoft.com/office/drawing/2014/main" id="{DBD4293C-F1C9-75D9-53DD-10407A70E6E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it-IT"/>
          </a:p>
        </p:txBody>
      </p:sp>
      <p:sp>
        <p:nvSpPr>
          <p:cNvPr id="6" name="Segnaposto numero diapositiva 5">
            <a:extLst>
              <a:ext uri="{FF2B5EF4-FFF2-40B4-BE49-F238E27FC236}">
                <a16:creationId xmlns:a16="http://schemas.microsoft.com/office/drawing/2014/main" id="{A54F7F38-A938-0D2F-249A-5498E801F2A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05C62D03-CA33-4C9B-8283-E663748DB949}" type="slidenum">
              <a:rPr lang="it-IT" smtClean="0"/>
              <a:t>‹N›</a:t>
            </a:fld>
            <a:endParaRPr lang="it-IT"/>
          </a:p>
        </p:txBody>
      </p:sp>
    </p:spTree>
    <p:extLst>
      <p:ext uri="{BB962C8B-B14F-4D97-AF65-F5344CB8AC3E}">
        <p14:creationId xmlns:p14="http://schemas.microsoft.com/office/powerpoint/2010/main" val="67208373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a:t>
            </a:r>
          </a:p>
        </p:txBody>
      </p:sp>
      <p:sp>
        <p:nvSpPr>
          <p:cNvPr id="3" name="Segnaposto tes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7B6A8FC-6F4F-413A-BB09-C6C9021BEABA}" type="datetime1">
              <a:rPr lang="it-IT" smtClean="0"/>
              <a:t>27/05/2025</a:t>
            </a:fld>
            <a:endParaRPr lang="it-IT"/>
          </a:p>
        </p:txBody>
      </p:sp>
      <p:sp>
        <p:nvSpPr>
          <p:cNvPr id="5" name="Segnaposto piè di pa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02827AB-F8B7-4603-8A82-CA0ACBF5B92F}" type="slidenum">
              <a:rPr lang="it-IT" smtClean="0"/>
              <a:t>‹N›</a:t>
            </a:fld>
            <a:endParaRPr lang="it-IT"/>
          </a:p>
        </p:txBody>
      </p:sp>
    </p:spTree>
    <p:extLst>
      <p:ext uri="{BB962C8B-B14F-4D97-AF65-F5344CB8AC3E}">
        <p14:creationId xmlns:p14="http://schemas.microsoft.com/office/powerpoint/2010/main" val="178286461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23.xml"/><Relationship Id="rId4" Type="http://schemas.openxmlformats.org/officeDocument/2006/relationships/image" Target="../media/image10.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23.xml"/></Relationships>
</file>

<file path=ppt/slides/_rels/slide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3.xml"/></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3.xml"/></Relationships>
</file>

<file path=ppt/slides/_rels/slide20.xml.rels><?xml version="1.0" encoding="UTF-8" standalone="yes"?>
<Relationships xmlns="http://schemas.openxmlformats.org/package/2006/relationships"><Relationship Id="rId3" Type="http://schemas.openxmlformats.org/officeDocument/2006/relationships/hyperlink" Target="http://www.vigierbe.it/" TargetMode="External"/><Relationship Id="rId2" Type="http://schemas.openxmlformats.org/officeDocument/2006/relationships/image" Target="../media/image8.png"/><Relationship Id="rId1" Type="http://schemas.openxmlformats.org/officeDocument/2006/relationships/slideLayout" Target="../slideLayouts/slideLayout2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15.jpeg"/></Relationships>
</file>

<file path=ppt/slides/_rels/slide2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customXml" Target="../ink/ink1.xml"/><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710.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3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22.png"/><Relationship Id="rId4" Type="http://schemas.openxmlformats.org/officeDocument/2006/relationships/image" Target="../media/image24.jpeg"/></Relationships>
</file>

<file path=ppt/slides/_rels/slide3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25.jpeg"/></Relationships>
</file>

<file path=ppt/slides/_rels/slide36.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image" Target="../media/image22.png"/><Relationship Id="rId7" Type="http://schemas.openxmlformats.org/officeDocument/2006/relationships/image" Target="../media/image24.jpe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23.jpeg"/><Relationship Id="rId5" Type="http://schemas.microsoft.com/office/2007/relationships/hdphoto" Target="../media/hdphoto3.wdp"/><Relationship Id="rId4" Type="http://schemas.openxmlformats.org/officeDocument/2006/relationships/image" Target="../media/image26.png"/></Relationships>
</file>

<file path=ppt/slides/_rels/slide3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28.jpeg"/></Relationships>
</file>

<file path=ppt/slides/_rels/slide38.xml.rels><?xml version="1.0" encoding="UTF-8" standalone="yes"?>
<Relationships xmlns="http://schemas.openxmlformats.org/package/2006/relationships"><Relationship Id="rId8" Type="http://schemas.openxmlformats.org/officeDocument/2006/relationships/customXml" Target="../ink/ink4.xml"/><Relationship Id="rId3" Type="http://schemas.openxmlformats.org/officeDocument/2006/relationships/customXml" Target="../ink/ink2.xml"/><Relationship Id="rId7" Type="http://schemas.openxmlformats.org/officeDocument/2006/relationships/image" Target="../media/image240.png"/><Relationship Id="rId12" Type="http://schemas.openxmlformats.org/officeDocument/2006/relationships/image" Target="../media/image30.emf"/><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customXml" Target="../ink/ink3.xml"/><Relationship Id="rId11" Type="http://schemas.openxmlformats.org/officeDocument/2006/relationships/image" Target="../media/image29.emf"/><Relationship Id="rId5" Type="http://schemas.openxmlformats.org/officeDocument/2006/relationships/image" Target="../media/image230.png"/><Relationship Id="rId10" Type="http://schemas.openxmlformats.org/officeDocument/2006/relationships/image" Target="../media/image250.png"/><Relationship Id="rId9" Type="http://schemas.openxmlformats.org/officeDocument/2006/relationships/customXml" Target="../ink/ink5.xml"/></Relationships>
</file>

<file path=ppt/slides/_rels/slide39.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31.jpeg"/><Relationship Id="rId7" Type="http://schemas.openxmlformats.org/officeDocument/2006/relationships/diagramColors" Target="../diagrams/colors1.xml"/><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8" Type="http://schemas.openxmlformats.org/officeDocument/2006/relationships/diagramData" Target="../diagrams/data3.xml"/><Relationship Id="rId13" Type="http://schemas.openxmlformats.org/officeDocument/2006/relationships/image" Target="../media/image32.png"/><Relationship Id="rId3" Type="http://schemas.openxmlformats.org/officeDocument/2006/relationships/diagramData" Target="../diagrams/data2.xml"/><Relationship Id="rId7" Type="http://schemas.microsoft.com/office/2007/relationships/diagramDrawing" Target="../diagrams/drawing2.xml"/><Relationship Id="rId12" Type="http://schemas.microsoft.com/office/2007/relationships/diagramDrawing" Target="../diagrams/drawing3.xml"/><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diagramColors" Target="../diagrams/colors2.xml"/><Relationship Id="rId11" Type="http://schemas.openxmlformats.org/officeDocument/2006/relationships/diagramColors" Target="../diagrams/colors3.xml"/><Relationship Id="rId5" Type="http://schemas.openxmlformats.org/officeDocument/2006/relationships/diagramQuickStyle" Target="../diagrams/quickStyle2.xml"/><Relationship Id="rId10" Type="http://schemas.openxmlformats.org/officeDocument/2006/relationships/diagramQuickStyle" Target="../diagrams/quickStyle3.xml"/><Relationship Id="rId4" Type="http://schemas.openxmlformats.org/officeDocument/2006/relationships/diagramLayout" Target="../diagrams/layout2.xml"/><Relationship Id="rId9" Type="http://schemas.openxmlformats.org/officeDocument/2006/relationships/diagramLayout" Target="../diagrams/layout3.xml"/></Relationships>
</file>

<file path=ppt/slides/_rels/slide41.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image" Target="../media/image33.png"/><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4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microsoft.com/office/2007/relationships/hdphoto" Target="../media/hdphoto4.wdp"/><Relationship Id="rId5" Type="http://schemas.openxmlformats.org/officeDocument/2006/relationships/image" Target="../media/image35.png"/><Relationship Id="rId4" Type="http://schemas.openxmlformats.org/officeDocument/2006/relationships/image" Target="../media/image22.png"/></Relationships>
</file>

<file path=ppt/slides/_rels/slide4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microsoft.com/office/2007/relationships/hdphoto" Target="../media/hdphoto5.wdp"/><Relationship Id="rId5" Type="http://schemas.openxmlformats.org/officeDocument/2006/relationships/image" Target="../media/image36.png"/><Relationship Id="rId4" Type="http://schemas.openxmlformats.org/officeDocument/2006/relationships/image" Target="../media/image22.png"/></Relationships>
</file>

<file path=ppt/slides/_rels/slide44.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38.emf"/><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notesSlide" Target="../notesSlides/notesSlide22.xml"/><Relationship Id="rId1" Type="http://schemas.openxmlformats.org/officeDocument/2006/relationships/slideLayout" Target="../slideLayouts/slideLayout7.xml"/><Relationship Id="rId5" Type="http://schemas.openxmlformats.org/officeDocument/2006/relationships/image" Target="../media/image41.jpeg"/><Relationship Id="rId4" Type="http://schemas.openxmlformats.org/officeDocument/2006/relationships/image" Target="../media/image40.emf"/></Relationships>
</file>

<file path=ppt/slides/_rels/slide47.xml.rels><?xml version="1.0" encoding="UTF-8" standalone="yes"?>
<Relationships xmlns="http://schemas.openxmlformats.org/package/2006/relationships"><Relationship Id="rId2" Type="http://schemas.openxmlformats.org/officeDocument/2006/relationships/image" Target="../media/image42.emf"/><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7.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49.xml.rels><?xml version="1.0" encoding="UTF-8" standalone="yes"?>
<Relationships xmlns="http://schemas.openxmlformats.org/package/2006/relationships"><Relationship Id="rId3" Type="http://schemas.openxmlformats.org/officeDocument/2006/relationships/image" Target="../media/image48.emf"/><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49.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52.wmf"/><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23.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3.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3.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7F6896B-792E-4A86-811D-5579E6B94C1F}"/>
              </a:ext>
            </a:extLst>
          </p:cNvPr>
          <p:cNvSpPr>
            <a:spLocks noGrp="1"/>
          </p:cNvSpPr>
          <p:nvPr>
            <p:ph type="ctrTitle"/>
          </p:nvPr>
        </p:nvSpPr>
        <p:spPr>
          <a:xfrm>
            <a:off x="4622106" y="2067695"/>
            <a:ext cx="6960288" cy="1249628"/>
          </a:xfrm>
        </p:spPr>
        <p:txBody>
          <a:bodyPr>
            <a:noAutofit/>
          </a:bodyPr>
          <a:lstStyle/>
          <a:p>
            <a:r>
              <a:rPr lang="it-IT" sz="3600" b="1" dirty="0">
                <a:solidFill>
                  <a:srgbClr val="FF0000"/>
                </a:solidFill>
                <a:latin typeface="Arial" panose="020B0604020202020204" pitchFamily="34" charset="0"/>
                <a:cs typeface="Arial" panose="020B0604020202020204" pitchFamily="34" charset="0"/>
              </a:rPr>
              <a:t>Integrazione nutrizionale e nutraceutica</a:t>
            </a:r>
            <a:endParaRPr lang="it-IT" sz="3200" b="1" dirty="0">
              <a:solidFill>
                <a:srgbClr val="FF0000"/>
              </a:solidFill>
              <a:latin typeface="Arial" panose="020B0604020202020204" pitchFamily="34" charset="0"/>
              <a:cs typeface="Arial" panose="020B0604020202020204" pitchFamily="34" charset="0"/>
            </a:endParaRPr>
          </a:p>
        </p:txBody>
      </p:sp>
      <p:sp>
        <p:nvSpPr>
          <p:cNvPr id="3" name="Sottotitolo 2">
            <a:extLst>
              <a:ext uri="{FF2B5EF4-FFF2-40B4-BE49-F238E27FC236}">
                <a16:creationId xmlns:a16="http://schemas.microsoft.com/office/drawing/2014/main" id="{7EEEA8E9-B524-447E-9598-C1C89BD1049F}"/>
              </a:ext>
            </a:extLst>
          </p:cNvPr>
          <p:cNvSpPr>
            <a:spLocks noGrp="1"/>
          </p:cNvSpPr>
          <p:nvPr>
            <p:ph type="subTitle" idx="1"/>
          </p:nvPr>
        </p:nvSpPr>
        <p:spPr>
          <a:xfrm>
            <a:off x="4622105" y="3777340"/>
            <a:ext cx="6960288" cy="1655762"/>
          </a:xfrm>
        </p:spPr>
        <p:txBody>
          <a:bodyPr>
            <a:noAutofit/>
          </a:bodyPr>
          <a:lstStyle/>
          <a:p>
            <a:pPr>
              <a:defRPr/>
            </a:pPr>
            <a:r>
              <a:rPr lang="it-IT" altLang="it-IT" sz="1800" b="1" dirty="0">
                <a:solidFill>
                  <a:srgbClr val="002060"/>
                </a:solidFill>
                <a:effectLst>
                  <a:innerShdw blurRad="63500" dist="50800" dir="13500000">
                    <a:prstClr val="black">
                      <a:alpha val="50000"/>
                    </a:prstClr>
                  </a:innerShdw>
                </a:effectLst>
                <a:latin typeface="Arial" panose="020B0604020202020204" pitchFamily="34" charset="0"/>
                <a:cs typeface="Arial" panose="020B0604020202020204" pitchFamily="34" charset="0"/>
              </a:rPr>
              <a:t>Giovanni Antonio Checchia</a:t>
            </a:r>
          </a:p>
          <a:p>
            <a:pPr>
              <a:defRPr/>
            </a:pPr>
            <a:endParaRPr lang="it-IT" altLang="it-IT" sz="1800" b="1" dirty="0">
              <a:solidFill>
                <a:srgbClr val="002060"/>
              </a:solidFill>
              <a:effectLst>
                <a:innerShdw blurRad="63500" dist="50800" dir="13500000">
                  <a:prstClr val="black">
                    <a:alpha val="50000"/>
                  </a:prstClr>
                </a:innerShdw>
              </a:effectLst>
              <a:latin typeface="Arial" panose="020B0604020202020204" pitchFamily="34" charset="0"/>
              <a:cs typeface="Arial" panose="020B0604020202020204" pitchFamily="34" charset="0"/>
            </a:endParaRPr>
          </a:p>
          <a:p>
            <a:pPr>
              <a:defRPr/>
            </a:pPr>
            <a:r>
              <a:rPr lang="it-IT" altLang="it-IT" sz="1800" b="1" dirty="0">
                <a:solidFill>
                  <a:srgbClr val="002060"/>
                </a:solidFill>
                <a:effectLst>
                  <a:innerShdw blurRad="63500" dist="50800" dir="13500000">
                    <a:prstClr val="black">
                      <a:alpha val="50000"/>
                    </a:prstClr>
                  </a:innerShdw>
                </a:effectLst>
                <a:latin typeface="Arial" panose="020B0604020202020204" pitchFamily="34" charset="0"/>
                <a:cs typeface="Arial" panose="020B0604020202020204" pitchFamily="34" charset="0"/>
              </a:rPr>
              <a:t>Direttore</a:t>
            </a:r>
          </a:p>
          <a:p>
            <a:pPr>
              <a:defRPr/>
            </a:pPr>
            <a:r>
              <a:rPr lang="it-IT" altLang="it-IT" sz="1800" b="1" dirty="0">
                <a:solidFill>
                  <a:srgbClr val="002060"/>
                </a:solidFill>
                <a:effectLst>
                  <a:innerShdw blurRad="63500" dist="50800" dir="13500000">
                    <a:prstClr val="black">
                      <a:alpha val="50000"/>
                    </a:prstClr>
                  </a:innerShdw>
                </a:effectLst>
                <a:latin typeface="Arial" panose="020B0604020202020204" pitchFamily="34" charset="0"/>
                <a:cs typeface="Arial" panose="020B0604020202020204" pitchFamily="34" charset="0"/>
              </a:rPr>
              <a:t>Dipartimento di Riabilitazione</a:t>
            </a:r>
          </a:p>
          <a:p>
            <a:pPr>
              <a:defRPr/>
            </a:pPr>
            <a:r>
              <a:rPr lang="it-IT" altLang="it-IT" sz="1800" b="1" dirty="0">
                <a:solidFill>
                  <a:srgbClr val="002060"/>
                </a:solidFill>
                <a:effectLst>
                  <a:innerShdw blurRad="63500" dist="50800" dir="13500000">
                    <a:prstClr val="black">
                      <a:alpha val="50000"/>
                    </a:prstClr>
                  </a:innerShdw>
                </a:effectLst>
                <a:latin typeface="Arial" panose="020B0604020202020204" pitchFamily="34" charset="0"/>
                <a:cs typeface="Arial" panose="020B0604020202020204" pitchFamily="34" charset="0"/>
              </a:rPr>
              <a:t>Ospedale Territorio</a:t>
            </a:r>
          </a:p>
          <a:p>
            <a:pPr>
              <a:defRPr/>
            </a:pPr>
            <a:r>
              <a:rPr lang="it-IT" altLang="it-IT" sz="1800" b="1" dirty="0">
                <a:solidFill>
                  <a:srgbClr val="002060"/>
                </a:solidFill>
                <a:effectLst>
                  <a:innerShdw blurRad="63500" dist="50800" dir="13500000">
                    <a:prstClr val="black">
                      <a:alpha val="50000"/>
                    </a:prstClr>
                  </a:innerShdw>
                </a:effectLst>
                <a:latin typeface="Arial" panose="020B0604020202020204" pitchFamily="34" charset="0"/>
                <a:cs typeface="Arial" panose="020B0604020202020204" pitchFamily="34" charset="0"/>
              </a:rPr>
              <a:t>AULSS 6 Euganea Regione del Veneto</a:t>
            </a:r>
          </a:p>
          <a:p>
            <a:endParaRPr lang="it-IT" sz="2000" dirty="0">
              <a:latin typeface="Arial" panose="020B0604020202020204" pitchFamily="34" charset="0"/>
              <a:cs typeface="Arial" panose="020B0604020202020204" pitchFamily="34" charset="0"/>
            </a:endParaRPr>
          </a:p>
        </p:txBody>
      </p:sp>
      <p:grpSp>
        <p:nvGrpSpPr>
          <p:cNvPr id="9" name="Gruppo 8"/>
          <p:cNvGrpSpPr/>
          <p:nvPr/>
        </p:nvGrpSpPr>
        <p:grpSpPr>
          <a:xfrm>
            <a:off x="4622105" y="307408"/>
            <a:ext cx="6740454" cy="1028608"/>
            <a:chOff x="7420342" y="257980"/>
            <a:chExt cx="4551823" cy="1028608"/>
          </a:xfrm>
        </p:grpSpPr>
        <p:pic>
          <p:nvPicPr>
            <p:cNvPr id="6" name="Immagine 3"/>
            <p:cNvPicPr>
              <a:picLocks noChangeAspect="1"/>
            </p:cNvPicPr>
            <p:nvPr/>
          </p:nvPicPr>
          <p:blipFill>
            <a:blip r:embed="rId2">
              <a:extLst>
                <a:ext uri="{BEBA8EAE-BF5A-486C-A8C5-ECC9F3942E4B}">
                  <a14:imgProps xmlns:a14="http://schemas.microsoft.com/office/drawing/2010/main">
                    <a14:imgLayer r:embed="rId3">
                      <a14:imgEffect>
                        <a14:sharpenSoften amount="50000"/>
                      </a14:imgEffect>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a:off x="10154577" y="257980"/>
              <a:ext cx="1817588" cy="1028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asellaDiTesto 4"/>
            <p:cNvSpPr txBox="1">
              <a:spLocks noChangeArrowheads="1"/>
            </p:cNvSpPr>
            <p:nvPr/>
          </p:nvSpPr>
          <p:spPr bwMode="auto">
            <a:xfrm>
              <a:off x="7420342" y="317092"/>
              <a:ext cx="2605107" cy="969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it-IT" altLang="it-IT" sz="1900" b="1" i="0" u="none" strike="noStrike" kern="1200" cap="none" spc="0" normalizeH="0" baseline="0" noProof="0" dirty="0">
                  <a:ln>
                    <a:noFill/>
                  </a:ln>
                  <a:solidFill>
                    <a:srgbClr val="00B0F0"/>
                  </a:solidFill>
                  <a:effectLst>
                    <a:innerShdw blurRad="63500" dist="50800" dir="13500000">
                      <a:prstClr val="black">
                        <a:alpha val="50000"/>
                      </a:prstClr>
                    </a:innerShdw>
                  </a:effectLst>
                  <a:uLnTx/>
                  <a:uFillTx/>
                  <a:latin typeface="Tahoma" panose="020B0604030504040204" pitchFamily="34" charset="0"/>
                  <a:ea typeface="+mn-ea"/>
                  <a:cs typeface="+mn-cs"/>
                </a:rPr>
                <a:t>Dipartimento di </a:t>
              </a:r>
              <a:r>
                <a:rPr kumimoji="0" lang="it-IT" altLang="it-IT" sz="1900" b="1" i="0" u="none" strike="noStrike" kern="0" cap="none" spc="0" normalizeH="0" baseline="0" noProof="0" dirty="0">
                  <a:ln>
                    <a:noFill/>
                  </a:ln>
                  <a:solidFill>
                    <a:srgbClr val="00B0F0"/>
                  </a:solidFill>
                  <a:effectLst>
                    <a:innerShdw blurRad="63500" dist="50800" dir="13500000">
                      <a:prstClr val="black">
                        <a:alpha val="50000"/>
                      </a:prstClr>
                    </a:innerShdw>
                  </a:effectLst>
                  <a:uLnTx/>
                  <a:uFillTx/>
                  <a:latin typeface="Tahoma" panose="020B0604030504040204" pitchFamily="34" charset="0"/>
                  <a:ea typeface="+mn-ea"/>
                  <a:cs typeface="+mn-cs"/>
                </a:rPr>
                <a:t>Riabilitazione</a:t>
              </a:r>
            </a:p>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it-IT" altLang="it-IT" sz="1900" b="1" i="0" u="none" strike="noStrike" kern="1200" cap="none" spc="0" normalizeH="0" baseline="0" noProof="0" dirty="0">
                  <a:ln>
                    <a:noFill/>
                  </a:ln>
                  <a:solidFill>
                    <a:srgbClr val="00B0F0"/>
                  </a:solidFill>
                  <a:effectLst>
                    <a:innerShdw blurRad="63500" dist="50800" dir="13500000">
                      <a:prstClr val="black">
                        <a:alpha val="50000"/>
                      </a:prstClr>
                    </a:innerShdw>
                  </a:effectLst>
                  <a:uLnTx/>
                  <a:uFillTx/>
                  <a:latin typeface="Tahoma" panose="020B0604030504040204" pitchFamily="34" charset="0"/>
                  <a:ea typeface="+mn-ea"/>
                  <a:cs typeface="+mn-cs"/>
                </a:rPr>
                <a:t>Ospedale Territorio</a:t>
              </a:r>
            </a:p>
          </p:txBody>
        </p:sp>
      </p:grpSp>
      <p:sp>
        <p:nvSpPr>
          <p:cNvPr id="4" name="Segnaposto numero diapositiva 3">
            <a:extLst>
              <a:ext uri="{FF2B5EF4-FFF2-40B4-BE49-F238E27FC236}">
                <a16:creationId xmlns:a16="http://schemas.microsoft.com/office/drawing/2014/main" id="{B8723603-9E9A-4706-DAF2-D691113A9262}"/>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02827AB-F8B7-4603-8A82-CA0ACBF5B92F}" type="slidenum">
              <a:rPr kumimoji="0" lang="it-IT"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it-IT"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pic>
        <p:nvPicPr>
          <p:cNvPr id="10" name="Immagine 9">
            <a:extLst>
              <a:ext uri="{FF2B5EF4-FFF2-40B4-BE49-F238E27FC236}">
                <a16:creationId xmlns:a16="http://schemas.microsoft.com/office/drawing/2014/main" id="{1EE136F8-0559-02B2-EEAA-43B4D463A542}"/>
              </a:ext>
            </a:extLst>
          </p:cNvPr>
          <p:cNvPicPr>
            <a:picLocks noChangeAspect="1"/>
          </p:cNvPicPr>
          <p:nvPr/>
        </p:nvPicPr>
        <p:blipFill>
          <a:blip r:embed="rId4"/>
          <a:stretch>
            <a:fillRect/>
          </a:stretch>
        </p:blipFill>
        <p:spPr>
          <a:xfrm>
            <a:off x="-1" y="0"/>
            <a:ext cx="4283901" cy="6858000"/>
          </a:xfrm>
          <a:prstGeom prst="rect">
            <a:avLst/>
          </a:prstGeom>
        </p:spPr>
      </p:pic>
    </p:spTree>
    <p:extLst>
      <p:ext uri="{BB962C8B-B14F-4D97-AF65-F5344CB8AC3E}">
        <p14:creationId xmlns:p14="http://schemas.microsoft.com/office/powerpoint/2010/main" val="13135629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a:extLst>
              <a:ext uri="{FF2B5EF4-FFF2-40B4-BE49-F238E27FC236}">
                <a16:creationId xmlns:a16="http://schemas.microsoft.com/office/drawing/2014/main" id="{7D22DB78-5D71-E2D3-D332-232F5657845D}"/>
              </a:ext>
            </a:extLst>
          </p:cNvPr>
          <p:cNvSpPr>
            <a:spLocks noGrp="1"/>
          </p:cNvSpPr>
          <p:nvPr>
            <p:ph type="sldNum" sz="quarter" idx="12"/>
          </p:nvPr>
        </p:nvSpPr>
        <p:spPr/>
        <p:txBody>
          <a:bodyPr/>
          <a:lstStyle/>
          <a:p>
            <a:fld id="{A02827AB-F8B7-4603-8A82-CA0ACBF5B92F}" type="slidenum">
              <a:rPr lang="it-IT" smtClean="0"/>
              <a:t>10</a:t>
            </a:fld>
            <a:endParaRPr lang="it-IT"/>
          </a:p>
        </p:txBody>
      </p:sp>
      <p:sp>
        <p:nvSpPr>
          <p:cNvPr id="4" name="CasellaDiTesto 3">
            <a:extLst>
              <a:ext uri="{FF2B5EF4-FFF2-40B4-BE49-F238E27FC236}">
                <a16:creationId xmlns:a16="http://schemas.microsoft.com/office/drawing/2014/main" id="{7F693195-0BDA-9B0C-916A-FD084EBF2270}"/>
              </a:ext>
            </a:extLst>
          </p:cNvPr>
          <p:cNvSpPr txBox="1"/>
          <p:nvPr/>
        </p:nvSpPr>
        <p:spPr>
          <a:xfrm>
            <a:off x="800100" y="916774"/>
            <a:ext cx="10160000" cy="5216813"/>
          </a:xfrm>
          <a:prstGeom prst="rect">
            <a:avLst/>
          </a:prstGeom>
          <a:noFill/>
        </p:spPr>
        <p:txBody>
          <a:bodyPr wrap="square">
            <a:spAutoFit/>
          </a:bodyPr>
          <a:lstStyle/>
          <a:p>
            <a:pPr algn="just" fontAlgn="base">
              <a:spcAft>
                <a:spcPts val="1500"/>
              </a:spcAft>
              <a:buNone/>
            </a:pPr>
            <a:r>
              <a:rPr lang="it-IT" sz="2800" b="1" i="0" dirty="0">
                <a:solidFill>
                  <a:srgbClr val="0070C0"/>
                </a:solidFill>
                <a:effectLst/>
                <a:latin typeface="Arial" panose="020B0604020202020204" pitchFamily="34" charset="0"/>
                <a:cs typeface="Arial" panose="020B0604020202020204" pitchFamily="34" charset="0"/>
              </a:rPr>
              <a:t>Pertanto, </a:t>
            </a:r>
            <a:r>
              <a:rPr lang="it-IT" sz="2800" b="1" i="0" dirty="0">
                <a:solidFill>
                  <a:srgbClr val="002060"/>
                </a:solidFill>
                <a:effectLst/>
                <a:latin typeface="Arial" panose="020B0604020202020204" pitchFamily="34" charset="0"/>
                <a:cs typeface="Arial" panose="020B0604020202020204" pitchFamily="34" charset="0"/>
              </a:rPr>
              <a:t>non si tratta di medicinali</a:t>
            </a:r>
            <a:r>
              <a:rPr lang="it-IT" sz="2800" b="1" i="0" dirty="0">
                <a:solidFill>
                  <a:srgbClr val="0070C0"/>
                </a:solidFill>
                <a:effectLst/>
                <a:latin typeface="Arial" panose="020B0604020202020204" pitchFamily="34" charset="0"/>
                <a:cs typeface="Arial" panose="020B0604020202020204" pitchFamily="34" charset="0"/>
              </a:rPr>
              <a:t>, benché anch'essi siano sottoposti ad una </a:t>
            </a:r>
            <a:r>
              <a:rPr lang="it-IT" sz="2800" b="1" i="0" dirty="0">
                <a:solidFill>
                  <a:srgbClr val="002060"/>
                </a:solidFill>
                <a:effectLst/>
                <a:latin typeface="Arial" panose="020B0604020202020204" pitchFamily="34" charset="0"/>
                <a:cs typeface="Arial" panose="020B0604020202020204" pitchFamily="34" charset="0"/>
              </a:rPr>
              <a:t>rigida regolamentazione </a:t>
            </a:r>
            <a:r>
              <a:rPr lang="it-IT" sz="2800" b="1" i="0" dirty="0">
                <a:solidFill>
                  <a:srgbClr val="0070C0"/>
                </a:solidFill>
                <a:effectLst/>
                <a:latin typeface="Arial" panose="020B0604020202020204" pitchFamily="34" charset="0"/>
                <a:cs typeface="Arial" panose="020B0604020202020204" pitchFamily="34" charset="0"/>
              </a:rPr>
              <a:t>da parte dell'attuale normativa vigente.</a:t>
            </a:r>
          </a:p>
          <a:p>
            <a:pPr algn="just" fontAlgn="base">
              <a:spcAft>
                <a:spcPts val="1500"/>
              </a:spcAft>
            </a:pPr>
            <a:r>
              <a:rPr lang="it-IT" sz="2800" b="1" i="0" dirty="0">
                <a:solidFill>
                  <a:srgbClr val="0070C0"/>
                </a:solidFill>
                <a:effectLst/>
                <a:latin typeface="Arial" panose="020B0604020202020204" pitchFamily="34" charset="0"/>
                <a:cs typeface="Arial" panose="020B0604020202020204" pitchFamily="34" charset="0"/>
              </a:rPr>
              <a:t>Il mercato degli integratori alimentari è estremamente ampio, comprende prodotti adatti alle più </a:t>
            </a:r>
            <a:r>
              <a:rPr lang="it-IT" sz="2800" b="1" i="0" dirty="0">
                <a:solidFill>
                  <a:srgbClr val="002060"/>
                </a:solidFill>
                <a:effectLst/>
                <a:latin typeface="Arial" panose="020B0604020202020204" pitchFamily="34" charset="0"/>
                <a:cs typeface="Arial" panose="020B0604020202020204" pitchFamily="34" charset="0"/>
              </a:rPr>
              <a:t>svariate esigenze </a:t>
            </a:r>
            <a:r>
              <a:rPr lang="it-IT" sz="2800" b="1" i="0" dirty="0">
                <a:solidFill>
                  <a:srgbClr val="0070C0"/>
                </a:solidFill>
                <a:effectLst/>
                <a:latin typeface="Arial" panose="020B0604020202020204" pitchFamily="34" charset="0"/>
                <a:cs typeface="Arial" panose="020B0604020202020204" pitchFamily="34" charset="0"/>
              </a:rPr>
              <a:t>e contenenti </a:t>
            </a:r>
            <a:r>
              <a:rPr lang="it-IT" sz="2800" b="1" i="0" dirty="0">
                <a:solidFill>
                  <a:srgbClr val="002060"/>
                </a:solidFill>
                <a:effectLst/>
                <a:latin typeface="Arial" panose="020B0604020202020204" pitchFamily="34" charset="0"/>
                <a:cs typeface="Arial" panose="020B0604020202020204" pitchFamily="34" charset="0"/>
              </a:rPr>
              <a:t>ingredienti di differente tipologia</a:t>
            </a:r>
            <a:r>
              <a:rPr lang="it-IT" sz="2800" b="1" i="0" dirty="0">
                <a:solidFill>
                  <a:srgbClr val="0070C0"/>
                </a:solidFill>
                <a:effectLst/>
                <a:latin typeface="Arial" panose="020B0604020202020204" pitchFamily="34" charset="0"/>
                <a:cs typeface="Arial" panose="020B0604020202020204" pitchFamily="34" charset="0"/>
              </a:rPr>
              <a:t>.</a:t>
            </a:r>
          </a:p>
          <a:p>
            <a:pPr algn="just" fontAlgn="base">
              <a:spcAft>
                <a:spcPts val="1500"/>
              </a:spcAft>
            </a:pPr>
            <a:r>
              <a:rPr lang="it-IT" sz="2800" b="1" i="0" dirty="0">
                <a:solidFill>
                  <a:srgbClr val="002060"/>
                </a:solidFill>
                <a:effectLst/>
                <a:latin typeface="Arial" panose="020B0604020202020204" pitchFamily="34" charset="0"/>
                <a:cs typeface="Arial" panose="020B0604020202020204" pitchFamily="34" charset="0"/>
              </a:rPr>
              <a:t>In nessun caso</a:t>
            </a:r>
            <a:r>
              <a:rPr lang="it-IT" sz="2800" b="1" i="0" dirty="0">
                <a:solidFill>
                  <a:srgbClr val="0070C0"/>
                </a:solidFill>
                <a:effectLst/>
                <a:latin typeface="Arial" panose="020B0604020202020204" pitchFamily="34" charset="0"/>
                <a:cs typeface="Arial" panose="020B0604020202020204" pitchFamily="34" charset="0"/>
              </a:rPr>
              <a:t>, comunque, questi prodotti </a:t>
            </a:r>
            <a:r>
              <a:rPr lang="it-IT" sz="2800" b="1" i="0" dirty="0">
                <a:solidFill>
                  <a:srgbClr val="002060"/>
                </a:solidFill>
                <a:effectLst/>
                <a:latin typeface="Arial" panose="020B0604020202020204" pitchFamily="34" charset="0"/>
                <a:cs typeface="Arial" panose="020B0604020202020204" pitchFamily="34" charset="0"/>
              </a:rPr>
              <a:t>possono essere considerati come un'alternativa ad abitudini di vita sane </a:t>
            </a:r>
            <a:r>
              <a:rPr lang="it-IT" sz="2800" b="1" i="0" dirty="0">
                <a:solidFill>
                  <a:srgbClr val="0070C0"/>
                </a:solidFill>
                <a:effectLst/>
                <a:latin typeface="Arial" panose="020B0604020202020204" pitchFamily="34" charset="0"/>
                <a:cs typeface="Arial" panose="020B0604020202020204" pitchFamily="34" charset="0"/>
              </a:rPr>
              <a:t>ed equilibrate e tantomeno come un rimedio atto ad arginare o riparare i danni causati dalle scorrette abitudini di cui sopra.</a:t>
            </a:r>
          </a:p>
        </p:txBody>
      </p:sp>
    </p:spTree>
    <p:extLst>
      <p:ext uri="{BB962C8B-B14F-4D97-AF65-F5344CB8AC3E}">
        <p14:creationId xmlns:p14="http://schemas.microsoft.com/office/powerpoint/2010/main" val="9646121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41" name="Text Box 5">
            <a:extLst>
              <a:ext uri="{FF2B5EF4-FFF2-40B4-BE49-F238E27FC236}">
                <a16:creationId xmlns:a16="http://schemas.microsoft.com/office/drawing/2014/main" id="{33DEF2DA-14FD-1F61-B139-12CA6512F1C4}"/>
              </a:ext>
            </a:extLst>
          </p:cNvPr>
          <p:cNvSpPr txBox="1">
            <a:spLocks noChangeArrowheads="1"/>
          </p:cNvSpPr>
          <p:nvPr/>
        </p:nvSpPr>
        <p:spPr bwMode="auto">
          <a:xfrm>
            <a:off x="1624014" y="779463"/>
            <a:ext cx="8948737" cy="5859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it-IT" altLang="it-IT" b="1" dirty="0">
                <a:solidFill>
                  <a:srgbClr val="002060"/>
                </a:solidFill>
                <a:latin typeface="Arial" panose="020B0604020202020204" pitchFamily="34" charset="0"/>
              </a:rPr>
              <a:t>D.L.vo 27 gennaio 1992, n. 109</a:t>
            </a:r>
          </a:p>
          <a:p>
            <a:endParaRPr lang="it-IT" altLang="it-IT" b="1" dirty="0">
              <a:solidFill>
                <a:srgbClr val="002060"/>
              </a:solidFill>
              <a:latin typeface="Arial" panose="020B0604020202020204" pitchFamily="34" charset="0"/>
            </a:endParaRPr>
          </a:p>
          <a:p>
            <a:r>
              <a:rPr lang="it-IT" altLang="it-IT" b="1" dirty="0">
                <a:solidFill>
                  <a:srgbClr val="002060"/>
                </a:solidFill>
                <a:latin typeface="Arial" panose="020B0604020202020204" pitchFamily="34" charset="0"/>
              </a:rPr>
              <a:t>D.L.vo 27 gennaio 1992, n.111            </a:t>
            </a:r>
          </a:p>
          <a:p>
            <a:endParaRPr lang="it-IT" altLang="it-IT" b="1" dirty="0">
              <a:solidFill>
                <a:srgbClr val="002060"/>
              </a:solidFill>
              <a:latin typeface="Arial" panose="020B0604020202020204" pitchFamily="34" charset="0"/>
            </a:endParaRPr>
          </a:p>
          <a:p>
            <a:r>
              <a:rPr lang="it-IT" altLang="it-IT" b="1" dirty="0">
                <a:solidFill>
                  <a:srgbClr val="002060"/>
                </a:solidFill>
                <a:latin typeface="Arial" panose="020B0604020202020204" pitchFamily="34" charset="0"/>
              </a:rPr>
              <a:t>Circolare 7 giugno 1999, n.8</a:t>
            </a:r>
          </a:p>
          <a:p>
            <a:endParaRPr lang="it-IT" altLang="it-IT" b="1" dirty="0">
              <a:solidFill>
                <a:srgbClr val="002060"/>
              </a:solidFill>
              <a:latin typeface="Arial" panose="020B0604020202020204" pitchFamily="34" charset="0"/>
            </a:endParaRPr>
          </a:p>
          <a:p>
            <a:r>
              <a:rPr lang="it-IT" altLang="it-IT" b="1" dirty="0">
                <a:solidFill>
                  <a:srgbClr val="002060"/>
                </a:solidFill>
                <a:latin typeface="Arial" panose="020B0604020202020204" pitchFamily="34" charset="0"/>
              </a:rPr>
              <a:t>Direttiva 2002/46/CE</a:t>
            </a:r>
          </a:p>
          <a:p>
            <a:endParaRPr lang="it-IT" altLang="it-IT" b="1" dirty="0">
              <a:solidFill>
                <a:srgbClr val="002060"/>
              </a:solidFill>
              <a:latin typeface="Arial" panose="020B0604020202020204" pitchFamily="34" charset="0"/>
            </a:endParaRPr>
          </a:p>
          <a:p>
            <a:r>
              <a:rPr lang="it-IT" altLang="it-IT" b="1" dirty="0">
                <a:solidFill>
                  <a:srgbClr val="002060"/>
                </a:solidFill>
                <a:latin typeface="Arial" panose="020B0604020202020204" pitchFamily="34" charset="0"/>
              </a:rPr>
              <a:t>PROVVEDIMENTO del Ministero della Salute </a:t>
            </a:r>
          </a:p>
          <a:p>
            <a:r>
              <a:rPr lang="it-IT" altLang="it-IT" b="1" dirty="0">
                <a:solidFill>
                  <a:srgbClr val="002060"/>
                </a:solidFill>
                <a:latin typeface="Arial" panose="020B0604020202020204" pitchFamily="34" charset="0"/>
              </a:rPr>
              <a:t>19 novembre 2002</a:t>
            </a:r>
          </a:p>
          <a:p>
            <a:endParaRPr lang="it-IT" altLang="it-IT" b="1" dirty="0">
              <a:solidFill>
                <a:srgbClr val="002060"/>
              </a:solidFill>
              <a:latin typeface="Arial" panose="020B0604020202020204" pitchFamily="34" charset="0"/>
            </a:endParaRPr>
          </a:p>
          <a:p>
            <a:r>
              <a:rPr lang="it-IT" altLang="it-IT" b="1" dirty="0">
                <a:solidFill>
                  <a:srgbClr val="002060"/>
                </a:solidFill>
                <a:latin typeface="Arial" panose="020B0604020202020204" pitchFamily="34" charset="0"/>
              </a:rPr>
              <a:t>Linee guida sugli integratori alimentari </a:t>
            </a:r>
          </a:p>
          <a:p>
            <a:r>
              <a:rPr lang="it-IT" altLang="it-IT" b="1" dirty="0">
                <a:solidFill>
                  <a:srgbClr val="002060"/>
                </a:solidFill>
                <a:latin typeface="Arial" panose="020B0604020202020204" pitchFamily="34" charset="0"/>
              </a:rPr>
              <a:t>(Ministero della Salute - dicembre 2002)</a:t>
            </a:r>
          </a:p>
          <a:p>
            <a:endParaRPr lang="it-IT" altLang="it-IT" b="1" dirty="0">
              <a:solidFill>
                <a:srgbClr val="002060"/>
              </a:solidFill>
              <a:latin typeface="Arial" panose="020B0604020202020204" pitchFamily="34" charset="0"/>
            </a:endParaRPr>
          </a:p>
          <a:p>
            <a:r>
              <a:rPr lang="it-IT" altLang="it-IT" b="1" dirty="0">
                <a:solidFill>
                  <a:srgbClr val="002060"/>
                </a:solidFill>
                <a:latin typeface="Arial" panose="020B0604020202020204" pitchFamily="34" charset="0"/>
              </a:rPr>
              <a:t>D.L.vo 21 maggio 2004, n.169</a:t>
            </a:r>
          </a:p>
          <a:p>
            <a:endParaRPr lang="it-IT" altLang="it-IT" b="1" dirty="0">
              <a:solidFill>
                <a:srgbClr val="002060"/>
              </a:solidFill>
              <a:latin typeface="Arial" panose="020B0604020202020204" pitchFamily="34" charset="0"/>
            </a:endParaRPr>
          </a:p>
          <a:p>
            <a:r>
              <a:rPr lang="it-IT" altLang="it-IT" b="1" dirty="0">
                <a:solidFill>
                  <a:srgbClr val="002060"/>
                </a:solidFill>
                <a:latin typeface="Arial" panose="020B0604020202020204" pitchFamily="34" charset="0"/>
              </a:rPr>
              <a:t>Direttiva 2004/27/CE </a:t>
            </a:r>
          </a:p>
          <a:p>
            <a:endParaRPr lang="it-IT" altLang="it-IT" b="1" dirty="0">
              <a:solidFill>
                <a:srgbClr val="002060"/>
              </a:solidFill>
              <a:latin typeface="Arial" panose="020B0604020202020204" pitchFamily="34" charset="0"/>
            </a:endParaRPr>
          </a:p>
          <a:p>
            <a:r>
              <a:rPr lang="it-IT" altLang="it-IT" b="1" dirty="0">
                <a:solidFill>
                  <a:srgbClr val="002060"/>
                </a:solidFill>
                <a:latin typeface="Arial" panose="020B0604020202020204" pitchFamily="34" charset="0"/>
              </a:rPr>
              <a:t>Circolare 25 novembre 2004, n.2 </a:t>
            </a:r>
          </a:p>
          <a:p>
            <a:endParaRPr lang="it-IT" altLang="it-IT" b="1" dirty="0">
              <a:solidFill>
                <a:srgbClr val="002060"/>
              </a:solidFill>
              <a:latin typeface="Arial" panose="020B0604020202020204" pitchFamily="34" charset="0"/>
            </a:endParaRPr>
          </a:p>
          <a:p>
            <a:r>
              <a:rPr lang="it-IT" altLang="it-IT" b="1" dirty="0">
                <a:solidFill>
                  <a:srgbClr val="002060"/>
                </a:solidFill>
                <a:latin typeface="Arial" panose="020B0604020202020204" pitchFamily="34" charset="0"/>
              </a:rPr>
              <a:t>D.L.vo 17 febbraio 2005 </a:t>
            </a:r>
          </a:p>
        </p:txBody>
      </p:sp>
      <p:sp>
        <p:nvSpPr>
          <p:cNvPr id="193543" name="Text Box 7">
            <a:extLst>
              <a:ext uri="{FF2B5EF4-FFF2-40B4-BE49-F238E27FC236}">
                <a16:creationId xmlns:a16="http://schemas.microsoft.com/office/drawing/2014/main" id="{572B2A99-C43F-CE79-B099-DF3DEB8904F5}"/>
              </a:ext>
            </a:extLst>
          </p:cNvPr>
          <p:cNvSpPr txBox="1">
            <a:spLocks noChangeArrowheads="1"/>
          </p:cNvSpPr>
          <p:nvPr/>
        </p:nvSpPr>
        <p:spPr bwMode="auto">
          <a:xfrm>
            <a:off x="1624014" y="219075"/>
            <a:ext cx="1943161"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it-IT" altLang="it-IT" sz="2800" b="1" dirty="0">
                <a:solidFill>
                  <a:srgbClr val="00B0F0"/>
                </a:solidFill>
                <a:latin typeface="Arial" panose="020B0604020202020204" pitchFamily="34" charset="0"/>
              </a:rPr>
              <a:t>Normativa</a:t>
            </a:r>
          </a:p>
        </p:txBody>
      </p:sp>
    </p:spTree>
    <p:extLst>
      <p:ext uri="{BB962C8B-B14F-4D97-AF65-F5344CB8AC3E}">
        <p14:creationId xmlns:p14="http://schemas.microsoft.com/office/powerpoint/2010/main" val="17039339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a:extLst>
              <a:ext uri="{FF2B5EF4-FFF2-40B4-BE49-F238E27FC236}">
                <a16:creationId xmlns:a16="http://schemas.microsoft.com/office/drawing/2014/main" id="{E67D62A9-E2B3-9248-44C0-3DF4B3BF577E}"/>
              </a:ext>
            </a:extLst>
          </p:cNvPr>
          <p:cNvSpPr>
            <a:spLocks noGrp="1"/>
          </p:cNvSpPr>
          <p:nvPr>
            <p:ph type="sldNum" sz="quarter" idx="12"/>
          </p:nvPr>
        </p:nvSpPr>
        <p:spPr/>
        <p:txBody>
          <a:bodyPr/>
          <a:lstStyle/>
          <a:p>
            <a:fld id="{A02827AB-F8B7-4603-8A82-CA0ACBF5B92F}" type="slidenum">
              <a:rPr lang="it-IT" smtClean="0"/>
              <a:t>12</a:t>
            </a:fld>
            <a:endParaRPr lang="it-IT"/>
          </a:p>
        </p:txBody>
      </p:sp>
      <p:sp>
        <p:nvSpPr>
          <p:cNvPr id="4" name="CasellaDiTesto 3">
            <a:extLst>
              <a:ext uri="{FF2B5EF4-FFF2-40B4-BE49-F238E27FC236}">
                <a16:creationId xmlns:a16="http://schemas.microsoft.com/office/drawing/2014/main" id="{09EA2F9A-A869-18E8-8AAC-B6613113BDA3}"/>
              </a:ext>
            </a:extLst>
          </p:cNvPr>
          <p:cNvSpPr txBox="1"/>
          <p:nvPr/>
        </p:nvSpPr>
        <p:spPr>
          <a:xfrm>
            <a:off x="275573" y="302359"/>
            <a:ext cx="11749413" cy="5693866"/>
          </a:xfrm>
          <a:prstGeom prst="rect">
            <a:avLst/>
          </a:prstGeom>
          <a:noFill/>
        </p:spPr>
        <p:txBody>
          <a:bodyPr wrap="square">
            <a:spAutoFit/>
          </a:bodyPr>
          <a:lstStyle/>
          <a:p>
            <a:pPr algn="just"/>
            <a:r>
              <a:rPr lang="it-IT" sz="2800" b="1" i="0" dirty="0">
                <a:solidFill>
                  <a:srgbClr val="0070C0"/>
                </a:solidFill>
                <a:effectLst/>
                <a:latin typeface="Arial" panose="020B0604020202020204" pitchFamily="34" charset="0"/>
                <a:cs typeface="Arial" panose="020B0604020202020204" pitchFamily="34" charset="0"/>
              </a:rPr>
              <a:t>Il corretto approccio per un giusto utilizzo degli integratori alimentari, pertanto, prevede innanzitutto la </a:t>
            </a:r>
            <a:r>
              <a:rPr lang="it-IT" sz="2800" b="1" i="0" dirty="0">
                <a:solidFill>
                  <a:srgbClr val="002060"/>
                </a:solidFill>
                <a:effectLst/>
                <a:latin typeface="Arial" panose="020B0604020202020204" pitchFamily="34" charset="0"/>
                <a:cs typeface="Arial" panose="020B0604020202020204" pitchFamily="34" charset="0"/>
              </a:rPr>
              <a:t>conoscenza di questi prodotti </a:t>
            </a:r>
            <a:r>
              <a:rPr lang="it-IT" sz="2800" b="1" i="0" dirty="0">
                <a:solidFill>
                  <a:srgbClr val="0070C0"/>
                </a:solidFill>
                <a:effectLst/>
                <a:latin typeface="Arial" panose="020B0604020202020204" pitchFamily="34" charset="0"/>
                <a:cs typeface="Arial" panose="020B0604020202020204" pitchFamily="34" charset="0"/>
              </a:rPr>
              <a:t>e, in secondo luogo, la capacità del consumatore di capire quando può assumere in libertà simili prodotti e quando, invece, è necessario rivolgersi preventivamente al medico</a:t>
            </a:r>
          </a:p>
          <a:p>
            <a:pPr algn="just"/>
            <a:endParaRPr lang="it-IT" sz="2800" b="1" dirty="0">
              <a:solidFill>
                <a:srgbClr val="0070C0"/>
              </a:solidFill>
              <a:latin typeface="Arial" panose="020B0604020202020204" pitchFamily="34" charset="0"/>
              <a:cs typeface="Arial" panose="020B0604020202020204" pitchFamily="34" charset="0"/>
            </a:endParaRPr>
          </a:p>
          <a:p>
            <a:pPr algn="just"/>
            <a:r>
              <a:rPr lang="it-IT" sz="2800" b="1" i="0" dirty="0">
                <a:solidFill>
                  <a:srgbClr val="0070C0"/>
                </a:solidFill>
                <a:effectLst/>
                <a:latin typeface="Arial" panose="020B0604020202020204" pitchFamily="34" charset="0"/>
                <a:cs typeface="Arial" panose="020B0604020202020204" pitchFamily="34" charset="0"/>
              </a:rPr>
              <a:t>Nonostante non si tratti di farmaci, infatti, </a:t>
            </a:r>
            <a:r>
              <a:rPr lang="it-IT" sz="2800" b="1" i="0" dirty="0">
                <a:solidFill>
                  <a:srgbClr val="002060"/>
                </a:solidFill>
                <a:effectLst/>
                <a:latin typeface="Arial" panose="020B0604020202020204" pitchFamily="34" charset="0"/>
                <a:cs typeface="Arial" panose="020B0604020202020204" pitchFamily="34" charset="0"/>
              </a:rPr>
              <a:t>anche gli integratori alimentari possono dare origine ad effetti collaterali e possono presentare svariate </a:t>
            </a:r>
            <a:r>
              <a:rPr lang="it-IT" sz="2800" b="1" i="0" u="none" strike="noStrike" dirty="0">
                <a:solidFill>
                  <a:srgbClr val="002060"/>
                </a:solidFill>
                <a:effectLst/>
                <a:latin typeface="Arial" panose="020B0604020202020204" pitchFamily="34" charset="0"/>
                <a:cs typeface="Arial" panose="020B0604020202020204" pitchFamily="34" charset="0"/>
              </a:rPr>
              <a:t>controindicazioni</a:t>
            </a:r>
            <a:r>
              <a:rPr lang="it-IT" sz="2800" b="1" i="0" dirty="0">
                <a:solidFill>
                  <a:srgbClr val="002060"/>
                </a:solidFill>
                <a:effectLst/>
                <a:latin typeface="Arial" panose="020B0604020202020204" pitchFamily="34" charset="0"/>
                <a:cs typeface="Arial" panose="020B0604020202020204" pitchFamily="34" charset="0"/>
              </a:rPr>
              <a:t>.</a:t>
            </a:r>
          </a:p>
          <a:p>
            <a:pPr algn="just"/>
            <a:endParaRPr lang="it-IT" sz="2800" b="1" dirty="0">
              <a:solidFill>
                <a:srgbClr val="0070C0"/>
              </a:solidFill>
              <a:latin typeface="Arial" panose="020B0604020202020204" pitchFamily="34" charset="0"/>
              <a:cs typeface="Arial" panose="020B0604020202020204" pitchFamily="34" charset="0"/>
            </a:endParaRPr>
          </a:p>
          <a:p>
            <a:pPr algn="just"/>
            <a:r>
              <a:rPr lang="it-IT" sz="2800" b="1" i="0" dirty="0">
                <a:solidFill>
                  <a:srgbClr val="0070C0"/>
                </a:solidFill>
                <a:effectLst/>
                <a:latin typeface="Arial" panose="020B0604020202020204" pitchFamily="34" charset="0"/>
                <a:cs typeface="Arial" panose="020B0604020202020204" pitchFamily="34" charset="0"/>
              </a:rPr>
              <a:t>Per  questo motivo, in caso di dubbi e in presenza di patologie, disturbi o particolari condizioni (ad esempio, gravidanza e </a:t>
            </a:r>
            <a:r>
              <a:rPr lang="it-IT" sz="2800" b="1" i="0" u="none" strike="noStrike" dirty="0">
                <a:solidFill>
                  <a:srgbClr val="0070C0"/>
                </a:solidFill>
                <a:effectLst/>
                <a:latin typeface="Arial" panose="020B0604020202020204" pitchFamily="34" charset="0"/>
                <a:cs typeface="Arial" panose="020B0604020202020204" pitchFamily="34" charset="0"/>
              </a:rPr>
              <a:t>allattamento</a:t>
            </a:r>
            <a:r>
              <a:rPr lang="it-IT" sz="2800" b="1" i="0" dirty="0">
                <a:solidFill>
                  <a:srgbClr val="0070C0"/>
                </a:solidFill>
                <a:effectLst/>
                <a:latin typeface="Arial" panose="020B0604020202020204" pitchFamily="34" charset="0"/>
                <a:cs typeface="Arial" panose="020B0604020202020204" pitchFamily="34" charset="0"/>
              </a:rPr>
              <a:t>), </a:t>
            </a:r>
            <a:r>
              <a:rPr lang="it-IT" sz="2800" b="1" i="0" dirty="0">
                <a:solidFill>
                  <a:srgbClr val="002060"/>
                </a:solidFill>
                <a:effectLst/>
                <a:latin typeface="Arial" panose="020B0604020202020204" pitchFamily="34" charset="0"/>
                <a:cs typeface="Arial" panose="020B0604020202020204" pitchFamily="34" charset="0"/>
              </a:rPr>
              <a:t>il consulto del medico risulta indispensabile</a:t>
            </a:r>
            <a:r>
              <a:rPr lang="it-IT" sz="2800" b="1" i="0" dirty="0">
                <a:solidFill>
                  <a:srgbClr val="0070C0"/>
                </a:solidFill>
                <a:effectLst/>
                <a:latin typeface="Arial" panose="020B0604020202020204" pitchFamily="34" charset="0"/>
                <a:cs typeface="Arial" panose="020B0604020202020204" pitchFamily="34" charset="0"/>
              </a:rPr>
              <a:t>.</a:t>
            </a:r>
            <a:endParaRPr lang="it-IT" sz="2800" b="1" dirty="0">
              <a:solidFill>
                <a:srgbClr val="0070C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117024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a:extLst>
              <a:ext uri="{FF2B5EF4-FFF2-40B4-BE49-F238E27FC236}">
                <a16:creationId xmlns:a16="http://schemas.microsoft.com/office/drawing/2014/main" id="{75885A64-9886-4FD6-4586-CE960FC5AA8D}"/>
              </a:ext>
            </a:extLst>
          </p:cNvPr>
          <p:cNvSpPr>
            <a:spLocks noGrp="1"/>
          </p:cNvSpPr>
          <p:nvPr>
            <p:ph type="sldNum" sz="quarter" idx="12"/>
          </p:nvPr>
        </p:nvSpPr>
        <p:spPr/>
        <p:txBody>
          <a:bodyPr/>
          <a:lstStyle/>
          <a:p>
            <a:fld id="{A02827AB-F8B7-4603-8A82-CA0ACBF5B92F}" type="slidenum">
              <a:rPr lang="it-IT" smtClean="0"/>
              <a:t>13</a:t>
            </a:fld>
            <a:endParaRPr lang="it-IT"/>
          </a:p>
        </p:txBody>
      </p:sp>
      <p:sp>
        <p:nvSpPr>
          <p:cNvPr id="4" name="CasellaDiTesto 3">
            <a:extLst>
              <a:ext uri="{FF2B5EF4-FFF2-40B4-BE49-F238E27FC236}">
                <a16:creationId xmlns:a16="http://schemas.microsoft.com/office/drawing/2014/main" id="{38A3ABD4-477A-7304-61B9-F31B8FE45519}"/>
              </a:ext>
            </a:extLst>
          </p:cNvPr>
          <p:cNvSpPr txBox="1"/>
          <p:nvPr/>
        </p:nvSpPr>
        <p:spPr>
          <a:xfrm>
            <a:off x="413359" y="327434"/>
            <a:ext cx="11636679" cy="6524863"/>
          </a:xfrm>
          <a:prstGeom prst="rect">
            <a:avLst/>
          </a:prstGeom>
          <a:noFill/>
        </p:spPr>
        <p:txBody>
          <a:bodyPr wrap="square">
            <a:spAutoFit/>
          </a:bodyPr>
          <a:lstStyle/>
          <a:p>
            <a:pPr fontAlgn="base">
              <a:buNone/>
            </a:pPr>
            <a:r>
              <a:rPr lang="it-IT" sz="1900" b="1" kern="0"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Cosa contengono gli Integratori Alimentari?</a:t>
            </a:r>
            <a:endParaRPr lang="it-IT" sz="1900" kern="100" dirty="0">
              <a:solidFill>
                <a:srgbClr val="0070C0"/>
              </a:solidFill>
              <a:effectLst/>
              <a:latin typeface="Arial" panose="020B0604020202020204" pitchFamily="34" charset="0"/>
              <a:ea typeface="Aptos" panose="020B0004020202020204" pitchFamily="34" charset="0"/>
              <a:cs typeface="Arial" panose="020B0604020202020204" pitchFamily="34" charset="0"/>
            </a:endParaRPr>
          </a:p>
          <a:p>
            <a:pPr fontAlgn="base">
              <a:buNone/>
            </a:pPr>
            <a:r>
              <a:rPr lang="it-IT" sz="1900" kern="0"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Gli ingredienti che possono essere inclusi nella composizione degli integratori alimentari sono molteplici.</a:t>
            </a:r>
            <a:endParaRPr lang="it-IT" sz="1900" kern="100" dirty="0">
              <a:solidFill>
                <a:srgbClr val="0070C0"/>
              </a:solidFill>
              <a:effectLst/>
              <a:latin typeface="Arial" panose="020B0604020202020204" pitchFamily="34" charset="0"/>
              <a:ea typeface="Aptos" panose="020B0004020202020204" pitchFamily="34" charset="0"/>
              <a:cs typeface="Arial" panose="020B0604020202020204" pitchFamily="34" charset="0"/>
            </a:endParaRPr>
          </a:p>
          <a:p>
            <a:pPr fontAlgn="base">
              <a:buNone/>
            </a:pPr>
            <a:r>
              <a:rPr lang="it-IT" sz="1900" kern="0"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Fra questi, ricordiamo le principali categorie:</a:t>
            </a:r>
            <a:endParaRPr lang="it-IT" sz="1900" kern="100" dirty="0">
              <a:solidFill>
                <a:srgbClr val="0070C0"/>
              </a:solidFill>
              <a:effectLst/>
              <a:latin typeface="Arial" panose="020B0604020202020204" pitchFamily="34" charset="0"/>
              <a:ea typeface="Aptos" panose="020B0004020202020204" pitchFamily="34" charset="0"/>
              <a:cs typeface="Arial" panose="020B0604020202020204" pitchFamily="34" charset="0"/>
            </a:endParaRPr>
          </a:p>
          <a:p>
            <a:pPr marL="342900" lvl="0" indent="-342900" fontAlgn="base">
              <a:buSzPts val="1000"/>
              <a:buFont typeface="Symbol" panose="05050102010706020507" pitchFamily="18" charset="2"/>
              <a:buChar char=""/>
              <a:tabLst>
                <a:tab pos="457200" algn="l"/>
              </a:tabLst>
            </a:pPr>
            <a:r>
              <a:rPr lang="it-IT" sz="1900" b="1" kern="0"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Vitamine</a:t>
            </a:r>
            <a:endParaRPr lang="it-IT" sz="1900" kern="100" dirty="0">
              <a:solidFill>
                <a:srgbClr val="0070C0"/>
              </a:solidFill>
              <a:effectLst/>
              <a:latin typeface="Arial" panose="020B0604020202020204" pitchFamily="34" charset="0"/>
              <a:ea typeface="Aptos" panose="020B0004020202020204" pitchFamily="34" charset="0"/>
              <a:cs typeface="Arial" panose="020B0604020202020204" pitchFamily="34" charset="0"/>
            </a:endParaRPr>
          </a:p>
          <a:p>
            <a:pPr marL="342900" lvl="0" indent="-342900" fontAlgn="base">
              <a:buSzPts val="1000"/>
              <a:buFont typeface="Symbol" panose="05050102010706020507" pitchFamily="18" charset="2"/>
              <a:buChar char=""/>
              <a:tabLst>
                <a:tab pos="457200" algn="l"/>
              </a:tabLst>
            </a:pPr>
            <a:r>
              <a:rPr lang="it-IT" sz="1900" b="1" kern="0"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Minerali</a:t>
            </a:r>
            <a:endParaRPr lang="it-IT" sz="1900" kern="100" dirty="0">
              <a:solidFill>
                <a:srgbClr val="0070C0"/>
              </a:solidFill>
              <a:effectLst/>
              <a:latin typeface="Arial" panose="020B0604020202020204" pitchFamily="34" charset="0"/>
              <a:ea typeface="Aptos" panose="020B0004020202020204" pitchFamily="34" charset="0"/>
              <a:cs typeface="Arial" panose="020B0604020202020204" pitchFamily="34" charset="0"/>
            </a:endParaRPr>
          </a:p>
          <a:p>
            <a:pPr marL="342900" lvl="0" indent="-342900" fontAlgn="base">
              <a:buSzPts val="1000"/>
              <a:buFont typeface="Symbol" panose="05050102010706020507" pitchFamily="18" charset="2"/>
              <a:buChar char=""/>
              <a:tabLst>
                <a:tab pos="457200" algn="l"/>
              </a:tabLst>
            </a:pPr>
            <a:r>
              <a:rPr lang="it-IT" sz="1900" b="1" kern="0"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Amminoacidi</a:t>
            </a:r>
            <a:endParaRPr lang="it-IT" sz="1900" kern="100" dirty="0">
              <a:solidFill>
                <a:srgbClr val="0070C0"/>
              </a:solidFill>
              <a:effectLst/>
              <a:latin typeface="Arial" panose="020B0604020202020204" pitchFamily="34" charset="0"/>
              <a:ea typeface="Aptos" panose="020B0004020202020204" pitchFamily="34" charset="0"/>
              <a:cs typeface="Arial" panose="020B0604020202020204" pitchFamily="34" charset="0"/>
            </a:endParaRPr>
          </a:p>
          <a:p>
            <a:pPr marL="342900" lvl="0" indent="-342900" fontAlgn="base">
              <a:buSzPts val="1000"/>
              <a:buFont typeface="Symbol" panose="05050102010706020507" pitchFamily="18" charset="2"/>
              <a:buChar char=""/>
              <a:tabLst>
                <a:tab pos="457200" algn="l"/>
              </a:tabLst>
            </a:pPr>
            <a:r>
              <a:rPr lang="it-IT" sz="1900" b="1" kern="0"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Acidi grassi della serie omega: </a:t>
            </a:r>
            <a:endParaRPr lang="it-IT" sz="1900" kern="100" dirty="0">
              <a:solidFill>
                <a:srgbClr val="0070C0"/>
              </a:solidFill>
              <a:effectLst/>
              <a:latin typeface="Arial" panose="020B0604020202020204" pitchFamily="34" charset="0"/>
              <a:ea typeface="Aptos" panose="020B0004020202020204" pitchFamily="34" charset="0"/>
              <a:cs typeface="Arial" panose="020B0604020202020204" pitchFamily="34" charset="0"/>
            </a:endParaRPr>
          </a:p>
          <a:p>
            <a:pPr marL="342900" lvl="0" indent="-342900" fontAlgn="base">
              <a:buSzPts val="1000"/>
              <a:buFont typeface="Symbol" panose="05050102010706020507" pitchFamily="18" charset="2"/>
              <a:buChar char=""/>
              <a:tabLst>
                <a:tab pos="457200" algn="l"/>
              </a:tabLst>
            </a:pPr>
            <a:r>
              <a:rPr lang="it-IT" sz="1900" b="1" kern="0"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Prebiotici e probiotici</a:t>
            </a:r>
            <a:endParaRPr lang="it-IT" sz="1900" kern="100" dirty="0">
              <a:solidFill>
                <a:srgbClr val="0070C0"/>
              </a:solidFill>
              <a:effectLst/>
              <a:latin typeface="Arial" panose="020B0604020202020204" pitchFamily="34" charset="0"/>
              <a:ea typeface="Aptos" panose="020B0004020202020204" pitchFamily="34" charset="0"/>
              <a:cs typeface="Arial" panose="020B0604020202020204" pitchFamily="34" charset="0"/>
            </a:endParaRPr>
          </a:p>
          <a:p>
            <a:pPr marL="342900" lvl="0" indent="-342900" fontAlgn="base">
              <a:buSzPts val="1000"/>
              <a:buFont typeface="Symbol" panose="05050102010706020507" pitchFamily="18" charset="2"/>
              <a:buChar char=""/>
              <a:tabLst>
                <a:tab pos="457200" algn="l"/>
              </a:tabLst>
            </a:pPr>
            <a:r>
              <a:rPr lang="it-IT" sz="1900" b="1" kern="0"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Erbe, estratti e altri preparati vegetali</a:t>
            </a:r>
            <a:endParaRPr lang="it-IT" sz="1900" kern="100" dirty="0">
              <a:solidFill>
                <a:srgbClr val="0070C0"/>
              </a:solidFill>
              <a:effectLst/>
              <a:latin typeface="Arial" panose="020B0604020202020204" pitchFamily="34" charset="0"/>
              <a:ea typeface="Aptos" panose="020B0004020202020204" pitchFamily="34" charset="0"/>
              <a:cs typeface="Arial" panose="020B0604020202020204" pitchFamily="34" charset="0"/>
            </a:endParaRPr>
          </a:p>
          <a:p>
            <a:pPr marL="342900" lvl="0" indent="-342900" fontAlgn="base">
              <a:buSzPts val="1000"/>
              <a:buFont typeface="Symbol" panose="05050102010706020507" pitchFamily="18" charset="2"/>
              <a:buChar char=""/>
              <a:tabLst>
                <a:tab pos="457200" algn="l"/>
              </a:tabLst>
            </a:pPr>
            <a:r>
              <a:rPr lang="it-IT" sz="1900" b="1" kern="0"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Altre sostanze attive </a:t>
            </a:r>
            <a:r>
              <a:rPr lang="it-IT" sz="1900" kern="0"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non comprese nelle suddette categorie: un noto esempio è dato dal </a:t>
            </a:r>
            <a:r>
              <a:rPr lang="it-IT" sz="1900" b="1" kern="0"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coenzima Q10</a:t>
            </a:r>
            <a:endParaRPr lang="it-IT" sz="1900" b="1" kern="0" dirty="0">
              <a:solidFill>
                <a:srgbClr val="0070C0"/>
              </a:solidFill>
              <a:latin typeface="Arial" panose="020B0604020202020204" pitchFamily="34" charset="0"/>
              <a:ea typeface="Times New Roman" panose="02020603050405020304" pitchFamily="18" charset="0"/>
              <a:cs typeface="Arial" panose="020B0604020202020204" pitchFamily="34" charset="0"/>
            </a:endParaRPr>
          </a:p>
          <a:p>
            <a:pPr marL="342900" lvl="0" indent="-342900" fontAlgn="base">
              <a:buSzPts val="1000"/>
              <a:buFont typeface="Symbol" panose="05050102010706020507" pitchFamily="18" charset="2"/>
              <a:buChar char=""/>
              <a:tabLst>
                <a:tab pos="457200" algn="l"/>
              </a:tabLst>
            </a:pPr>
            <a:endParaRPr lang="it-IT" sz="1900" kern="100" dirty="0">
              <a:solidFill>
                <a:srgbClr val="0070C0"/>
              </a:solidFill>
              <a:effectLst/>
              <a:latin typeface="Arial" panose="020B0604020202020204" pitchFamily="34" charset="0"/>
              <a:ea typeface="Aptos" panose="020B0004020202020204" pitchFamily="34" charset="0"/>
              <a:cs typeface="Arial" panose="020B0604020202020204" pitchFamily="34" charset="0"/>
            </a:endParaRPr>
          </a:p>
          <a:p>
            <a:pPr fontAlgn="base">
              <a:buNone/>
            </a:pPr>
            <a:r>
              <a:rPr lang="it-IT" sz="1900" kern="0"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Oltre al tipo d'ingredienti, la normativa vigente pone anche dei limiti in merito alla concentrazione massima che è possibile inserire all'interno degli integratori alimentari. Questa regolamentazione quali- e quantitativa viene effettuata allo scopo di tutelare il consumatore finale.</a:t>
            </a:r>
          </a:p>
          <a:p>
            <a:pPr fontAlgn="base">
              <a:buNone/>
            </a:pPr>
            <a:endParaRPr lang="it-IT" sz="1900" kern="100" dirty="0">
              <a:solidFill>
                <a:srgbClr val="0070C0"/>
              </a:solidFill>
              <a:effectLst/>
              <a:latin typeface="Arial" panose="020B0604020202020204" pitchFamily="34" charset="0"/>
              <a:ea typeface="Aptos" panose="020B0004020202020204" pitchFamily="34" charset="0"/>
              <a:cs typeface="Arial" panose="020B0604020202020204" pitchFamily="34" charset="0"/>
            </a:endParaRPr>
          </a:p>
          <a:p>
            <a:pPr fontAlgn="base">
              <a:buNone/>
            </a:pPr>
            <a:r>
              <a:rPr lang="it-IT" sz="1900" b="1" kern="0"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Altri Ingredienti o Eccipienti</a:t>
            </a:r>
            <a:endParaRPr lang="it-IT" sz="1900" kern="100" dirty="0">
              <a:solidFill>
                <a:srgbClr val="0070C0"/>
              </a:solidFill>
              <a:effectLst/>
              <a:latin typeface="Arial" panose="020B0604020202020204" pitchFamily="34" charset="0"/>
              <a:ea typeface="Aptos" panose="020B0004020202020204" pitchFamily="34" charset="0"/>
              <a:cs typeface="Arial" panose="020B0604020202020204" pitchFamily="34" charset="0"/>
            </a:endParaRPr>
          </a:p>
          <a:p>
            <a:pPr fontAlgn="base">
              <a:buNone/>
            </a:pPr>
            <a:r>
              <a:rPr lang="it-IT" sz="1900" b="1" kern="0"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Sostanze che consentono il mantenimento delle caratteristiche della formulazione</a:t>
            </a:r>
            <a:endParaRPr lang="it-IT" sz="1900" kern="100" dirty="0">
              <a:solidFill>
                <a:srgbClr val="0070C0"/>
              </a:solidFill>
              <a:effectLst/>
              <a:latin typeface="Arial" panose="020B0604020202020204" pitchFamily="34" charset="0"/>
              <a:ea typeface="Aptos" panose="020B0004020202020204" pitchFamily="34" charset="0"/>
              <a:cs typeface="Arial" panose="020B0604020202020204" pitchFamily="34" charset="0"/>
            </a:endParaRPr>
          </a:p>
          <a:p>
            <a:pPr fontAlgn="base">
              <a:buNone/>
            </a:pPr>
            <a:r>
              <a:rPr lang="it-IT" sz="1900" b="1" kern="0"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Coloranti</a:t>
            </a:r>
            <a:endParaRPr lang="it-IT" sz="1900" kern="100" dirty="0">
              <a:solidFill>
                <a:srgbClr val="0070C0"/>
              </a:solidFill>
              <a:effectLst/>
              <a:latin typeface="Arial" panose="020B0604020202020204" pitchFamily="34" charset="0"/>
              <a:ea typeface="Aptos" panose="020B0004020202020204" pitchFamily="34" charset="0"/>
              <a:cs typeface="Arial" panose="020B0604020202020204" pitchFamily="34" charset="0"/>
            </a:endParaRPr>
          </a:p>
          <a:p>
            <a:pPr fontAlgn="base">
              <a:buNone/>
            </a:pPr>
            <a:r>
              <a:rPr lang="it-IT" sz="1900" b="1" kern="0"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Agenti di rivestimento</a:t>
            </a:r>
            <a:endParaRPr lang="it-IT" sz="1900" kern="100" dirty="0">
              <a:solidFill>
                <a:srgbClr val="0070C0"/>
              </a:solidFill>
              <a:effectLst/>
              <a:latin typeface="Arial" panose="020B0604020202020204" pitchFamily="34" charset="0"/>
              <a:ea typeface="Aptos" panose="020B0004020202020204" pitchFamily="34" charset="0"/>
              <a:cs typeface="Arial" panose="020B0604020202020204" pitchFamily="34" charset="0"/>
            </a:endParaRPr>
          </a:p>
          <a:p>
            <a:pPr fontAlgn="base">
              <a:buNone/>
            </a:pPr>
            <a:r>
              <a:rPr lang="it-IT" sz="1900" b="1" kern="0"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Aromi</a:t>
            </a:r>
            <a:endParaRPr lang="it-IT" sz="1900" kern="100" dirty="0">
              <a:solidFill>
                <a:srgbClr val="0070C0"/>
              </a:solidFill>
              <a:effectLst/>
              <a:latin typeface="Arial" panose="020B0604020202020204" pitchFamily="34" charset="0"/>
              <a:ea typeface="Aptos" panose="020B0004020202020204" pitchFamily="34" charset="0"/>
              <a:cs typeface="Arial" panose="020B0604020202020204" pitchFamily="34" charset="0"/>
            </a:endParaRPr>
          </a:p>
          <a:p>
            <a:pPr fontAlgn="base"/>
            <a:r>
              <a:rPr lang="it-IT" sz="1900" b="1" kern="0"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Conservanti e antiossidanti</a:t>
            </a:r>
            <a:endParaRPr lang="it-IT" sz="1900" kern="100" dirty="0">
              <a:solidFill>
                <a:srgbClr val="0070C0"/>
              </a:solidFill>
              <a:effectLst/>
              <a:latin typeface="Arial" panose="020B0604020202020204" pitchFamily="34" charset="0"/>
              <a:ea typeface="Aptos" panose="020B0004020202020204" pitchFamily="34" charset="0"/>
              <a:cs typeface="Arial" panose="020B0604020202020204" pitchFamily="34" charset="0"/>
            </a:endParaRPr>
          </a:p>
        </p:txBody>
      </p:sp>
    </p:spTree>
    <p:extLst>
      <p:ext uri="{BB962C8B-B14F-4D97-AF65-F5344CB8AC3E}">
        <p14:creationId xmlns:p14="http://schemas.microsoft.com/office/powerpoint/2010/main" val="31897284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1"/>
          <p:cNvSpPr/>
          <p:nvPr/>
        </p:nvSpPr>
        <p:spPr>
          <a:xfrm>
            <a:off x="233128" y="10633"/>
            <a:ext cx="11952514" cy="6857999"/>
          </a:xfrm>
          <a:prstGeom prst="rect">
            <a:avLst/>
          </a:prstGeom>
          <a:blipFill>
            <a:blip r:embed="rId3" cstate="print"/>
            <a:stretch>
              <a:fillRect/>
            </a:stretch>
          </a:blipFill>
        </p:spPr>
        <p:txBody>
          <a:bodyPr wrap="square" lIns="0" tIns="0" rIns="0" bIns="0" rtlCol="0">
            <a:spAutoFit/>
          </a:bodyPr>
          <a:lstStyle/>
          <a:p>
            <a:endParaRPr/>
          </a:p>
        </p:txBody>
      </p:sp>
      <p:sp>
        <p:nvSpPr>
          <p:cNvPr id="3" name="object 3"/>
          <p:cNvSpPr txBox="1"/>
          <p:nvPr/>
        </p:nvSpPr>
        <p:spPr>
          <a:xfrm>
            <a:off x="3404615" y="300141"/>
            <a:ext cx="5520486" cy="534813"/>
          </a:xfrm>
          <a:prstGeom prst="rect">
            <a:avLst/>
          </a:prstGeom>
        </p:spPr>
        <p:txBody>
          <a:bodyPr vert="horz" wrap="square" lIns="0" tIns="0" rIns="0" bIns="0" rtlCol="0">
            <a:spAutoFit/>
          </a:bodyPr>
          <a:lstStyle/>
          <a:p>
            <a:pPr marL="0" marR="0">
              <a:lnSpc>
                <a:spcPts val="3911"/>
              </a:lnSpc>
              <a:spcBef>
                <a:spcPts val="0"/>
              </a:spcBef>
              <a:spcAft>
                <a:spcPts val="0"/>
              </a:spcAft>
            </a:pPr>
            <a:r>
              <a:rPr sz="3200" b="1" dirty="0">
                <a:solidFill>
                  <a:srgbClr val="008000"/>
                </a:solidFill>
                <a:latin typeface="Calibri"/>
                <a:cs typeface="Calibri"/>
              </a:rPr>
              <a:t>A chi</a:t>
            </a:r>
            <a:r>
              <a:rPr sz="3200" b="1" spc="-12" dirty="0">
                <a:solidFill>
                  <a:srgbClr val="008000"/>
                </a:solidFill>
                <a:latin typeface="Calibri"/>
                <a:cs typeface="Calibri"/>
              </a:rPr>
              <a:t> </a:t>
            </a:r>
            <a:r>
              <a:rPr sz="3200" b="1" dirty="0">
                <a:solidFill>
                  <a:srgbClr val="008000"/>
                </a:solidFill>
                <a:latin typeface="Calibri"/>
                <a:cs typeface="Calibri"/>
              </a:rPr>
              <a:t>sono</a:t>
            </a:r>
            <a:r>
              <a:rPr sz="3200" b="1" spc="-17" dirty="0">
                <a:solidFill>
                  <a:srgbClr val="008000"/>
                </a:solidFill>
                <a:latin typeface="Calibri"/>
                <a:cs typeface="Calibri"/>
              </a:rPr>
              <a:t> </a:t>
            </a:r>
            <a:r>
              <a:rPr sz="3200" b="1" dirty="0">
                <a:solidFill>
                  <a:srgbClr val="008000"/>
                </a:solidFill>
                <a:latin typeface="Calibri"/>
                <a:cs typeface="Calibri"/>
              </a:rPr>
              <a:t>rivolti</a:t>
            </a:r>
            <a:r>
              <a:rPr sz="3200" b="1" spc="-23" dirty="0">
                <a:solidFill>
                  <a:srgbClr val="008000"/>
                </a:solidFill>
                <a:latin typeface="Calibri"/>
                <a:cs typeface="Calibri"/>
              </a:rPr>
              <a:t> </a:t>
            </a:r>
            <a:r>
              <a:rPr sz="3200" b="1" dirty="0">
                <a:solidFill>
                  <a:srgbClr val="008000"/>
                </a:solidFill>
                <a:latin typeface="Calibri"/>
                <a:cs typeface="Calibri"/>
              </a:rPr>
              <a:t>gli </a:t>
            </a:r>
            <a:r>
              <a:rPr sz="3200" b="1" spc="-15" dirty="0">
                <a:solidFill>
                  <a:srgbClr val="008000"/>
                </a:solidFill>
                <a:latin typeface="Calibri"/>
                <a:cs typeface="Calibri"/>
              </a:rPr>
              <a:t>integratori?</a:t>
            </a:r>
          </a:p>
        </p:txBody>
      </p:sp>
      <p:sp>
        <p:nvSpPr>
          <p:cNvPr id="4" name="object 4"/>
          <p:cNvSpPr txBox="1"/>
          <p:nvPr/>
        </p:nvSpPr>
        <p:spPr>
          <a:xfrm>
            <a:off x="6124321" y="1292876"/>
            <a:ext cx="964108" cy="317152"/>
          </a:xfrm>
          <a:prstGeom prst="rect">
            <a:avLst/>
          </a:prstGeom>
        </p:spPr>
        <p:txBody>
          <a:bodyPr vert="horz" wrap="square" lIns="0" tIns="0" rIns="0" bIns="0" rtlCol="0">
            <a:spAutoFit/>
          </a:bodyPr>
          <a:lstStyle/>
          <a:p>
            <a:pPr marL="0" marR="0">
              <a:lnSpc>
                <a:spcPts val="2197"/>
              </a:lnSpc>
              <a:spcBef>
                <a:spcPts val="0"/>
              </a:spcBef>
              <a:spcAft>
                <a:spcPts val="0"/>
              </a:spcAft>
            </a:pPr>
            <a:r>
              <a:rPr sz="1800" dirty="0">
                <a:solidFill>
                  <a:srgbClr val="000000"/>
                </a:solidFill>
                <a:latin typeface="Calibri"/>
                <a:cs typeface="Calibri"/>
              </a:rPr>
              <a:t>CURARSI</a:t>
            </a:r>
          </a:p>
        </p:txBody>
      </p:sp>
      <p:sp>
        <p:nvSpPr>
          <p:cNvPr id="5" name="object 5"/>
          <p:cNvSpPr txBox="1"/>
          <p:nvPr/>
        </p:nvSpPr>
        <p:spPr>
          <a:xfrm>
            <a:off x="9224518" y="1292876"/>
            <a:ext cx="1114797" cy="317152"/>
          </a:xfrm>
          <a:prstGeom prst="rect">
            <a:avLst/>
          </a:prstGeom>
        </p:spPr>
        <p:txBody>
          <a:bodyPr vert="horz" wrap="square" lIns="0" tIns="0" rIns="0" bIns="0" rtlCol="0">
            <a:spAutoFit/>
          </a:bodyPr>
          <a:lstStyle/>
          <a:p>
            <a:pPr marL="0" marR="0">
              <a:lnSpc>
                <a:spcPts val="2197"/>
              </a:lnSpc>
              <a:spcBef>
                <a:spcPts val="0"/>
              </a:spcBef>
              <a:spcAft>
                <a:spcPts val="0"/>
              </a:spcAft>
            </a:pPr>
            <a:r>
              <a:rPr sz="1800" spc="-18" dirty="0">
                <a:solidFill>
                  <a:srgbClr val="000000"/>
                </a:solidFill>
                <a:latin typeface="Calibri"/>
                <a:cs typeface="Calibri"/>
              </a:rPr>
              <a:t>FARMACO</a:t>
            </a:r>
          </a:p>
        </p:txBody>
      </p:sp>
      <p:sp>
        <p:nvSpPr>
          <p:cNvPr id="6" name="object 6"/>
          <p:cNvSpPr txBox="1"/>
          <p:nvPr/>
        </p:nvSpPr>
        <p:spPr>
          <a:xfrm>
            <a:off x="3387598" y="1891809"/>
            <a:ext cx="971252" cy="317152"/>
          </a:xfrm>
          <a:prstGeom prst="rect">
            <a:avLst/>
          </a:prstGeom>
        </p:spPr>
        <p:txBody>
          <a:bodyPr vert="horz" wrap="square" lIns="0" tIns="0" rIns="0" bIns="0" rtlCol="0">
            <a:spAutoFit/>
          </a:bodyPr>
          <a:lstStyle/>
          <a:p>
            <a:pPr marL="0" marR="0">
              <a:lnSpc>
                <a:spcPts val="2197"/>
              </a:lnSpc>
              <a:spcBef>
                <a:spcPts val="0"/>
              </a:spcBef>
              <a:spcAft>
                <a:spcPts val="0"/>
              </a:spcAft>
            </a:pPr>
            <a:r>
              <a:rPr sz="1800" spc="-32" dirty="0">
                <a:solidFill>
                  <a:srgbClr val="000000"/>
                </a:solidFill>
                <a:latin typeface="Calibri"/>
                <a:cs typeface="Calibri"/>
              </a:rPr>
              <a:t>MALATO</a:t>
            </a:r>
          </a:p>
        </p:txBody>
      </p:sp>
      <p:sp>
        <p:nvSpPr>
          <p:cNvPr id="7" name="object 7"/>
          <p:cNvSpPr txBox="1"/>
          <p:nvPr/>
        </p:nvSpPr>
        <p:spPr>
          <a:xfrm>
            <a:off x="5920105" y="2222898"/>
            <a:ext cx="1368805" cy="591472"/>
          </a:xfrm>
          <a:prstGeom prst="rect">
            <a:avLst/>
          </a:prstGeom>
        </p:spPr>
        <p:txBody>
          <a:bodyPr vert="horz" wrap="square" lIns="0" tIns="0" rIns="0" bIns="0" rtlCol="0">
            <a:spAutoFit/>
          </a:bodyPr>
          <a:lstStyle/>
          <a:p>
            <a:pPr marL="64008" marR="0">
              <a:lnSpc>
                <a:spcPts val="2197"/>
              </a:lnSpc>
              <a:spcBef>
                <a:spcPts val="0"/>
              </a:spcBef>
              <a:spcAft>
                <a:spcPts val="0"/>
              </a:spcAft>
            </a:pPr>
            <a:r>
              <a:rPr sz="1800" spc="-20" dirty="0">
                <a:solidFill>
                  <a:srgbClr val="000000"/>
                </a:solidFill>
                <a:latin typeface="Calibri"/>
                <a:cs typeface="Calibri"/>
              </a:rPr>
              <a:t>AIUTARE</a:t>
            </a:r>
            <a:r>
              <a:rPr sz="1800" dirty="0">
                <a:solidFill>
                  <a:srgbClr val="000000"/>
                </a:solidFill>
                <a:latin typeface="Calibri"/>
                <a:cs typeface="Calibri"/>
              </a:rPr>
              <a:t> </a:t>
            </a:r>
            <a:r>
              <a:rPr sz="1800" spc="-37" dirty="0">
                <a:solidFill>
                  <a:srgbClr val="000000"/>
                </a:solidFill>
                <a:latin typeface="Calibri"/>
                <a:cs typeface="Calibri"/>
              </a:rPr>
              <a:t>LO</a:t>
            </a:r>
          </a:p>
          <a:p>
            <a:pPr marL="0" marR="0">
              <a:lnSpc>
                <a:spcPts val="2159"/>
              </a:lnSpc>
              <a:spcBef>
                <a:spcPts val="0"/>
              </a:spcBef>
              <a:spcAft>
                <a:spcPts val="0"/>
              </a:spcAft>
            </a:pPr>
            <a:r>
              <a:rPr sz="1800" dirty="0">
                <a:solidFill>
                  <a:srgbClr val="000000"/>
                </a:solidFill>
                <a:latin typeface="Calibri"/>
                <a:cs typeface="Calibri"/>
              </a:rPr>
              <a:t>S</a:t>
            </a:r>
            <a:r>
              <a:rPr sz="1800" spc="-419" dirty="0">
                <a:solidFill>
                  <a:srgbClr val="000000"/>
                </a:solidFill>
                <a:latin typeface="Calibri"/>
                <a:cs typeface="Calibri"/>
              </a:rPr>
              <a:t> </a:t>
            </a:r>
            <a:r>
              <a:rPr sz="1800" spc="-84" dirty="0">
                <a:solidFill>
                  <a:srgbClr val="000000"/>
                </a:solidFill>
                <a:latin typeface="Calibri"/>
                <a:cs typeface="Calibri"/>
              </a:rPr>
              <a:t>TATO</a:t>
            </a:r>
            <a:r>
              <a:rPr sz="1800" spc="83" dirty="0">
                <a:solidFill>
                  <a:srgbClr val="000000"/>
                </a:solidFill>
                <a:latin typeface="Calibri"/>
                <a:cs typeface="Calibri"/>
              </a:rPr>
              <a:t> </a:t>
            </a:r>
            <a:r>
              <a:rPr sz="1800" dirty="0">
                <a:solidFill>
                  <a:srgbClr val="000000"/>
                </a:solidFill>
                <a:latin typeface="Calibri"/>
                <a:cs typeface="Calibri"/>
              </a:rPr>
              <a:t>FISICO</a:t>
            </a:r>
          </a:p>
        </p:txBody>
      </p:sp>
      <p:sp>
        <p:nvSpPr>
          <p:cNvPr id="8" name="object 8"/>
          <p:cNvSpPr txBox="1"/>
          <p:nvPr/>
        </p:nvSpPr>
        <p:spPr>
          <a:xfrm>
            <a:off x="9041638" y="2364974"/>
            <a:ext cx="1481456" cy="317524"/>
          </a:xfrm>
          <a:prstGeom prst="rect">
            <a:avLst/>
          </a:prstGeom>
        </p:spPr>
        <p:txBody>
          <a:bodyPr vert="horz" wrap="square" lIns="0" tIns="0" rIns="0" bIns="0" rtlCol="0">
            <a:spAutoFit/>
          </a:bodyPr>
          <a:lstStyle/>
          <a:p>
            <a:pPr marL="0" marR="0">
              <a:lnSpc>
                <a:spcPts val="2200"/>
              </a:lnSpc>
              <a:spcBef>
                <a:spcPts val="0"/>
              </a:spcBef>
              <a:spcAft>
                <a:spcPts val="0"/>
              </a:spcAft>
            </a:pPr>
            <a:r>
              <a:rPr sz="1800" spc="-20" dirty="0">
                <a:solidFill>
                  <a:srgbClr val="000000"/>
                </a:solidFill>
                <a:latin typeface="Calibri"/>
                <a:cs typeface="Calibri"/>
              </a:rPr>
              <a:t>INTEGRATORE</a:t>
            </a:r>
          </a:p>
        </p:txBody>
      </p:sp>
      <p:sp>
        <p:nvSpPr>
          <p:cNvPr id="9" name="object 9"/>
          <p:cNvSpPr txBox="1"/>
          <p:nvPr/>
        </p:nvSpPr>
        <p:spPr>
          <a:xfrm>
            <a:off x="5882005" y="3615198"/>
            <a:ext cx="1444969" cy="591554"/>
          </a:xfrm>
          <a:prstGeom prst="rect">
            <a:avLst/>
          </a:prstGeom>
        </p:spPr>
        <p:txBody>
          <a:bodyPr vert="horz" wrap="square" lIns="0" tIns="0" rIns="0" bIns="0" rtlCol="0">
            <a:spAutoFit/>
          </a:bodyPr>
          <a:lstStyle/>
          <a:p>
            <a:pPr marL="0" marR="0">
              <a:lnSpc>
                <a:spcPts val="2197"/>
              </a:lnSpc>
              <a:spcBef>
                <a:spcPts val="0"/>
              </a:spcBef>
              <a:spcAft>
                <a:spcPts val="0"/>
              </a:spcAft>
            </a:pPr>
            <a:r>
              <a:rPr sz="1800" dirty="0">
                <a:solidFill>
                  <a:srgbClr val="000000"/>
                </a:solidFill>
                <a:latin typeface="Calibri"/>
                <a:cs typeface="Calibri"/>
              </a:rPr>
              <a:t>PREVENIRE LE</a:t>
            </a:r>
          </a:p>
          <a:p>
            <a:pPr marL="132588" marR="0">
              <a:lnSpc>
                <a:spcPts val="2160"/>
              </a:lnSpc>
              <a:spcBef>
                <a:spcPts val="0"/>
              </a:spcBef>
              <a:spcAft>
                <a:spcPts val="0"/>
              </a:spcAft>
            </a:pPr>
            <a:r>
              <a:rPr sz="1800" spc="-41" dirty="0">
                <a:solidFill>
                  <a:srgbClr val="000000"/>
                </a:solidFill>
                <a:latin typeface="Calibri"/>
                <a:cs typeface="Calibri"/>
              </a:rPr>
              <a:t>PATOLOGIE</a:t>
            </a:r>
          </a:p>
        </p:txBody>
      </p:sp>
      <p:sp>
        <p:nvSpPr>
          <p:cNvPr id="10" name="object 10"/>
          <p:cNvSpPr txBox="1"/>
          <p:nvPr/>
        </p:nvSpPr>
        <p:spPr>
          <a:xfrm>
            <a:off x="9218676" y="3753883"/>
            <a:ext cx="1114797" cy="317152"/>
          </a:xfrm>
          <a:prstGeom prst="rect">
            <a:avLst/>
          </a:prstGeom>
        </p:spPr>
        <p:txBody>
          <a:bodyPr vert="horz" wrap="square" lIns="0" tIns="0" rIns="0" bIns="0" rtlCol="0">
            <a:spAutoFit/>
          </a:bodyPr>
          <a:lstStyle/>
          <a:p>
            <a:pPr marL="0" marR="0">
              <a:lnSpc>
                <a:spcPts val="2197"/>
              </a:lnSpc>
              <a:spcBef>
                <a:spcPts val="0"/>
              </a:spcBef>
              <a:spcAft>
                <a:spcPts val="0"/>
              </a:spcAft>
            </a:pPr>
            <a:r>
              <a:rPr sz="1800" spc="-20" dirty="0">
                <a:solidFill>
                  <a:srgbClr val="000000"/>
                </a:solidFill>
                <a:latin typeface="Calibri"/>
                <a:cs typeface="Calibri"/>
              </a:rPr>
              <a:t>FARMACO</a:t>
            </a:r>
          </a:p>
        </p:txBody>
      </p:sp>
      <p:sp>
        <p:nvSpPr>
          <p:cNvPr id="11" name="object 11"/>
          <p:cNvSpPr txBox="1"/>
          <p:nvPr/>
        </p:nvSpPr>
        <p:spPr>
          <a:xfrm>
            <a:off x="3517138" y="4261629"/>
            <a:ext cx="688627" cy="317152"/>
          </a:xfrm>
          <a:prstGeom prst="rect">
            <a:avLst/>
          </a:prstGeom>
        </p:spPr>
        <p:txBody>
          <a:bodyPr vert="horz" wrap="square" lIns="0" tIns="0" rIns="0" bIns="0" rtlCol="0">
            <a:spAutoFit/>
          </a:bodyPr>
          <a:lstStyle/>
          <a:p>
            <a:pPr marL="0" marR="0">
              <a:lnSpc>
                <a:spcPts val="2197"/>
              </a:lnSpc>
              <a:spcBef>
                <a:spcPts val="0"/>
              </a:spcBef>
              <a:spcAft>
                <a:spcPts val="0"/>
              </a:spcAft>
            </a:pPr>
            <a:r>
              <a:rPr sz="1800" dirty="0">
                <a:solidFill>
                  <a:srgbClr val="000000"/>
                </a:solidFill>
                <a:latin typeface="Calibri"/>
                <a:cs typeface="Calibri"/>
              </a:rPr>
              <a:t>SANO</a:t>
            </a:r>
          </a:p>
        </p:txBody>
      </p:sp>
      <p:sp>
        <p:nvSpPr>
          <p:cNvPr id="12" name="object 12"/>
          <p:cNvSpPr txBox="1"/>
          <p:nvPr/>
        </p:nvSpPr>
        <p:spPr>
          <a:xfrm>
            <a:off x="6017387" y="4631071"/>
            <a:ext cx="1185309" cy="866173"/>
          </a:xfrm>
          <a:prstGeom prst="rect">
            <a:avLst/>
          </a:prstGeom>
        </p:spPr>
        <p:txBody>
          <a:bodyPr vert="horz" wrap="square" lIns="0" tIns="0" rIns="0" bIns="0" rtlCol="0">
            <a:spAutoFit/>
          </a:bodyPr>
          <a:lstStyle/>
          <a:p>
            <a:pPr marL="0" marR="0">
              <a:lnSpc>
                <a:spcPts val="2197"/>
              </a:lnSpc>
              <a:spcBef>
                <a:spcPts val="0"/>
              </a:spcBef>
              <a:spcAft>
                <a:spcPts val="0"/>
              </a:spcAft>
            </a:pPr>
            <a:r>
              <a:rPr sz="1800" dirty="0">
                <a:solidFill>
                  <a:srgbClr val="000000"/>
                </a:solidFill>
                <a:latin typeface="Calibri"/>
                <a:cs typeface="Calibri"/>
              </a:rPr>
              <a:t>RIDURRE IL</a:t>
            </a:r>
          </a:p>
          <a:p>
            <a:pPr marL="12191" marR="0">
              <a:lnSpc>
                <a:spcPts val="2160"/>
              </a:lnSpc>
              <a:spcBef>
                <a:spcPts val="0"/>
              </a:spcBef>
              <a:spcAft>
                <a:spcPts val="0"/>
              </a:spcAft>
            </a:pPr>
            <a:r>
              <a:rPr sz="1800" dirty="0">
                <a:solidFill>
                  <a:srgbClr val="000000"/>
                </a:solidFill>
                <a:latin typeface="Calibri"/>
                <a:cs typeface="Calibri"/>
              </a:rPr>
              <a:t>RISCHIO DI</a:t>
            </a:r>
          </a:p>
          <a:p>
            <a:pPr marL="39623" marR="0">
              <a:lnSpc>
                <a:spcPts val="2162"/>
              </a:lnSpc>
              <a:spcBef>
                <a:spcPts val="0"/>
              </a:spcBef>
              <a:spcAft>
                <a:spcPts val="0"/>
              </a:spcAft>
            </a:pPr>
            <a:r>
              <a:rPr sz="1800" spc="-15" dirty="0">
                <a:solidFill>
                  <a:srgbClr val="000000"/>
                </a:solidFill>
                <a:latin typeface="Calibri"/>
                <a:cs typeface="Calibri"/>
              </a:rPr>
              <a:t>MALATTIA</a:t>
            </a:r>
          </a:p>
        </p:txBody>
      </p:sp>
      <p:sp>
        <p:nvSpPr>
          <p:cNvPr id="13" name="object 13"/>
          <p:cNvSpPr txBox="1"/>
          <p:nvPr/>
        </p:nvSpPr>
        <p:spPr>
          <a:xfrm>
            <a:off x="9041638" y="4899641"/>
            <a:ext cx="1481456" cy="1463795"/>
          </a:xfrm>
          <a:prstGeom prst="rect">
            <a:avLst/>
          </a:prstGeom>
        </p:spPr>
        <p:txBody>
          <a:bodyPr vert="horz" wrap="square" lIns="0" tIns="0" rIns="0" bIns="0" rtlCol="0">
            <a:spAutoFit/>
          </a:bodyPr>
          <a:lstStyle/>
          <a:p>
            <a:pPr marL="0" marR="0">
              <a:lnSpc>
                <a:spcPts val="2200"/>
              </a:lnSpc>
              <a:spcBef>
                <a:spcPts val="0"/>
              </a:spcBef>
              <a:spcAft>
                <a:spcPts val="0"/>
              </a:spcAft>
            </a:pPr>
            <a:r>
              <a:rPr sz="1800" spc="-20" dirty="0">
                <a:solidFill>
                  <a:srgbClr val="000000"/>
                </a:solidFill>
                <a:latin typeface="Calibri"/>
                <a:cs typeface="Calibri"/>
              </a:rPr>
              <a:t>INTEGRATORE</a:t>
            </a:r>
          </a:p>
          <a:p>
            <a:pPr marL="0" marR="0">
              <a:lnSpc>
                <a:spcPts val="2197"/>
              </a:lnSpc>
              <a:spcBef>
                <a:spcPts val="6828"/>
              </a:spcBef>
              <a:spcAft>
                <a:spcPts val="0"/>
              </a:spcAft>
            </a:pPr>
            <a:r>
              <a:rPr sz="1800" spc="-20" dirty="0">
                <a:solidFill>
                  <a:srgbClr val="000000"/>
                </a:solidFill>
                <a:latin typeface="Calibri"/>
                <a:cs typeface="Calibri"/>
              </a:rPr>
              <a:t>INTEGRATORE</a:t>
            </a:r>
          </a:p>
        </p:txBody>
      </p:sp>
      <p:sp>
        <p:nvSpPr>
          <p:cNvPr id="14" name="object 14"/>
          <p:cNvSpPr txBox="1"/>
          <p:nvPr/>
        </p:nvSpPr>
        <p:spPr>
          <a:xfrm>
            <a:off x="5917057" y="5924059"/>
            <a:ext cx="1428365" cy="591554"/>
          </a:xfrm>
          <a:prstGeom prst="rect">
            <a:avLst/>
          </a:prstGeom>
        </p:spPr>
        <p:txBody>
          <a:bodyPr vert="horz" wrap="square" lIns="0" tIns="0" rIns="0" bIns="0" rtlCol="0">
            <a:spAutoFit/>
          </a:bodyPr>
          <a:lstStyle/>
          <a:p>
            <a:pPr marL="15239" marR="0">
              <a:lnSpc>
                <a:spcPts val="2197"/>
              </a:lnSpc>
              <a:spcBef>
                <a:spcPts val="0"/>
              </a:spcBef>
              <a:spcAft>
                <a:spcPts val="0"/>
              </a:spcAft>
            </a:pPr>
            <a:r>
              <a:rPr sz="1800" dirty="0">
                <a:solidFill>
                  <a:srgbClr val="000000"/>
                </a:solidFill>
                <a:latin typeface="Calibri"/>
                <a:cs typeface="Calibri"/>
              </a:rPr>
              <a:t>MANTENERE</a:t>
            </a:r>
          </a:p>
          <a:p>
            <a:pPr marL="0" marR="0">
              <a:lnSpc>
                <a:spcPts val="2160"/>
              </a:lnSpc>
              <a:spcBef>
                <a:spcPts val="0"/>
              </a:spcBef>
              <a:spcAft>
                <a:spcPts val="0"/>
              </a:spcAft>
            </a:pPr>
            <a:r>
              <a:rPr sz="1800" spc="-37" dirty="0">
                <a:solidFill>
                  <a:srgbClr val="000000"/>
                </a:solidFill>
                <a:latin typeface="Calibri"/>
                <a:cs typeface="Calibri"/>
              </a:rPr>
              <a:t>L’OMEOSTASI</a:t>
            </a:r>
          </a:p>
        </p:txBody>
      </p:sp>
      <p:pic>
        <p:nvPicPr>
          <p:cNvPr id="3074" name="Picture 2">
            <a:extLst>
              <a:ext uri="{FF2B5EF4-FFF2-40B4-BE49-F238E27FC236}">
                <a16:creationId xmlns:a16="http://schemas.microsoft.com/office/drawing/2014/main" id="{FB6B0CA0-BC61-8A3A-B09E-D873B964099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3949" y="2364974"/>
            <a:ext cx="2407350" cy="1934762"/>
          </a:xfrm>
          <a:prstGeom prst="rect">
            <a:avLst/>
          </a:prstGeom>
          <a:noFill/>
          <a:extLst>
            <a:ext uri="{909E8E84-426E-40DD-AFC4-6F175D3DCCD1}">
              <a14:hiddenFill xmlns:a14="http://schemas.microsoft.com/office/drawing/2010/main">
                <a:solidFill>
                  <a:srgbClr val="FFFFFF"/>
                </a:solidFill>
              </a14:hiddenFill>
            </a:ext>
          </a:extLst>
        </p:spPr>
      </p:pic>
      <p:sp>
        <p:nvSpPr>
          <p:cNvPr id="15" name="CasellaDiTesto 14">
            <a:extLst>
              <a:ext uri="{FF2B5EF4-FFF2-40B4-BE49-F238E27FC236}">
                <a16:creationId xmlns:a16="http://schemas.microsoft.com/office/drawing/2014/main" id="{FBA6C085-226E-D08C-C364-9935710C3DAE}"/>
              </a:ext>
            </a:extLst>
          </p:cNvPr>
          <p:cNvSpPr txBox="1"/>
          <p:nvPr/>
        </p:nvSpPr>
        <p:spPr>
          <a:xfrm>
            <a:off x="700529" y="6432697"/>
            <a:ext cx="3332864" cy="584775"/>
          </a:xfrm>
          <a:prstGeom prst="rect">
            <a:avLst/>
          </a:prstGeom>
          <a:noFill/>
        </p:spPr>
        <p:txBody>
          <a:bodyPr wrap="square" rtlCol="0">
            <a:spAutoFit/>
          </a:bodyPr>
          <a:lstStyle/>
          <a:p>
            <a:r>
              <a:rPr lang="it-IT" sz="1600" b="1" dirty="0">
                <a:solidFill>
                  <a:srgbClr val="FF0000"/>
                </a:solidFill>
                <a:latin typeface="Arial" panose="020B0604020202020204" pitchFamily="34" charset="0"/>
                <a:cs typeface="Arial" panose="020B0604020202020204" pitchFamily="34" charset="0"/>
              </a:rPr>
              <a:t>da Annalisa Maietti modificato</a:t>
            </a:r>
          </a:p>
          <a:p>
            <a:endParaRPr lang="it-IT" sz="1600" dirty="0">
              <a:solidFill>
                <a:srgbClr val="FF0000"/>
              </a:solidFill>
              <a:latin typeface="Arial" panose="020B0604020202020204" pitchFamily="34" charset="0"/>
              <a:cs typeface="Arial" panose="020B0604020202020204"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ext Box 2">
            <a:extLst>
              <a:ext uri="{FF2B5EF4-FFF2-40B4-BE49-F238E27FC236}">
                <a16:creationId xmlns:a16="http://schemas.microsoft.com/office/drawing/2014/main" id="{7C8A99BD-421F-EAD5-4111-8262712DD472}"/>
              </a:ext>
            </a:extLst>
          </p:cNvPr>
          <p:cNvSpPr txBox="1">
            <a:spLocks noChangeArrowheads="1"/>
          </p:cNvSpPr>
          <p:nvPr/>
        </p:nvSpPr>
        <p:spPr bwMode="auto">
          <a:xfrm>
            <a:off x="1812926" y="1793875"/>
            <a:ext cx="8626475" cy="3970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r>
              <a:rPr lang="it-IT" altLang="it-IT" sz="3600" b="1" dirty="0">
                <a:solidFill>
                  <a:srgbClr val="0070C0"/>
                </a:solidFill>
                <a:latin typeface="Arial" panose="020B0604020202020204" pitchFamily="34" charset="0"/>
                <a:cs typeface="Arial" panose="020B0604020202020204" pitchFamily="34" charset="0"/>
              </a:rPr>
              <a:t>Direttiva 2002/46/CE del Parlamento europeo e del Consiglio, del 10 giugno 2002, per il ravvicinamento delle legislazioni degli Stati membri relative agli integratori alimentari</a:t>
            </a:r>
          </a:p>
          <a:p>
            <a:pPr algn="just"/>
            <a:endParaRPr lang="it-IT" altLang="it-IT" sz="3600" i="1" dirty="0">
              <a:solidFill>
                <a:srgbClr val="0070C0"/>
              </a:solidFill>
              <a:latin typeface="Arial" panose="020B0604020202020204" pitchFamily="34" charset="0"/>
              <a:cs typeface="Arial" panose="020B0604020202020204" pitchFamily="34" charset="0"/>
            </a:endParaRPr>
          </a:p>
          <a:p>
            <a:pPr algn="just"/>
            <a:endParaRPr lang="it-IT" altLang="it-IT" sz="3600" i="1" dirty="0">
              <a:solidFill>
                <a:srgbClr val="0070C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078139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5" name="Rectangle 3">
            <a:extLst>
              <a:ext uri="{FF2B5EF4-FFF2-40B4-BE49-F238E27FC236}">
                <a16:creationId xmlns:a16="http://schemas.microsoft.com/office/drawing/2014/main" id="{E14C9FFB-E1DC-16AD-BF77-B73249DC6E7C}"/>
              </a:ext>
            </a:extLst>
          </p:cNvPr>
          <p:cNvSpPr>
            <a:spLocks noGrp="1" noChangeArrowheads="1"/>
          </p:cNvSpPr>
          <p:nvPr>
            <p:ph type="body" idx="1"/>
          </p:nvPr>
        </p:nvSpPr>
        <p:spPr>
          <a:xfrm>
            <a:off x="1036639" y="944563"/>
            <a:ext cx="9364661" cy="5124450"/>
          </a:xfrm>
        </p:spPr>
        <p:txBody>
          <a:bodyPr/>
          <a:lstStyle/>
          <a:p>
            <a:pPr algn="just">
              <a:buFontTx/>
              <a:buNone/>
            </a:pPr>
            <a:r>
              <a:rPr lang="it-IT" altLang="it-IT" b="1" dirty="0">
                <a:solidFill>
                  <a:srgbClr val="0070C0"/>
                </a:solidFill>
                <a:latin typeface="Arial" panose="020B0604020202020204" pitchFamily="34" charset="0"/>
                <a:cs typeface="Arial" panose="020B0604020202020204" pitchFamily="34" charset="0"/>
              </a:rPr>
              <a:t>   …</a:t>
            </a:r>
            <a:r>
              <a:rPr lang="it-IT" altLang="it-IT" b="1" u="sng" dirty="0">
                <a:solidFill>
                  <a:srgbClr val="002060"/>
                </a:solidFill>
                <a:latin typeface="Arial" panose="020B0604020202020204" pitchFamily="34" charset="0"/>
                <a:cs typeface="Arial" panose="020B0604020202020204" pitchFamily="34" charset="0"/>
              </a:rPr>
              <a:t>I consumatori</a:t>
            </a:r>
            <a:r>
              <a:rPr lang="it-IT" altLang="it-IT" b="1" dirty="0">
                <a:solidFill>
                  <a:srgbClr val="0070C0"/>
                </a:solidFill>
                <a:latin typeface="Arial" panose="020B0604020202020204" pitchFamily="34" charset="0"/>
                <a:cs typeface="Arial" panose="020B0604020202020204" pitchFamily="34" charset="0"/>
              </a:rPr>
              <a:t>, in ragione di un particolare stile di vita o per motivi diversi, </a:t>
            </a:r>
            <a:r>
              <a:rPr lang="it-IT" altLang="it-IT" b="1" u="sng" dirty="0">
                <a:solidFill>
                  <a:srgbClr val="002060"/>
                </a:solidFill>
                <a:latin typeface="Arial" panose="020B0604020202020204" pitchFamily="34" charset="0"/>
                <a:cs typeface="Arial" panose="020B0604020202020204" pitchFamily="34" charset="0"/>
              </a:rPr>
              <a:t>possono decidere di integrare l'apporto di determinati nutrienti della loro dieta mediante integratori alimentari</a:t>
            </a:r>
            <a:r>
              <a:rPr lang="it-IT" altLang="it-IT" b="1" dirty="0">
                <a:solidFill>
                  <a:srgbClr val="002060"/>
                </a:solidFill>
                <a:latin typeface="Arial" panose="020B0604020202020204" pitchFamily="34" charset="0"/>
                <a:cs typeface="Arial" panose="020B0604020202020204" pitchFamily="34" charset="0"/>
              </a:rPr>
              <a:t>.</a:t>
            </a:r>
          </a:p>
          <a:p>
            <a:pPr algn="just">
              <a:buFontTx/>
              <a:buNone/>
            </a:pPr>
            <a:br>
              <a:rPr lang="it-IT" altLang="it-IT" b="1" dirty="0">
                <a:solidFill>
                  <a:srgbClr val="0070C0"/>
                </a:solidFill>
                <a:latin typeface="Arial" panose="020B0604020202020204" pitchFamily="34" charset="0"/>
                <a:cs typeface="Arial" panose="020B0604020202020204" pitchFamily="34" charset="0"/>
              </a:rPr>
            </a:br>
            <a:endParaRPr lang="it-IT" altLang="it-IT" b="1" dirty="0">
              <a:solidFill>
                <a:srgbClr val="0070C0"/>
              </a:solidFill>
              <a:latin typeface="Arial" panose="020B0604020202020204" pitchFamily="34" charset="0"/>
              <a:cs typeface="Arial" panose="020B0604020202020204" pitchFamily="34" charset="0"/>
            </a:endParaRPr>
          </a:p>
          <a:p>
            <a:pPr algn="just">
              <a:buFontTx/>
              <a:buNone/>
            </a:pPr>
            <a:r>
              <a:rPr lang="it-IT" altLang="it-IT" b="1" dirty="0">
                <a:solidFill>
                  <a:srgbClr val="0070C0"/>
                </a:solidFill>
                <a:latin typeface="Arial" panose="020B0604020202020204" pitchFamily="34" charset="0"/>
                <a:cs typeface="Arial" panose="020B0604020202020204" pitchFamily="34" charset="0"/>
              </a:rPr>
              <a:t>  Per garantire ai consumatori un elevato livello di tutela e una maggior facilità di scelta</a:t>
            </a:r>
            <a:r>
              <a:rPr lang="it-IT" altLang="it-IT" b="1" dirty="0">
                <a:solidFill>
                  <a:srgbClr val="002060"/>
                </a:solidFill>
                <a:latin typeface="Arial" panose="020B0604020202020204" pitchFamily="34" charset="0"/>
                <a:cs typeface="Arial" panose="020B0604020202020204" pitchFamily="34" charset="0"/>
              </a:rPr>
              <a:t>, </a:t>
            </a:r>
            <a:r>
              <a:rPr lang="it-IT" altLang="it-IT" b="1" u="sng" dirty="0">
                <a:solidFill>
                  <a:srgbClr val="002060"/>
                </a:solidFill>
                <a:latin typeface="Arial" panose="020B0604020202020204" pitchFamily="34" charset="0"/>
                <a:cs typeface="Arial" panose="020B0604020202020204" pitchFamily="34" charset="0"/>
              </a:rPr>
              <a:t>è necessario che i prodotti commercializzati siano sicuri e rechino opportuna e corretta etichettatura</a:t>
            </a:r>
            <a:r>
              <a:rPr lang="it-IT" altLang="it-IT" b="1" dirty="0">
                <a:solidFill>
                  <a:srgbClr val="002060"/>
                </a:solidFill>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24164938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1"/>
          <p:cNvSpPr/>
          <p:nvPr/>
        </p:nvSpPr>
        <p:spPr>
          <a:xfrm>
            <a:off x="0" y="0"/>
            <a:ext cx="12192000" cy="6857999"/>
          </a:xfrm>
          <a:prstGeom prst="rect">
            <a:avLst/>
          </a:prstGeom>
          <a:blipFill>
            <a:blip r:embed="rId2" cstate="print">
              <a:extLst>
                <a:ext uri="{BEBA8EAE-BF5A-486C-A8C5-ECC9F3942E4B}">
                  <a14:imgProps xmlns:a14="http://schemas.microsoft.com/office/drawing/2010/main">
                    <a14:imgLayer r:embed="rId3">
                      <a14:imgEffect>
                        <a14:sharpenSoften amount="50000"/>
                      </a14:imgEffect>
                    </a14:imgLayer>
                  </a14:imgProps>
                </a:ext>
              </a:extLst>
            </a:blip>
            <a:stretch>
              <a:fillRect/>
            </a:stretch>
          </a:blipFill>
        </p:spPr>
        <p:txBody>
          <a:bodyPr wrap="square" lIns="0" tIns="0" rIns="0" bIns="0" rtlCol="0">
            <a:spAutoFit/>
          </a:bodyPr>
          <a:lstStyle/>
          <a:p>
            <a:endParaRPr/>
          </a:p>
        </p:txBody>
      </p:sp>
      <p:sp>
        <p:nvSpPr>
          <p:cNvPr id="3" name="object 3"/>
          <p:cNvSpPr txBox="1"/>
          <p:nvPr/>
        </p:nvSpPr>
        <p:spPr>
          <a:xfrm>
            <a:off x="5237988" y="300709"/>
            <a:ext cx="1989758" cy="471561"/>
          </a:xfrm>
          <a:prstGeom prst="rect">
            <a:avLst/>
          </a:prstGeom>
        </p:spPr>
        <p:txBody>
          <a:bodyPr vert="horz" wrap="square" lIns="0" tIns="0" rIns="0" bIns="0" rtlCol="0">
            <a:spAutoFit/>
          </a:bodyPr>
          <a:lstStyle/>
          <a:p>
            <a:pPr marL="0" marR="0">
              <a:lnSpc>
                <a:spcPts val="3413"/>
              </a:lnSpc>
              <a:spcBef>
                <a:spcPts val="0"/>
              </a:spcBef>
              <a:spcAft>
                <a:spcPts val="0"/>
              </a:spcAft>
            </a:pPr>
            <a:r>
              <a:rPr sz="2800" b="1" spc="-37" dirty="0">
                <a:solidFill>
                  <a:srgbClr val="3399FF"/>
                </a:solidFill>
                <a:latin typeface="Calibri"/>
                <a:cs typeface="Calibri"/>
              </a:rPr>
              <a:t>L’ETICHETTA</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1"/>
          <p:cNvSpPr/>
          <p:nvPr/>
        </p:nvSpPr>
        <p:spPr>
          <a:xfrm>
            <a:off x="0" y="0"/>
            <a:ext cx="12192000" cy="6857999"/>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6564756" y="158773"/>
            <a:ext cx="4408005" cy="682481"/>
          </a:xfrm>
          <a:prstGeom prst="rect">
            <a:avLst/>
          </a:prstGeom>
        </p:spPr>
        <p:txBody>
          <a:bodyPr vert="horz" wrap="square" lIns="0" tIns="0" rIns="0" bIns="0" rtlCol="0">
            <a:spAutoFit/>
          </a:bodyPr>
          <a:lstStyle/>
          <a:p>
            <a:pPr marL="1341120" marR="0">
              <a:lnSpc>
                <a:spcPts val="1713"/>
              </a:lnSpc>
              <a:spcBef>
                <a:spcPts val="0"/>
              </a:spcBef>
              <a:spcAft>
                <a:spcPts val="0"/>
              </a:spcAft>
            </a:pPr>
            <a:r>
              <a:rPr sz="1400" dirty="0">
                <a:solidFill>
                  <a:srgbClr val="000000"/>
                </a:solidFill>
                <a:latin typeface="Calibri"/>
                <a:cs typeface="Calibri"/>
              </a:rPr>
              <a:t>Ministero della Salute</a:t>
            </a:r>
          </a:p>
          <a:p>
            <a:pPr marL="0" marR="0">
              <a:lnSpc>
                <a:spcPts val="1680"/>
              </a:lnSpc>
              <a:spcBef>
                <a:spcPts val="0"/>
              </a:spcBef>
              <a:spcAft>
                <a:spcPts val="0"/>
              </a:spcAft>
            </a:pPr>
            <a:r>
              <a:rPr sz="1400" b="1" dirty="0">
                <a:solidFill>
                  <a:srgbClr val="000000"/>
                </a:solidFill>
                <a:latin typeface="Calibri"/>
                <a:cs typeface="Calibri"/>
              </a:rPr>
              <a:t>DIREZIONE</a:t>
            </a:r>
            <a:r>
              <a:rPr sz="1400" b="1" spc="18" dirty="0">
                <a:solidFill>
                  <a:srgbClr val="000000"/>
                </a:solidFill>
                <a:latin typeface="Calibri"/>
                <a:cs typeface="Calibri"/>
              </a:rPr>
              <a:t> </a:t>
            </a:r>
            <a:r>
              <a:rPr sz="1400" b="1" dirty="0">
                <a:solidFill>
                  <a:srgbClr val="000000"/>
                </a:solidFill>
                <a:latin typeface="Calibri"/>
                <a:cs typeface="Calibri"/>
              </a:rPr>
              <a:t>GENERALE</a:t>
            </a:r>
            <a:r>
              <a:rPr sz="1400" b="1" spc="-17" dirty="0">
                <a:solidFill>
                  <a:srgbClr val="000000"/>
                </a:solidFill>
                <a:latin typeface="Calibri"/>
                <a:cs typeface="Calibri"/>
              </a:rPr>
              <a:t> </a:t>
            </a:r>
            <a:r>
              <a:rPr sz="1400" b="1" dirty="0">
                <a:solidFill>
                  <a:srgbClr val="000000"/>
                </a:solidFill>
                <a:latin typeface="Calibri"/>
                <a:cs typeface="Calibri"/>
              </a:rPr>
              <a:t>PER </a:t>
            </a:r>
            <a:r>
              <a:rPr sz="1400" b="1" spc="-14" dirty="0">
                <a:solidFill>
                  <a:srgbClr val="000000"/>
                </a:solidFill>
                <a:latin typeface="Calibri"/>
                <a:cs typeface="Calibri"/>
              </a:rPr>
              <a:t>L’IGIENE</a:t>
            </a:r>
            <a:r>
              <a:rPr sz="1400" b="1" spc="10" dirty="0">
                <a:solidFill>
                  <a:srgbClr val="000000"/>
                </a:solidFill>
                <a:latin typeface="Calibri"/>
                <a:cs typeface="Calibri"/>
              </a:rPr>
              <a:t> </a:t>
            </a:r>
            <a:r>
              <a:rPr sz="1400" b="1" dirty="0">
                <a:solidFill>
                  <a:srgbClr val="000000"/>
                </a:solidFill>
                <a:latin typeface="Calibri"/>
                <a:cs typeface="Calibri"/>
              </a:rPr>
              <a:t>E LA SICUREZZA DEGLI</a:t>
            </a:r>
          </a:p>
          <a:p>
            <a:pPr marL="1107948" marR="0">
              <a:lnSpc>
                <a:spcPts val="1679"/>
              </a:lnSpc>
              <a:spcBef>
                <a:spcPts val="0"/>
              </a:spcBef>
              <a:spcAft>
                <a:spcPts val="0"/>
              </a:spcAft>
            </a:pPr>
            <a:r>
              <a:rPr sz="1400" b="1" dirty="0">
                <a:solidFill>
                  <a:srgbClr val="000000"/>
                </a:solidFill>
                <a:latin typeface="Calibri"/>
                <a:cs typeface="Calibri"/>
              </a:rPr>
              <a:t>ALIMENTI E LA NUTRIZIONE</a:t>
            </a:r>
          </a:p>
        </p:txBody>
      </p:sp>
      <p:sp>
        <p:nvSpPr>
          <p:cNvPr id="4" name="object 4"/>
          <p:cNvSpPr txBox="1"/>
          <p:nvPr/>
        </p:nvSpPr>
        <p:spPr>
          <a:xfrm>
            <a:off x="2591689" y="511788"/>
            <a:ext cx="2189372" cy="209252"/>
          </a:xfrm>
          <a:prstGeom prst="rect">
            <a:avLst/>
          </a:prstGeom>
        </p:spPr>
        <p:txBody>
          <a:bodyPr vert="horz" wrap="square" lIns="0" tIns="0" rIns="0" bIns="0" rtlCol="0">
            <a:spAutoFit/>
          </a:bodyPr>
          <a:lstStyle/>
          <a:p>
            <a:pPr marL="0" marR="0">
              <a:lnSpc>
                <a:spcPts val="1347"/>
              </a:lnSpc>
              <a:spcBef>
                <a:spcPts val="0"/>
              </a:spcBef>
              <a:spcAft>
                <a:spcPts val="0"/>
              </a:spcAft>
            </a:pPr>
            <a:r>
              <a:rPr sz="1100" dirty="0">
                <a:solidFill>
                  <a:srgbClr val="000000"/>
                </a:solidFill>
                <a:latin typeface="Calibri"/>
                <a:cs typeface="Calibri"/>
              </a:rPr>
              <a:t>VNR (Valori</a:t>
            </a:r>
            <a:r>
              <a:rPr sz="1100" spc="-13" dirty="0">
                <a:solidFill>
                  <a:srgbClr val="000000"/>
                </a:solidFill>
                <a:latin typeface="Calibri"/>
                <a:cs typeface="Calibri"/>
              </a:rPr>
              <a:t> </a:t>
            </a:r>
            <a:r>
              <a:rPr sz="1100" dirty="0">
                <a:solidFill>
                  <a:srgbClr val="000000"/>
                </a:solidFill>
                <a:latin typeface="Calibri"/>
                <a:cs typeface="Calibri"/>
              </a:rPr>
              <a:t>Nutritivi</a:t>
            </a:r>
            <a:r>
              <a:rPr sz="1100" spc="-22" dirty="0">
                <a:solidFill>
                  <a:srgbClr val="000000"/>
                </a:solidFill>
                <a:latin typeface="Calibri"/>
                <a:cs typeface="Calibri"/>
              </a:rPr>
              <a:t> </a:t>
            </a:r>
            <a:r>
              <a:rPr sz="1100" dirty="0">
                <a:solidFill>
                  <a:srgbClr val="000000"/>
                </a:solidFill>
                <a:latin typeface="Calibri"/>
                <a:cs typeface="Calibri"/>
              </a:rPr>
              <a:t>di Riferimento)</a:t>
            </a:r>
          </a:p>
        </p:txBody>
      </p:sp>
      <p:sp>
        <p:nvSpPr>
          <p:cNvPr id="5" name="object 5"/>
          <p:cNvSpPr txBox="1"/>
          <p:nvPr/>
        </p:nvSpPr>
        <p:spPr>
          <a:xfrm>
            <a:off x="7189597" y="798563"/>
            <a:ext cx="3157491" cy="683152"/>
          </a:xfrm>
          <a:prstGeom prst="rect">
            <a:avLst/>
          </a:prstGeom>
        </p:spPr>
        <p:txBody>
          <a:bodyPr vert="horz" wrap="square" lIns="0" tIns="0" rIns="0" bIns="0" rtlCol="0">
            <a:spAutoFit/>
          </a:bodyPr>
          <a:lstStyle/>
          <a:p>
            <a:pPr marL="0" marR="0">
              <a:lnSpc>
                <a:spcPts val="1716"/>
              </a:lnSpc>
              <a:spcBef>
                <a:spcPts val="0"/>
              </a:spcBef>
              <a:spcAft>
                <a:spcPts val="0"/>
              </a:spcAft>
            </a:pPr>
            <a:r>
              <a:rPr sz="1400" b="1" dirty="0">
                <a:solidFill>
                  <a:srgbClr val="000000"/>
                </a:solidFill>
                <a:latin typeface="Calibri"/>
                <a:cs typeface="Calibri"/>
              </a:rPr>
              <a:t>Apporti</a:t>
            </a:r>
            <a:r>
              <a:rPr sz="1400" b="1" spc="-26" dirty="0">
                <a:solidFill>
                  <a:srgbClr val="000000"/>
                </a:solidFill>
                <a:latin typeface="Calibri"/>
                <a:cs typeface="Calibri"/>
              </a:rPr>
              <a:t> </a:t>
            </a:r>
            <a:r>
              <a:rPr sz="1400" b="1" dirty="0">
                <a:solidFill>
                  <a:srgbClr val="000000"/>
                </a:solidFill>
                <a:latin typeface="Calibri"/>
                <a:cs typeface="Calibri"/>
              </a:rPr>
              <a:t>giornalieri</a:t>
            </a:r>
            <a:r>
              <a:rPr sz="1400" b="1" spc="-28" dirty="0">
                <a:solidFill>
                  <a:srgbClr val="000000"/>
                </a:solidFill>
                <a:latin typeface="Calibri"/>
                <a:cs typeface="Calibri"/>
              </a:rPr>
              <a:t> </a:t>
            </a:r>
            <a:r>
              <a:rPr sz="1400" b="1" dirty="0">
                <a:solidFill>
                  <a:srgbClr val="000000"/>
                </a:solidFill>
                <a:latin typeface="Calibri"/>
                <a:cs typeface="Calibri"/>
              </a:rPr>
              <a:t>di</a:t>
            </a:r>
            <a:r>
              <a:rPr sz="1400" b="1" spc="-16" dirty="0">
                <a:solidFill>
                  <a:srgbClr val="000000"/>
                </a:solidFill>
                <a:latin typeface="Calibri"/>
                <a:cs typeface="Calibri"/>
              </a:rPr>
              <a:t> </a:t>
            </a:r>
            <a:r>
              <a:rPr sz="1400" b="1" dirty="0">
                <a:solidFill>
                  <a:srgbClr val="000000"/>
                </a:solidFill>
                <a:latin typeface="Calibri"/>
                <a:cs typeface="Calibri"/>
              </a:rPr>
              <a:t>vitamine</a:t>
            </a:r>
            <a:r>
              <a:rPr sz="1400" b="1" spc="-26" dirty="0">
                <a:solidFill>
                  <a:srgbClr val="000000"/>
                </a:solidFill>
                <a:latin typeface="Calibri"/>
                <a:cs typeface="Calibri"/>
              </a:rPr>
              <a:t> </a:t>
            </a:r>
            <a:r>
              <a:rPr sz="1400" b="1" dirty="0">
                <a:solidFill>
                  <a:srgbClr val="000000"/>
                </a:solidFill>
                <a:latin typeface="Calibri"/>
                <a:cs typeface="Calibri"/>
              </a:rPr>
              <a:t>e minerali</a:t>
            </a:r>
          </a:p>
          <a:p>
            <a:pPr marL="167640" marR="0">
              <a:lnSpc>
                <a:spcPts val="1683"/>
              </a:lnSpc>
              <a:spcBef>
                <a:spcPts val="0"/>
              </a:spcBef>
              <a:spcAft>
                <a:spcPts val="0"/>
              </a:spcAft>
            </a:pPr>
            <a:r>
              <a:rPr sz="1400" b="1" dirty="0">
                <a:solidFill>
                  <a:srgbClr val="000000"/>
                </a:solidFill>
                <a:latin typeface="Calibri"/>
                <a:cs typeface="Calibri"/>
              </a:rPr>
              <a:t>ammessi</a:t>
            </a:r>
            <a:r>
              <a:rPr sz="1400" b="1" spc="-24" dirty="0">
                <a:solidFill>
                  <a:srgbClr val="000000"/>
                </a:solidFill>
                <a:latin typeface="Calibri"/>
                <a:cs typeface="Calibri"/>
              </a:rPr>
              <a:t> </a:t>
            </a:r>
            <a:r>
              <a:rPr sz="1400" b="1" dirty="0">
                <a:solidFill>
                  <a:srgbClr val="000000"/>
                </a:solidFill>
                <a:latin typeface="Calibri"/>
                <a:cs typeface="Calibri"/>
              </a:rPr>
              <a:t>negli integratori</a:t>
            </a:r>
            <a:r>
              <a:rPr sz="1400" b="1" spc="-31" dirty="0">
                <a:solidFill>
                  <a:srgbClr val="000000"/>
                </a:solidFill>
                <a:latin typeface="Calibri"/>
                <a:cs typeface="Calibri"/>
              </a:rPr>
              <a:t> </a:t>
            </a:r>
            <a:r>
              <a:rPr sz="1400" b="1" dirty="0">
                <a:solidFill>
                  <a:srgbClr val="000000"/>
                </a:solidFill>
                <a:latin typeface="Calibri"/>
                <a:cs typeface="Calibri"/>
              </a:rPr>
              <a:t>alimentari</a:t>
            </a:r>
          </a:p>
          <a:p>
            <a:pPr marL="550164" marR="0">
              <a:lnSpc>
                <a:spcPts val="1679"/>
              </a:lnSpc>
              <a:spcBef>
                <a:spcPts val="0"/>
              </a:spcBef>
              <a:spcAft>
                <a:spcPts val="0"/>
              </a:spcAft>
            </a:pPr>
            <a:r>
              <a:rPr sz="1400" b="1" dirty="0">
                <a:solidFill>
                  <a:srgbClr val="000000"/>
                </a:solidFill>
                <a:latin typeface="Calibri"/>
                <a:cs typeface="Calibri"/>
              </a:rPr>
              <a:t>Revisione</a:t>
            </a:r>
            <a:r>
              <a:rPr sz="1400" b="1" spc="-23" dirty="0">
                <a:solidFill>
                  <a:srgbClr val="000000"/>
                </a:solidFill>
                <a:latin typeface="Calibri"/>
                <a:cs typeface="Calibri"/>
              </a:rPr>
              <a:t> </a:t>
            </a:r>
            <a:r>
              <a:rPr sz="1400" b="1" dirty="0">
                <a:solidFill>
                  <a:srgbClr val="000000"/>
                </a:solidFill>
                <a:latin typeface="Calibri"/>
                <a:cs typeface="Calibri"/>
              </a:rPr>
              <a:t>settembre</a:t>
            </a:r>
            <a:r>
              <a:rPr sz="1400" b="1" spc="-34" dirty="0">
                <a:solidFill>
                  <a:srgbClr val="000000"/>
                </a:solidFill>
                <a:latin typeface="Calibri"/>
                <a:cs typeface="Calibri"/>
              </a:rPr>
              <a:t> </a:t>
            </a:r>
            <a:r>
              <a:rPr sz="1400" b="1" dirty="0">
                <a:solidFill>
                  <a:srgbClr val="000000"/>
                </a:solidFill>
                <a:latin typeface="Calibri"/>
                <a:cs typeface="Calibri"/>
              </a:rPr>
              <a:t>2021</a:t>
            </a:r>
          </a:p>
        </p:txBody>
      </p:sp>
      <p:sp>
        <p:nvSpPr>
          <p:cNvPr id="6" name="object 6"/>
          <p:cNvSpPr txBox="1"/>
          <p:nvPr/>
        </p:nvSpPr>
        <p:spPr>
          <a:xfrm>
            <a:off x="868375" y="985117"/>
            <a:ext cx="796088" cy="209252"/>
          </a:xfrm>
          <a:prstGeom prst="rect">
            <a:avLst/>
          </a:prstGeom>
        </p:spPr>
        <p:txBody>
          <a:bodyPr vert="horz" wrap="square" lIns="0" tIns="0" rIns="0" bIns="0" rtlCol="0">
            <a:spAutoFit/>
          </a:bodyPr>
          <a:lstStyle/>
          <a:p>
            <a:pPr marL="0" marR="0">
              <a:lnSpc>
                <a:spcPts val="1347"/>
              </a:lnSpc>
              <a:spcBef>
                <a:spcPts val="0"/>
              </a:spcBef>
              <a:spcAft>
                <a:spcPts val="0"/>
              </a:spcAft>
            </a:pPr>
            <a:r>
              <a:rPr sz="1100" b="1" dirty="0">
                <a:solidFill>
                  <a:srgbClr val="000000"/>
                </a:solidFill>
                <a:latin typeface="Calibri"/>
                <a:cs typeface="Calibri"/>
              </a:rPr>
              <a:t>Vitamina A</a:t>
            </a:r>
          </a:p>
        </p:txBody>
      </p:sp>
      <p:sp>
        <p:nvSpPr>
          <p:cNvPr id="7" name="object 7"/>
          <p:cNvSpPr txBox="1"/>
          <p:nvPr/>
        </p:nvSpPr>
        <p:spPr>
          <a:xfrm>
            <a:off x="3417062" y="985117"/>
            <a:ext cx="540996" cy="434550"/>
          </a:xfrm>
          <a:prstGeom prst="rect">
            <a:avLst/>
          </a:prstGeom>
        </p:spPr>
        <p:txBody>
          <a:bodyPr vert="horz" wrap="square" lIns="0" tIns="0" rIns="0" bIns="0" rtlCol="0">
            <a:spAutoFit/>
          </a:bodyPr>
          <a:lstStyle/>
          <a:p>
            <a:pPr marL="0" marR="0">
              <a:lnSpc>
                <a:spcPts val="1347"/>
              </a:lnSpc>
              <a:spcBef>
                <a:spcPts val="0"/>
              </a:spcBef>
              <a:spcAft>
                <a:spcPts val="0"/>
              </a:spcAft>
            </a:pPr>
            <a:r>
              <a:rPr sz="1100" dirty="0">
                <a:solidFill>
                  <a:srgbClr val="000000"/>
                </a:solidFill>
                <a:latin typeface="Calibri"/>
                <a:cs typeface="Calibri"/>
              </a:rPr>
              <a:t>800 µg</a:t>
            </a:r>
          </a:p>
          <a:p>
            <a:pPr marL="1523" marR="0">
              <a:lnSpc>
                <a:spcPts val="1347"/>
              </a:lnSpc>
              <a:spcBef>
                <a:spcPts val="476"/>
              </a:spcBef>
              <a:spcAft>
                <a:spcPts val="0"/>
              </a:spcAft>
            </a:pPr>
            <a:r>
              <a:rPr sz="1100" dirty="0">
                <a:solidFill>
                  <a:srgbClr val="000000"/>
                </a:solidFill>
                <a:latin typeface="Calibri"/>
                <a:cs typeface="Calibri"/>
              </a:rPr>
              <a:t>1,1 mg</a:t>
            </a:r>
          </a:p>
        </p:txBody>
      </p:sp>
      <p:sp>
        <p:nvSpPr>
          <p:cNvPr id="8" name="object 8"/>
          <p:cNvSpPr txBox="1"/>
          <p:nvPr/>
        </p:nvSpPr>
        <p:spPr>
          <a:xfrm>
            <a:off x="868375" y="1210415"/>
            <a:ext cx="1444490" cy="209252"/>
          </a:xfrm>
          <a:prstGeom prst="rect">
            <a:avLst/>
          </a:prstGeom>
        </p:spPr>
        <p:txBody>
          <a:bodyPr vert="horz" wrap="square" lIns="0" tIns="0" rIns="0" bIns="0" rtlCol="0">
            <a:spAutoFit/>
          </a:bodyPr>
          <a:lstStyle/>
          <a:p>
            <a:pPr marL="0" marR="0">
              <a:lnSpc>
                <a:spcPts val="1347"/>
              </a:lnSpc>
              <a:spcBef>
                <a:spcPts val="0"/>
              </a:spcBef>
              <a:spcAft>
                <a:spcPts val="0"/>
              </a:spcAft>
            </a:pPr>
            <a:r>
              <a:rPr sz="1100" b="1" dirty="0">
                <a:solidFill>
                  <a:srgbClr val="000000"/>
                </a:solidFill>
                <a:latin typeface="Calibri"/>
                <a:cs typeface="Calibri"/>
              </a:rPr>
              <a:t>Tiamina</a:t>
            </a:r>
            <a:r>
              <a:rPr sz="1100" b="1" spc="-15" dirty="0">
                <a:solidFill>
                  <a:srgbClr val="000000"/>
                </a:solidFill>
                <a:latin typeface="Calibri"/>
                <a:cs typeface="Calibri"/>
              </a:rPr>
              <a:t> </a:t>
            </a:r>
            <a:r>
              <a:rPr sz="1100" b="1" dirty="0">
                <a:solidFill>
                  <a:srgbClr val="000000"/>
                </a:solidFill>
                <a:latin typeface="Calibri"/>
                <a:cs typeface="Calibri"/>
              </a:rPr>
              <a:t>(Vitamina</a:t>
            </a:r>
            <a:r>
              <a:rPr sz="1100" b="1" spc="-14" dirty="0">
                <a:solidFill>
                  <a:srgbClr val="000000"/>
                </a:solidFill>
                <a:latin typeface="Calibri"/>
                <a:cs typeface="Calibri"/>
              </a:rPr>
              <a:t> </a:t>
            </a:r>
            <a:r>
              <a:rPr sz="1100" b="1" dirty="0">
                <a:solidFill>
                  <a:srgbClr val="000000"/>
                </a:solidFill>
                <a:latin typeface="Calibri"/>
                <a:cs typeface="Calibri"/>
              </a:rPr>
              <a:t>B1)</a:t>
            </a:r>
          </a:p>
        </p:txBody>
      </p:sp>
      <p:sp>
        <p:nvSpPr>
          <p:cNvPr id="9" name="object 9"/>
          <p:cNvSpPr txBox="1"/>
          <p:nvPr/>
        </p:nvSpPr>
        <p:spPr>
          <a:xfrm>
            <a:off x="868375" y="1517247"/>
            <a:ext cx="1634892" cy="209252"/>
          </a:xfrm>
          <a:prstGeom prst="rect">
            <a:avLst/>
          </a:prstGeom>
        </p:spPr>
        <p:txBody>
          <a:bodyPr vert="horz" wrap="square" lIns="0" tIns="0" rIns="0" bIns="0" rtlCol="0">
            <a:spAutoFit/>
          </a:bodyPr>
          <a:lstStyle/>
          <a:p>
            <a:pPr marL="0" marR="0">
              <a:lnSpc>
                <a:spcPts val="1347"/>
              </a:lnSpc>
              <a:spcBef>
                <a:spcPts val="0"/>
              </a:spcBef>
              <a:spcAft>
                <a:spcPts val="0"/>
              </a:spcAft>
            </a:pPr>
            <a:r>
              <a:rPr sz="1100" b="1" dirty="0">
                <a:solidFill>
                  <a:srgbClr val="000000"/>
                </a:solidFill>
                <a:latin typeface="Calibri"/>
                <a:cs typeface="Calibri"/>
              </a:rPr>
              <a:t>Riboflavina</a:t>
            </a:r>
            <a:r>
              <a:rPr sz="1100" b="1" spc="-14" dirty="0">
                <a:solidFill>
                  <a:srgbClr val="000000"/>
                </a:solidFill>
                <a:latin typeface="Calibri"/>
                <a:cs typeface="Calibri"/>
              </a:rPr>
              <a:t> </a:t>
            </a:r>
            <a:r>
              <a:rPr sz="1100" b="1" dirty="0">
                <a:solidFill>
                  <a:srgbClr val="000000"/>
                </a:solidFill>
                <a:latin typeface="Calibri"/>
                <a:cs typeface="Calibri"/>
              </a:rPr>
              <a:t>(Vitamina</a:t>
            </a:r>
            <a:r>
              <a:rPr sz="1100" b="1" spc="-14" dirty="0">
                <a:solidFill>
                  <a:srgbClr val="000000"/>
                </a:solidFill>
                <a:latin typeface="Calibri"/>
                <a:cs typeface="Calibri"/>
              </a:rPr>
              <a:t> </a:t>
            </a:r>
            <a:r>
              <a:rPr sz="1100" b="1" dirty="0">
                <a:solidFill>
                  <a:srgbClr val="000000"/>
                </a:solidFill>
                <a:latin typeface="Calibri"/>
                <a:cs typeface="Calibri"/>
              </a:rPr>
              <a:t>B2)</a:t>
            </a:r>
          </a:p>
        </p:txBody>
      </p:sp>
      <p:sp>
        <p:nvSpPr>
          <p:cNvPr id="10" name="object 10"/>
          <p:cNvSpPr txBox="1"/>
          <p:nvPr/>
        </p:nvSpPr>
        <p:spPr>
          <a:xfrm>
            <a:off x="3418586" y="1517247"/>
            <a:ext cx="539472" cy="825029"/>
          </a:xfrm>
          <a:prstGeom prst="rect">
            <a:avLst/>
          </a:prstGeom>
        </p:spPr>
        <p:txBody>
          <a:bodyPr vert="horz" wrap="square" lIns="0" tIns="0" rIns="0" bIns="0" rtlCol="0">
            <a:spAutoFit/>
          </a:bodyPr>
          <a:lstStyle/>
          <a:p>
            <a:pPr marL="0" marR="0">
              <a:lnSpc>
                <a:spcPts val="1347"/>
              </a:lnSpc>
              <a:spcBef>
                <a:spcPts val="0"/>
              </a:spcBef>
              <a:spcAft>
                <a:spcPts val="0"/>
              </a:spcAft>
            </a:pPr>
            <a:r>
              <a:rPr sz="1100" dirty="0">
                <a:solidFill>
                  <a:srgbClr val="000000"/>
                </a:solidFill>
                <a:latin typeface="Calibri"/>
                <a:cs typeface="Calibri"/>
              </a:rPr>
              <a:t>1,4 mg</a:t>
            </a:r>
          </a:p>
          <a:p>
            <a:pPr marL="16764" marR="0">
              <a:lnSpc>
                <a:spcPts val="1347"/>
              </a:lnSpc>
              <a:spcBef>
                <a:spcPts val="1119"/>
              </a:spcBef>
              <a:spcAft>
                <a:spcPts val="0"/>
              </a:spcAft>
            </a:pPr>
            <a:r>
              <a:rPr sz="1100" dirty="0">
                <a:solidFill>
                  <a:srgbClr val="000000"/>
                </a:solidFill>
                <a:latin typeface="Calibri"/>
                <a:cs typeface="Calibri"/>
              </a:rPr>
              <a:t>16 </a:t>
            </a:r>
            <a:r>
              <a:rPr sz="1100" spc="11" dirty="0">
                <a:solidFill>
                  <a:srgbClr val="000000"/>
                </a:solidFill>
                <a:latin typeface="Calibri"/>
                <a:cs typeface="Calibri"/>
              </a:rPr>
              <a:t>mg</a:t>
            </a:r>
          </a:p>
          <a:p>
            <a:pPr marL="51816" marR="0">
              <a:lnSpc>
                <a:spcPts val="1350"/>
              </a:lnSpc>
              <a:spcBef>
                <a:spcPts val="1031"/>
              </a:spcBef>
              <a:spcAft>
                <a:spcPts val="0"/>
              </a:spcAft>
            </a:pPr>
            <a:r>
              <a:rPr sz="1100" dirty="0">
                <a:solidFill>
                  <a:srgbClr val="000000"/>
                </a:solidFill>
                <a:latin typeface="Calibri"/>
                <a:cs typeface="Calibri"/>
              </a:rPr>
              <a:t>6 mg</a:t>
            </a:r>
          </a:p>
        </p:txBody>
      </p:sp>
      <p:sp>
        <p:nvSpPr>
          <p:cNvPr id="11" name="object 11"/>
          <p:cNvSpPr txBox="1"/>
          <p:nvPr/>
        </p:nvSpPr>
        <p:spPr>
          <a:xfrm>
            <a:off x="868375" y="1824206"/>
            <a:ext cx="1410980" cy="209252"/>
          </a:xfrm>
          <a:prstGeom prst="rect">
            <a:avLst/>
          </a:prstGeom>
        </p:spPr>
        <p:txBody>
          <a:bodyPr vert="horz" wrap="square" lIns="0" tIns="0" rIns="0" bIns="0" rtlCol="0">
            <a:spAutoFit/>
          </a:bodyPr>
          <a:lstStyle/>
          <a:p>
            <a:pPr marL="0" marR="0">
              <a:lnSpc>
                <a:spcPts val="1347"/>
              </a:lnSpc>
              <a:spcBef>
                <a:spcPts val="0"/>
              </a:spcBef>
              <a:spcAft>
                <a:spcPts val="0"/>
              </a:spcAft>
            </a:pPr>
            <a:r>
              <a:rPr sz="1100" b="1" dirty="0">
                <a:solidFill>
                  <a:srgbClr val="000000"/>
                </a:solidFill>
                <a:latin typeface="Calibri"/>
                <a:cs typeface="Calibri"/>
              </a:rPr>
              <a:t>Niacina</a:t>
            </a:r>
            <a:r>
              <a:rPr sz="1100" b="1" spc="-26" dirty="0">
                <a:solidFill>
                  <a:srgbClr val="000000"/>
                </a:solidFill>
                <a:latin typeface="Calibri"/>
                <a:cs typeface="Calibri"/>
              </a:rPr>
              <a:t> </a:t>
            </a:r>
            <a:r>
              <a:rPr sz="1100" b="1" dirty="0">
                <a:solidFill>
                  <a:srgbClr val="000000"/>
                </a:solidFill>
                <a:latin typeface="Calibri"/>
                <a:cs typeface="Calibri"/>
              </a:rPr>
              <a:t>(Vitamina</a:t>
            </a:r>
            <a:r>
              <a:rPr sz="1100" b="1" spc="-14" dirty="0">
                <a:solidFill>
                  <a:srgbClr val="000000"/>
                </a:solidFill>
                <a:latin typeface="Calibri"/>
                <a:cs typeface="Calibri"/>
              </a:rPr>
              <a:t> </a:t>
            </a:r>
            <a:r>
              <a:rPr sz="1100" b="1" dirty="0">
                <a:solidFill>
                  <a:srgbClr val="000000"/>
                </a:solidFill>
                <a:latin typeface="Calibri"/>
                <a:cs typeface="Calibri"/>
              </a:rPr>
              <a:t>B3)</a:t>
            </a:r>
          </a:p>
        </p:txBody>
      </p:sp>
      <p:sp>
        <p:nvSpPr>
          <p:cNvPr id="12" name="object 12"/>
          <p:cNvSpPr txBox="1"/>
          <p:nvPr/>
        </p:nvSpPr>
        <p:spPr>
          <a:xfrm>
            <a:off x="868375" y="2049123"/>
            <a:ext cx="1214980" cy="376974"/>
          </a:xfrm>
          <a:prstGeom prst="rect">
            <a:avLst/>
          </a:prstGeom>
        </p:spPr>
        <p:txBody>
          <a:bodyPr vert="horz" wrap="square" lIns="0" tIns="0" rIns="0" bIns="0" rtlCol="0">
            <a:spAutoFit/>
          </a:bodyPr>
          <a:lstStyle/>
          <a:p>
            <a:pPr marL="0" marR="0">
              <a:lnSpc>
                <a:spcPts val="1347"/>
              </a:lnSpc>
              <a:spcBef>
                <a:spcPts val="0"/>
              </a:spcBef>
              <a:spcAft>
                <a:spcPts val="0"/>
              </a:spcAft>
            </a:pPr>
            <a:r>
              <a:rPr sz="1100" b="1" dirty="0">
                <a:solidFill>
                  <a:srgbClr val="000000"/>
                </a:solidFill>
                <a:latin typeface="Calibri"/>
                <a:cs typeface="Calibri"/>
              </a:rPr>
              <a:t>Acido</a:t>
            </a:r>
            <a:r>
              <a:rPr sz="1100" b="1" spc="-27" dirty="0">
                <a:solidFill>
                  <a:srgbClr val="000000"/>
                </a:solidFill>
                <a:latin typeface="Calibri"/>
                <a:cs typeface="Calibri"/>
              </a:rPr>
              <a:t> </a:t>
            </a:r>
            <a:r>
              <a:rPr sz="1100" b="1" dirty="0">
                <a:solidFill>
                  <a:srgbClr val="000000"/>
                </a:solidFill>
                <a:latin typeface="Calibri"/>
                <a:cs typeface="Calibri"/>
              </a:rPr>
              <a:t>pantotenico</a:t>
            </a:r>
          </a:p>
          <a:p>
            <a:pPr marL="0" marR="0">
              <a:lnSpc>
                <a:spcPts val="1320"/>
              </a:lnSpc>
              <a:spcBef>
                <a:spcPts val="50"/>
              </a:spcBef>
              <a:spcAft>
                <a:spcPts val="0"/>
              </a:spcAft>
            </a:pPr>
            <a:r>
              <a:rPr sz="1100" b="1" dirty="0">
                <a:solidFill>
                  <a:srgbClr val="000000"/>
                </a:solidFill>
                <a:latin typeface="Calibri"/>
                <a:cs typeface="Calibri"/>
              </a:rPr>
              <a:t>(Vitamina</a:t>
            </a:r>
            <a:r>
              <a:rPr sz="1100" b="1" spc="-14" dirty="0">
                <a:solidFill>
                  <a:srgbClr val="000000"/>
                </a:solidFill>
                <a:latin typeface="Calibri"/>
                <a:cs typeface="Calibri"/>
              </a:rPr>
              <a:t> </a:t>
            </a:r>
            <a:r>
              <a:rPr sz="1100" b="1" dirty="0">
                <a:solidFill>
                  <a:srgbClr val="000000"/>
                </a:solidFill>
                <a:latin typeface="Calibri"/>
                <a:cs typeface="Calibri"/>
              </a:rPr>
              <a:t>B5)</a:t>
            </a:r>
          </a:p>
        </p:txBody>
      </p:sp>
      <p:sp>
        <p:nvSpPr>
          <p:cNvPr id="13" name="object 13"/>
          <p:cNvSpPr txBox="1"/>
          <p:nvPr/>
        </p:nvSpPr>
        <p:spPr>
          <a:xfrm>
            <a:off x="868375" y="2442061"/>
            <a:ext cx="861548" cy="209252"/>
          </a:xfrm>
          <a:prstGeom prst="rect">
            <a:avLst/>
          </a:prstGeom>
        </p:spPr>
        <p:txBody>
          <a:bodyPr vert="horz" wrap="square" lIns="0" tIns="0" rIns="0" bIns="0" rtlCol="0">
            <a:spAutoFit/>
          </a:bodyPr>
          <a:lstStyle/>
          <a:p>
            <a:pPr marL="0" marR="0">
              <a:lnSpc>
                <a:spcPts val="1347"/>
              </a:lnSpc>
              <a:spcBef>
                <a:spcPts val="0"/>
              </a:spcBef>
              <a:spcAft>
                <a:spcPts val="0"/>
              </a:spcAft>
            </a:pPr>
            <a:r>
              <a:rPr sz="1100" b="1" dirty="0">
                <a:solidFill>
                  <a:srgbClr val="000000"/>
                </a:solidFill>
                <a:latin typeface="Calibri"/>
                <a:cs typeface="Calibri"/>
              </a:rPr>
              <a:t>Vitamina B6</a:t>
            </a:r>
          </a:p>
        </p:txBody>
      </p:sp>
      <p:sp>
        <p:nvSpPr>
          <p:cNvPr id="14" name="object 14"/>
          <p:cNvSpPr txBox="1"/>
          <p:nvPr/>
        </p:nvSpPr>
        <p:spPr>
          <a:xfrm>
            <a:off x="3418586" y="2442061"/>
            <a:ext cx="539472" cy="518370"/>
          </a:xfrm>
          <a:prstGeom prst="rect">
            <a:avLst/>
          </a:prstGeom>
        </p:spPr>
        <p:txBody>
          <a:bodyPr vert="horz" wrap="square" lIns="0" tIns="0" rIns="0" bIns="0" rtlCol="0">
            <a:spAutoFit/>
          </a:bodyPr>
          <a:lstStyle/>
          <a:p>
            <a:pPr marL="0" marR="0">
              <a:lnSpc>
                <a:spcPts val="1347"/>
              </a:lnSpc>
              <a:spcBef>
                <a:spcPts val="0"/>
              </a:spcBef>
              <a:spcAft>
                <a:spcPts val="0"/>
              </a:spcAft>
            </a:pPr>
            <a:r>
              <a:rPr sz="1100" dirty="0">
                <a:solidFill>
                  <a:srgbClr val="000000"/>
                </a:solidFill>
                <a:latin typeface="Calibri"/>
                <a:cs typeface="Calibri"/>
              </a:rPr>
              <a:t>1,4 mg</a:t>
            </a:r>
          </a:p>
          <a:p>
            <a:pPr marL="33528" marR="0">
              <a:lnSpc>
                <a:spcPts val="1347"/>
              </a:lnSpc>
              <a:spcBef>
                <a:spcPts val="1136"/>
              </a:spcBef>
              <a:spcAft>
                <a:spcPts val="0"/>
              </a:spcAft>
            </a:pPr>
            <a:r>
              <a:rPr sz="1100" dirty="0">
                <a:solidFill>
                  <a:srgbClr val="000000"/>
                </a:solidFill>
                <a:latin typeface="Calibri"/>
                <a:cs typeface="Calibri"/>
              </a:rPr>
              <a:t>50 µg</a:t>
            </a:r>
          </a:p>
        </p:txBody>
      </p:sp>
      <p:sp>
        <p:nvSpPr>
          <p:cNvPr id="15" name="object 15"/>
          <p:cNvSpPr txBox="1"/>
          <p:nvPr/>
        </p:nvSpPr>
        <p:spPr>
          <a:xfrm>
            <a:off x="868375" y="2667359"/>
            <a:ext cx="1455016" cy="376892"/>
          </a:xfrm>
          <a:prstGeom prst="rect">
            <a:avLst/>
          </a:prstGeom>
        </p:spPr>
        <p:txBody>
          <a:bodyPr vert="horz" wrap="square" lIns="0" tIns="0" rIns="0" bIns="0" rtlCol="0">
            <a:spAutoFit/>
          </a:bodyPr>
          <a:lstStyle/>
          <a:p>
            <a:pPr marL="0" marR="0">
              <a:lnSpc>
                <a:spcPts val="1347"/>
              </a:lnSpc>
              <a:spcBef>
                <a:spcPts val="0"/>
              </a:spcBef>
              <a:spcAft>
                <a:spcPts val="0"/>
              </a:spcAft>
            </a:pPr>
            <a:r>
              <a:rPr sz="1100" b="1" dirty="0">
                <a:solidFill>
                  <a:srgbClr val="000000"/>
                </a:solidFill>
                <a:latin typeface="Calibri"/>
                <a:cs typeface="Calibri"/>
              </a:rPr>
              <a:t>Biotina</a:t>
            </a:r>
            <a:r>
              <a:rPr sz="1100" b="1" spc="-15" dirty="0">
                <a:solidFill>
                  <a:srgbClr val="000000"/>
                </a:solidFill>
                <a:latin typeface="Calibri"/>
                <a:cs typeface="Calibri"/>
              </a:rPr>
              <a:t> </a:t>
            </a:r>
            <a:r>
              <a:rPr sz="1100" b="1" dirty="0">
                <a:solidFill>
                  <a:srgbClr val="000000"/>
                </a:solidFill>
                <a:latin typeface="Calibri"/>
                <a:cs typeface="Calibri"/>
              </a:rPr>
              <a:t>(Vitamina</a:t>
            </a:r>
            <a:r>
              <a:rPr sz="1100" b="1" spc="-25" dirty="0">
                <a:solidFill>
                  <a:srgbClr val="000000"/>
                </a:solidFill>
                <a:latin typeface="Calibri"/>
                <a:cs typeface="Calibri"/>
              </a:rPr>
              <a:t> </a:t>
            </a:r>
            <a:r>
              <a:rPr sz="1100" b="1" dirty="0">
                <a:solidFill>
                  <a:srgbClr val="000000"/>
                </a:solidFill>
                <a:latin typeface="Calibri"/>
                <a:cs typeface="Calibri"/>
              </a:rPr>
              <a:t>B8</a:t>
            </a:r>
            <a:r>
              <a:rPr sz="1100" b="1" spc="-10" dirty="0">
                <a:solidFill>
                  <a:srgbClr val="000000"/>
                </a:solidFill>
                <a:latin typeface="Calibri"/>
                <a:cs typeface="Calibri"/>
              </a:rPr>
              <a:t> </a:t>
            </a:r>
            <a:r>
              <a:rPr sz="1100" b="1" dirty="0">
                <a:solidFill>
                  <a:srgbClr val="000000"/>
                </a:solidFill>
                <a:latin typeface="Calibri"/>
                <a:cs typeface="Calibri"/>
              </a:rPr>
              <a:t>o</a:t>
            </a:r>
          </a:p>
          <a:p>
            <a:pPr marL="0" marR="0">
              <a:lnSpc>
                <a:spcPts val="1319"/>
              </a:lnSpc>
              <a:spcBef>
                <a:spcPts val="50"/>
              </a:spcBef>
              <a:spcAft>
                <a:spcPts val="0"/>
              </a:spcAft>
            </a:pPr>
            <a:r>
              <a:rPr sz="1100" b="1" dirty="0">
                <a:solidFill>
                  <a:srgbClr val="000000"/>
                </a:solidFill>
                <a:latin typeface="Calibri"/>
                <a:cs typeface="Calibri"/>
              </a:rPr>
              <a:t>Vitamina H)</a:t>
            </a:r>
          </a:p>
        </p:txBody>
      </p:sp>
      <p:sp>
        <p:nvSpPr>
          <p:cNvPr id="16" name="object 16"/>
          <p:cNvSpPr txBox="1"/>
          <p:nvPr/>
        </p:nvSpPr>
        <p:spPr>
          <a:xfrm>
            <a:off x="868375" y="3141831"/>
            <a:ext cx="1659569" cy="209252"/>
          </a:xfrm>
          <a:prstGeom prst="rect">
            <a:avLst/>
          </a:prstGeom>
        </p:spPr>
        <p:txBody>
          <a:bodyPr vert="horz" wrap="square" lIns="0" tIns="0" rIns="0" bIns="0" rtlCol="0">
            <a:spAutoFit/>
          </a:bodyPr>
          <a:lstStyle/>
          <a:p>
            <a:pPr marL="0" marR="0">
              <a:lnSpc>
                <a:spcPts val="1347"/>
              </a:lnSpc>
              <a:spcBef>
                <a:spcPts val="0"/>
              </a:spcBef>
              <a:spcAft>
                <a:spcPts val="0"/>
              </a:spcAft>
            </a:pPr>
            <a:r>
              <a:rPr sz="1100" b="1" dirty="0">
                <a:solidFill>
                  <a:srgbClr val="000000"/>
                </a:solidFill>
                <a:latin typeface="Calibri"/>
                <a:cs typeface="Calibri"/>
              </a:rPr>
              <a:t>Acido</a:t>
            </a:r>
            <a:r>
              <a:rPr sz="1100" b="1" spc="-27" dirty="0">
                <a:solidFill>
                  <a:srgbClr val="000000"/>
                </a:solidFill>
                <a:latin typeface="Calibri"/>
                <a:cs typeface="Calibri"/>
              </a:rPr>
              <a:t> </a:t>
            </a:r>
            <a:r>
              <a:rPr sz="1100" b="1" dirty="0">
                <a:solidFill>
                  <a:srgbClr val="000000"/>
                </a:solidFill>
                <a:latin typeface="Calibri"/>
                <a:cs typeface="Calibri"/>
              </a:rPr>
              <a:t>folico (Vitamina</a:t>
            </a:r>
            <a:r>
              <a:rPr sz="1100" b="1" spc="-25" dirty="0">
                <a:solidFill>
                  <a:srgbClr val="000000"/>
                </a:solidFill>
                <a:latin typeface="Calibri"/>
                <a:cs typeface="Calibri"/>
              </a:rPr>
              <a:t> </a:t>
            </a:r>
            <a:r>
              <a:rPr sz="1100" b="1" dirty="0">
                <a:solidFill>
                  <a:srgbClr val="000000"/>
                </a:solidFill>
                <a:latin typeface="Calibri"/>
                <a:cs typeface="Calibri"/>
              </a:rPr>
              <a:t>B9)</a:t>
            </a:r>
          </a:p>
        </p:txBody>
      </p:sp>
      <p:sp>
        <p:nvSpPr>
          <p:cNvPr id="17" name="object 17"/>
          <p:cNvSpPr txBox="1"/>
          <p:nvPr/>
        </p:nvSpPr>
        <p:spPr>
          <a:xfrm>
            <a:off x="3417062" y="3141831"/>
            <a:ext cx="540875" cy="209252"/>
          </a:xfrm>
          <a:prstGeom prst="rect">
            <a:avLst/>
          </a:prstGeom>
        </p:spPr>
        <p:txBody>
          <a:bodyPr vert="horz" wrap="square" lIns="0" tIns="0" rIns="0" bIns="0" rtlCol="0">
            <a:spAutoFit/>
          </a:bodyPr>
          <a:lstStyle/>
          <a:p>
            <a:pPr marL="0" marR="0">
              <a:lnSpc>
                <a:spcPts val="1347"/>
              </a:lnSpc>
              <a:spcBef>
                <a:spcPts val="0"/>
              </a:spcBef>
              <a:spcAft>
                <a:spcPts val="0"/>
              </a:spcAft>
            </a:pPr>
            <a:r>
              <a:rPr sz="1100" dirty="0">
                <a:solidFill>
                  <a:srgbClr val="000000"/>
                </a:solidFill>
                <a:latin typeface="Calibri"/>
                <a:cs typeface="Calibri"/>
              </a:rPr>
              <a:t>200 µg</a:t>
            </a:r>
          </a:p>
        </p:txBody>
      </p:sp>
      <p:sp>
        <p:nvSpPr>
          <p:cNvPr id="18" name="object 18"/>
          <p:cNvSpPr txBox="1"/>
          <p:nvPr/>
        </p:nvSpPr>
        <p:spPr>
          <a:xfrm>
            <a:off x="868375" y="3448790"/>
            <a:ext cx="933055" cy="1109764"/>
          </a:xfrm>
          <a:prstGeom prst="rect">
            <a:avLst/>
          </a:prstGeom>
        </p:spPr>
        <p:txBody>
          <a:bodyPr vert="horz" wrap="square" lIns="0" tIns="0" rIns="0" bIns="0" rtlCol="0">
            <a:spAutoFit/>
          </a:bodyPr>
          <a:lstStyle/>
          <a:p>
            <a:pPr marL="0" marR="0">
              <a:lnSpc>
                <a:spcPts val="1347"/>
              </a:lnSpc>
              <a:spcBef>
                <a:spcPts val="0"/>
              </a:spcBef>
              <a:spcAft>
                <a:spcPts val="0"/>
              </a:spcAft>
            </a:pPr>
            <a:r>
              <a:rPr sz="1100" b="1" dirty="0">
                <a:solidFill>
                  <a:srgbClr val="000000"/>
                </a:solidFill>
                <a:latin typeface="Calibri"/>
                <a:cs typeface="Calibri"/>
              </a:rPr>
              <a:t>Vitamina B12</a:t>
            </a:r>
          </a:p>
          <a:p>
            <a:pPr marL="0" marR="0">
              <a:lnSpc>
                <a:spcPts val="1347"/>
              </a:lnSpc>
              <a:spcBef>
                <a:spcPts val="473"/>
              </a:spcBef>
              <a:spcAft>
                <a:spcPts val="0"/>
              </a:spcAft>
            </a:pPr>
            <a:r>
              <a:rPr sz="1100" b="1" dirty="0">
                <a:solidFill>
                  <a:srgbClr val="000000"/>
                </a:solidFill>
                <a:latin typeface="Calibri"/>
                <a:cs typeface="Calibri"/>
              </a:rPr>
              <a:t>Vitamina C</a:t>
            </a:r>
          </a:p>
          <a:p>
            <a:pPr marL="0" marR="0">
              <a:lnSpc>
                <a:spcPts val="1347"/>
              </a:lnSpc>
              <a:spcBef>
                <a:spcPts val="476"/>
              </a:spcBef>
              <a:spcAft>
                <a:spcPts val="0"/>
              </a:spcAft>
            </a:pPr>
            <a:r>
              <a:rPr sz="1100" b="1" dirty="0">
                <a:solidFill>
                  <a:srgbClr val="000000"/>
                </a:solidFill>
                <a:latin typeface="Calibri"/>
                <a:cs typeface="Calibri"/>
              </a:rPr>
              <a:t>Vitamina D</a:t>
            </a:r>
          </a:p>
          <a:p>
            <a:pPr marL="0" marR="0">
              <a:lnSpc>
                <a:spcPts val="1347"/>
              </a:lnSpc>
              <a:spcBef>
                <a:spcPts val="476"/>
              </a:spcBef>
              <a:spcAft>
                <a:spcPts val="0"/>
              </a:spcAft>
            </a:pPr>
            <a:r>
              <a:rPr sz="1100" b="1" dirty="0">
                <a:solidFill>
                  <a:srgbClr val="000000"/>
                </a:solidFill>
                <a:latin typeface="Calibri"/>
                <a:cs typeface="Calibri"/>
              </a:rPr>
              <a:t>Vitamina E</a:t>
            </a:r>
          </a:p>
          <a:p>
            <a:pPr marL="0" marR="0">
              <a:lnSpc>
                <a:spcPts val="1350"/>
              </a:lnSpc>
              <a:spcBef>
                <a:spcPts val="371"/>
              </a:spcBef>
              <a:spcAft>
                <a:spcPts val="0"/>
              </a:spcAft>
            </a:pPr>
            <a:r>
              <a:rPr sz="1100" b="1" dirty="0">
                <a:solidFill>
                  <a:srgbClr val="000000"/>
                </a:solidFill>
                <a:latin typeface="Calibri"/>
                <a:cs typeface="Calibri"/>
              </a:rPr>
              <a:t>Vitamina K</a:t>
            </a:r>
          </a:p>
        </p:txBody>
      </p:sp>
      <p:sp>
        <p:nvSpPr>
          <p:cNvPr id="19" name="object 19"/>
          <p:cNvSpPr txBox="1"/>
          <p:nvPr/>
        </p:nvSpPr>
        <p:spPr>
          <a:xfrm>
            <a:off x="3435350" y="3448790"/>
            <a:ext cx="506103" cy="659467"/>
          </a:xfrm>
          <a:prstGeom prst="rect">
            <a:avLst/>
          </a:prstGeom>
        </p:spPr>
        <p:txBody>
          <a:bodyPr vert="horz" wrap="square" lIns="0" tIns="0" rIns="0" bIns="0" rtlCol="0">
            <a:spAutoFit/>
          </a:bodyPr>
          <a:lstStyle/>
          <a:p>
            <a:pPr marL="0" marR="0">
              <a:lnSpc>
                <a:spcPts val="1347"/>
              </a:lnSpc>
              <a:spcBef>
                <a:spcPts val="0"/>
              </a:spcBef>
              <a:spcAft>
                <a:spcPts val="0"/>
              </a:spcAft>
            </a:pPr>
            <a:r>
              <a:rPr sz="1100" dirty="0">
                <a:solidFill>
                  <a:srgbClr val="000000"/>
                </a:solidFill>
                <a:latin typeface="Calibri"/>
                <a:cs typeface="Calibri"/>
              </a:rPr>
              <a:t>2,5 µg</a:t>
            </a:r>
          </a:p>
          <a:p>
            <a:pPr marL="0" marR="0">
              <a:lnSpc>
                <a:spcPts val="1347"/>
              </a:lnSpc>
              <a:spcBef>
                <a:spcPts val="473"/>
              </a:spcBef>
              <a:spcAft>
                <a:spcPts val="0"/>
              </a:spcAft>
            </a:pPr>
            <a:r>
              <a:rPr sz="1100" dirty="0">
                <a:solidFill>
                  <a:srgbClr val="000000"/>
                </a:solidFill>
                <a:latin typeface="Calibri"/>
                <a:cs typeface="Calibri"/>
              </a:rPr>
              <a:t>80 </a:t>
            </a:r>
            <a:r>
              <a:rPr sz="1100" spc="11" dirty="0">
                <a:solidFill>
                  <a:srgbClr val="000000"/>
                </a:solidFill>
                <a:latin typeface="Calibri"/>
                <a:cs typeface="Calibri"/>
              </a:rPr>
              <a:t>mg</a:t>
            </a:r>
          </a:p>
          <a:p>
            <a:pPr marL="53340" marR="0">
              <a:lnSpc>
                <a:spcPts val="1347"/>
              </a:lnSpc>
              <a:spcBef>
                <a:spcPts val="476"/>
              </a:spcBef>
              <a:spcAft>
                <a:spcPts val="0"/>
              </a:spcAft>
            </a:pPr>
            <a:r>
              <a:rPr sz="1100" dirty="0">
                <a:solidFill>
                  <a:srgbClr val="000000"/>
                </a:solidFill>
                <a:latin typeface="Calibri"/>
                <a:cs typeface="Calibri"/>
              </a:rPr>
              <a:t>5 µg</a:t>
            </a:r>
          </a:p>
        </p:txBody>
      </p:sp>
      <p:sp>
        <p:nvSpPr>
          <p:cNvPr id="20" name="object 20"/>
          <p:cNvSpPr txBox="1"/>
          <p:nvPr/>
        </p:nvSpPr>
        <p:spPr>
          <a:xfrm>
            <a:off x="3435350" y="4124303"/>
            <a:ext cx="506103" cy="434251"/>
          </a:xfrm>
          <a:prstGeom prst="rect">
            <a:avLst/>
          </a:prstGeom>
        </p:spPr>
        <p:txBody>
          <a:bodyPr vert="horz" wrap="square" lIns="0" tIns="0" rIns="0" bIns="0" rtlCol="0">
            <a:spAutoFit/>
          </a:bodyPr>
          <a:lstStyle/>
          <a:p>
            <a:pPr marL="0" marR="0">
              <a:lnSpc>
                <a:spcPts val="1347"/>
              </a:lnSpc>
              <a:spcBef>
                <a:spcPts val="0"/>
              </a:spcBef>
              <a:spcAft>
                <a:spcPts val="0"/>
              </a:spcAft>
            </a:pPr>
            <a:r>
              <a:rPr sz="1100" dirty="0">
                <a:solidFill>
                  <a:srgbClr val="000000"/>
                </a:solidFill>
                <a:latin typeface="Calibri"/>
                <a:cs typeface="Calibri"/>
              </a:rPr>
              <a:t>12 </a:t>
            </a:r>
            <a:r>
              <a:rPr sz="1100" spc="11" dirty="0">
                <a:solidFill>
                  <a:srgbClr val="000000"/>
                </a:solidFill>
                <a:latin typeface="Calibri"/>
                <a:cs typeface="Calibri"/>
              </a:rPr>
              <a:t>mg</a:t>
            </a:r>
          </a:p>
          <a:p>
            <a:pPr marL="16764" marR="0">
              <a:lnSpc>
                <a:spcPts val="1350"/>
              </a:lnSpc>
              <a:spcBef>
                <a:spcPts val="421"/>
              </a:spcBef>
              <a:spcAft>
                <a:spcPts val="0"/>
              </a:spcAft>
            </a:pPr>
            <a:r>
              <a:rPr sz="1100" dirty="0">
                <a:solidFill>
                  <a:srgbClr val="000000"/>
                </a:solidFill>
                <a:latin typeface="Calibri"/>
                <a:cs typeface="Calibri"/>
              </a:rPr>
              <a:t>75 µg</a:t>
            </a:r>
          </a:p>
        </p:txBody>
      </p:sp>
      <p:sp>
        <p:nvSpPr>
          <p:cNvPr id="21" name="object 21"/>
          <p:cNvSpPr txBox="1"/>
          <p:nvPr/>
        </p:nvSpPr>
        <p:spPr>
          <a:xfrm>
            <a:off x="282854" y="5343378"/>
            <a:ext cx="6065316" cy="1140758"/>
          </a:xfrm>
          <a:prstGeom prst="rect">
            <a:avLst/>
          </a:prstGeom>
        </p:spPr>
        <p:txBody>
          <a:bodyPr vert="horz" wrap="square" lIns="0" tIns="0" rIns="0" bIns="0" rtlCol="0">
            <a:spAutoFit/>
          </a:bodyPr>
          <a:lstStyle/>
          <a:p>
            <a:pPr marL="0" marR="0">
              <a:lnSpc>
                <a:spcPts val="2200"/>
              </a:lnSpc>
              <a:spcBef>
                <a:spcPts val="0"/>
              </a:spcBef>
              <a:spcAft>
                <a:spcPts val="0"/>
              </a:spcAft>
            </a:pPr>
            <a:r>
              <a:rPr sz="1800" spc="-30" dirty="0">
                <a:solidFill>
                  <a:srgbClr val="000000"/>
                </a:solidFill>
                <a:latin typeface="Calibri"/>
                <a:cs typeface="Calibri"/>
              </a:rPr>
              <a:t>L’apporto</a:t>
            </a:r>
            <a:r>
              <a:rPr sz="1800" spc="513" dirty="0">
                <a:solidFill>
                  <a:srgbClr val="000000"/>
                </a:solidFill>
                <a:latin typeface="Calibri"/>
                <a:cs typeface="Calibri"/>
              </a:rPr>
              <a:t> </a:t>
            </a:r>
            <a:r>
              <a:rPr sz="1800" dirty="0">
                <a:solidFill>
                  <a:srgbClr val="000000"/>
                </a:solidFill>
                <a:latin typeface="Calibri"/>
                <a:cs typeface="Calibri"/>
              </a:rPr>
              <a:t>minimo</a:t>
            </a:r>
            <a:r>
              <a:rPr sz="1800" spc="483" dirty="0">
                <a:solidFill>
                  <a:srgbClr val="000000"/>
                </a:solidFill>
                <a:latin typeface="Calibri"/>
                <a:cs typeface="Calibri"/>
              </a:rPr>
              <a:t> </a:t>
            </a:r>
            <a:r>
              <a:rPr sz="1800" dirty="0">
                <a:solidFill>
                  <a:srgbClr val="000000"/>
                </a:solidFill>
                <a:latin typeface="Calibri"/>
                <a:cs typeface="Calibri"/>
              </a:rPr>
              <a:t>di</a:t>
            </a:r>
            <a:r>
              <a:rPr sz="1800" spc="486" dirty="0">
                <a:solidFill>
                  <a:srgbClr val="000000"/>
                </a:solidFill>
                <a:latin typeface="Calibri"/>
                <a:cs typeface="Calibri"/>
              </a:rPr>
              <a:t> </a:t>
            </a:r>
            <a:r>
              <a:rPr sz="1800" dirty="0">
                <a:solidFill>
                  <a:srgbClr val="000000"/>
                </a:solidFill>
                <a:latin typeface="Calibri"/>
                <a:cs typeface="Calibri"/>
              </a:rPr>
              <a:t>minerali</a:t>
            </a:r>
            <a:r>
              <a:rPr sz="1800" spc="504" dirty="0">
                <a:solidFill>
                  <a:srgbClr val="000000"/>
                </a:solidFill>
                <a:latin typeface="Calibri"/>
                <a:cs typeface="Calibri"/>
              </a:rPr>
              <a:t> </a:t>
            </a:r>
            <a:r>
              <a:rPr sz="1800" dirty="0">
                <a:solidFill>
                  <a:srgbClr val="000000"/>
                </a:solidFill>
                <a:latin typeface="Calibri"/>
                <a:cs typeface="Calibri"/>
              </a:rPr>
              <a:t>e</a:t>
            </a:r>
            <a:r>
              <a:rPr sz="1800" spc="496" dirty="0">
                <a:solidFill>
                  <a:srgbClr val="000000"/>
                </a:solidFill>
                <a:latin typeface="Calibri"/>
                <a:cs typeface="Calibri"/>
              </a:rPr>
              <a:t> </a:t>
            </a:r>
            <a:r>
              <a:rPr sz="1800" dirty="0">
                <a:solidFill>
                  <a:srgbClr val="000000"/>
                </a:solidFill>
                <a:latin typeface="Calibri"/>
                <a:cs typeface="Calibri"/>
              </a:rPr>
              <a:t>vitamine</a:t>
            </a:r>
            <a:r>
              <a:rPr sz="1800" spc="504" dirty="0">
                <a:solidFill>
                  <a:srgbClr val="000000"/>
                </a:solidFill>
                <a:latin typeface="Calibri"/>
                <a:cs typeface="Calibri"/>
              </a:rPr>
              <a:t> </a:t>
            </a:r>
            <a:r>
              <a:rPr sz="1800" dirty="0">
                <a:solidFill>
                  <a:srgbClr val="000000"/>
                </a:solidFill>
                <a:latin typeface="Calibri"/>
                <a:cs typeface="Calibri"/>
              </a:rPr>
              <a:t>con</a:t>
            </a:r>
            <a:r>
              <a:rPr sz="1800" spc="500" dirty="0">
                <a:solidFill>
                  <a:srgbClr val="000000"/>
                </a:solidFill>
                <a:latin typeface="Calibri"/>
                <a:cs typeface="Calibri"/>
              </a:rPr>
              <a:t> </a:t>
            </a:r>
            <a:r>
              <a:rPr sz="1800" dirty="0">
                <a:solidFill>
                  <a:srgbClr val="000000"/>
                </a:solidFill>
                <a:latin typeface="Calibri"/>
                <a:cs typeface="Calibri"/>
              </a:rPr>
              <a:t>la</a:t>
            </a:r>
            <a:r>
              <a:rPr sz="1800" spc="500" dirty="0">
                <a:solidFill>
                  <a:srgbClr val="000000"/>
                </a:solidFill>
                <a:latin typeface="Calibri"/>
                <a:cs typeface="Calibri"/>
              </a:rPr>
              <a:t> </a:t>
            </a:r>
            <a:r>
              <a:rPr sz="1800" dirty="0">
                <a:solidFill>
                  <a:srgbClr val="000000"/>
                </a:solidFill>
                <a:latin typeface="Calibri"/>
                <a:cs typeface="Calibri"/>
              </a:rPr>
              <a:t>quantità</a:t>
            </a:r>
            <a:r>
              <a:rPr sz="1800" spc="498" dirty="0">
                <a:solidFill>
                  <a:srgbClr val="000000"/>
                </a:solidFill>
                <a:latin typeface="Calibri"/>
                <a:cs typeface="Calibri"/>
              </a:rPr>
              <a:t> </a:t>
            </a:r>
            <a:r>
              <a:rPr sz="1800" spc="14" dirty="0">
                <a:solidFill>
                  <a:srgbClr val="000000"/>
                </a:solidFill>
                <a:latin typeface="Calibri"/>
                <a:cs typeface="Calibri"/>
              </a:rPr>
              <a:t>di</a:t>
            </a:r>
          </a:p>
          <a:p>
            <a:pPr marL="0" marR="0">
              <a:lnSpc>
                <a:spcPts val="2162"/>
              </a:lnSpc>
              <a:spcBef>
                <a:spcPts val="0"/>
              </a:spcBef>
              <a:spcAft>
                <a:spcPts val="0"/>
              </a:spcAft>
            </a:pPr>
            <a:r>
              <a:rPr sz="1800" dirty="0">
                <a:solidFill>
                  <a:srgbClr val="000000"/>
                </a:solidFill>
                <a:latin typeface="Calibri"/>
                <a:cs typeface="Calibri"/>
              </a:rPr>
              <a:t>assunzione</a:t>
            </a:r>
            <a:r>
              <a:rPr sz="1800" spc="442" dirty="0">
                <a:solidFill>
                  <a:srgbClr val="000000"/>
                </a:solidFill>
                <a:latin typeface="Calibri"/>
                <a:cs typeface="Calibri"/>
              </a:rPr>
              <a:t> </a:t>
            </a:r>
            <a:r>
              <a:rPr sz="1800" dirty="0">
                <a:solidFill>
                  <a:srgbClr val="000000"/>
                </a:solidFill>
                <a:latin typeface="Calibri"/>
                <a:cs typeface="Calibri"/>
              </a:rPr>
              <a:t>giornaliera</a:t>
            </a:r>
            <a:r>
              <a:rPr sz="1800" spc="442" dirty="0">
                <a:solidFill>
                  <a:srgbClr val="000000"/>
                </a:solidFill>
                <a:latin typeface="Calibri"/>
                <a:cs typeface="Calibri"/>
              </a:rPr>
              <a:t> </a:t>
            </a:r>
            <a:r>
              <a:rPr sz="1800" dirty="0">
                <a:solidFill>
                  <a:srgbClr val="000000"/>
                </a:solidFill>
                <a:latin typeface="Calibri"/>
                <a:cs typeface="Calibri"/>
              </a:rPr>
              <a:t>indicata</a:t>
            </a:r>
            <a:r>
              <a:rPr sz="1800" spc="456" dirty="0">
                <a:solidFill>
                  <a:srgbClr val="000000"/>
                </a:solidFill>
                <a:latin typeface="Calibri"/>
                <a:cs typeface="Calibri"/>
              </a:rPr>
              <a:t> </a:t>
            </a:r>
            <a:r>
              <a:rPr sz="1800" dirty="0">
                <a:solidFill>
                  <a:srgbClr val="000000"/>
                </a:solidFill>
                <a:latin typeface="Calibri"/>
                <a:cs typeface="Calibri"/>
              </a:rPr>
              <a:t>in</a:t>
            </a:r>
            <a:r>
              <a:rPr sz="1800" spc="440" dirty="0">
                <a:solidFill>
                  <a:srgbClr val="000000"/>
                </a:solidFill>
                <a:latin typeface="Calibri"/>
                <a:cs typeface="Calibri"/>
              </a:rPr>
              <a:t> </a:t>
            </a:r>
            <a:r>
              <a:rPr sz="1800" dirty="0">
                <a:solidFill>
                  <a:srgbClr val="000000"/>
                </a:solidFill>
                <a:latin typeface="Calibri"/>
                <a:cs typeface="Calibri"/>
              </a:rPr>
              <a:t>etichetta</a:t>
            </a:r>
            <a:r>
              <a:rPr sz="1800" spc="448" dirty="0">
                <a:solidFill>
                  <a:srgbClr val="000000"/>
                </a:solidFill>
                <a:latin typeface="Calibri"/>
                <a:cs typeface="Calibri"/>
              </a:rPr>
              <a:t> </a:t>
            </a:r>
            <a:r>
              <a:rPr sz="1800" dirty="0">
                <a:solidFill>
                  <a:srgbClr val="000000"/>
                </a:solidFill>
                <a:latin typeface="Calibri"/>
                <a:cs typeface="Calibri"/>
              </a:rPr>
              <a:t>non</a:t>
            </a:r>
            <a:r>
              <a:rPr sz="1800" spc="432" dirty="0">
                <a:solidFill>
                  <a:srgbClr val="000000"/>
                </a:solidFill>
                <a:latin typeface="Calibri"/>
                <a:cs typeface="Calibri"/>
              </a:rPr>
              <a:t> </a:t>
            </a:r>
            <a:r>
              <a:rPr sz="1800" dirty="0">
                <a:solidFill>
                  <a:srgbClr val="000000"/>
                </a:solidFill>
                <a:latin typeface="Calibri"/>
                <a:cs typeface="Calibri"/>
              </a:rPr>
              <a:t>deve</a:t>
            </a:r>
            <a:r>
              <a:rPr sz="1800" spc="441" dirty="0">
                <a:solidFill>
                  <a:srgbClr val="000000"/>
                </a:solidFill>
                <a:latin typeface="Calibri"/>
                <a:cs typeface="Calibri"/>
              </a:rPr>
              <a:t> </a:t>
            </a:r>
            <a:r>
              <a:rPr sz="1800" dirty="0">
                <a:solidFill>
                  <a:srgbClr val="000000"/>
                </a:solidFill>
                <a:latin typeface="Calibri"/>
                <a:cs typeface="Calibri"/>
              </a:rPr>
              <a:t>essere</a:t>
            </a:r>
          </a:p>
          <a:p>
            <a:pPr marL="0" marR="0">
              <a:lnSpc>
                <a:spcPts val="2159"/>
              </a:lnSpc>
              <a:spcBef>
                <a:spcPts val="0"/>
              </a:spcBef>
              <a:spcAft>
                <a:spcPts val="0"/>
              </a:spcAft>
            </a:pPr>
            <a:r>
              <a:rPr sz="1800" spc="-12" dirty="0">
                <a:solidFill>
                  <a:srgbClr val="000000"/>
                </a:solidFill>
                <a:latin typeface="Calibri"/>
                <a:cs typeface="Calibri"/>
              </a:rPr>
              <a:t>inferiore</a:t>
            </a:r>
            <a:r>
              <a:rPr sz="1800" spc="233" dirty="0">
                <a:solidFill>
                  <a:srgbClr val="000000"/>
                </a:solidFill>
                <a:latin typeface="Calibri"/>
                <a:cs typeface="Calibri"/>
              </a:rPr>
              <a:t> </a:t>
            </a:r>
            <a:r>
              <a:rPr sz="1800" dirty="0">
                <a:solidFill>
                  <a:srgbClr val="000000"/>
                </a:solidFill>
                <a:latin typeface="Calibri"/>
                <a:cs typeface="Calibri"/>
              </a:rPr>
              <a:t>al</a:t>
            </a:r>
            <a:r>
              <a:rPr sz="1800" spc="209" dirty="0">
                <a:solidFill>
                  <a:srgbClr val="000000"/>
                </a:solidFill>
                <a:latin typeface="Calibri"/>
                <a:cs typeface="Calibri"/>
              </a:rPr>
              <a:t> </a:t>
            </a:r>
            <a:r>
              <a:rPr sz="1800" dirty="0">
                <a:solidFill>
                  <a:srgbClr val="000000"/>
                </a:solidFill>
                <a:latin typeface="Calibri"/>
                <a:cs typeface="Calibri"/>
              </a:rPr>
              <a:t>15%</a:t>
            </a:r>
            <a:r>
              <a:rPr sz="1800" spc="218" dirty="0">
                <a:solidFill>
                  <a:srgbClr val="000000"/>
                </a:solidFill>
                <a:latin typeface="Calibri"/>
                <a:cs typeface="Calibri"/>
              </a:rPr>
              <a:t> </a:t>
            </a:r>
            <a:r>
              <a:rPr sz="1800" dirty="0">
                <a:solidFill>
                  <a:srgbClr val="000000"/>
                </a:solidFill>
                <a:latin typeface="Calibri"/>
                <a:cs typeface="Calibri"/>
              </a:rPr>
              <a:t>dei</a:t>
            </a:r>
            <a:r>
              <a:rPr sz="1800" spc="198" dirty="0">
                <a:solidFill>
                  <a:srgbClr val="000000"/>
                </a:solidFill>
                <a:latin typeface="Calibri"/>
                <a:cs typeface="Calibri"/>
              </a:rPr>
              <a:t> </a:t>
            </a:r>
            <a:r>
              <a:rPr sz="1800" dirty="0">
                <a:solidFill>
                  <a:srgbClr val="000000"/>
                </a:solidFill>
                <a:latin typeface="Calibri"/>
                <a:cs typeface="Calibri"/>
              </a:rPr>
              <a:t>valori</a:t>
            </a:r>
            <a:r>
              <a:rPr sz="1800" spc="207" dirty="0">
                <a:solidFill>
                  <a:srgbClr val="000000"/>
                </a:solidFill>
                <a:latin typeface="Calibri"/>
                <a:cs typeface="Calibri"/>
              </a:rPr>
              <a:t> </a:t>
            </a:r>
            <a:r>
              <a:rPr sz="1800" dirty="0">
                <a:solidFill>
                  <a:srgbClr val="000000"/>
                </a:solidFill>
                <a:latin typeface="Calibri"/>
                <a:cs typeface="Calibri"/>
              </a:rPr>
              <a:t>nutritivi</a:t>
            </a:r>
            <a:r>
              <a:rPr sz="1800" spc="206" dirty="0">
                <a:solidFill>
                  <a:srgbClr val="000000"/>
                </a:solidFill>
                <a:latin typeface="Calibri"/>
                <a:cs typeface="Calibri"/>
              </a:rPr>
              <a:t> </a:t>
            </a:r>
            <a:r>
              <a:rPr sz="1800" dirty="0">
                <a:solidFill>
                  <a:srgbClr val="000000"/>
                </a:solidFill>
                <a:latin typeface="Calibri"/>
                <a:cs typeface="Calibri"/>
              </a:rPr>
              <a:t>di</a:t>
            </a:r>
            <a:r>
              <a:rPr sz="1800" spc="209" dirty="0">
                <a:solidFill>
                  <a:srgbClr val="000000"/>
                </a:solidFill>
                <a:latin typeface="Calibri"/>
                <a:cs typeface="Calibri"/>
              </a:rPr>
              <a:t> </a:t>
            </a:r>
            <a:r>
              <a:rPr sz="1800" dirty="0">
                <a:solidFill>
                  <a:srgbClr val="000000"/>
                </a:solidFill>
                <a:latin typeface="Calibri"/>
                <a:cs typeface="Calibri"/>
              </a:rPr>
              <a:t>riferimento</a:t>
            </a:r>
            <a:r>
              <a:rPr sz="1800" spc="214" dirty="0">
                <a:solidFill>
                  <a:srgbClr val="000000"/>
                </a:solidFill>
                <a:latin typeface="Calibri"/>
                <a:cs typeface="Calibri"/>
              </a:rPr>
              <a:t> </a:t>
            </a:r>
            <a:r>
              <a:rPr sz="1800" dirty="0">
                <a:solidFill>
                  <a:srgbClr val="000000"/>
                </a:solidFill>
                <a:latin typeface="Calibri"/>
                <a:cs typeface="Calibri"/>
              </a:rPr>
              <a:t>(VNR)</a:t>
            </a:r>
            <a:r>
              <a:rPr sz="1800" spc="196" dirty="0">
                <a:solidFill>
                  <a:srgbClr val="000000"/>
                </a:solidFill>
                <a:latin typeface="Calibri"/>
                <a:cs typeface="Calibri"/>
              </a:rPr>
              <a:t> </a:t>
            </a:r>
            <a:r>
              <a:rPr sz="1800" dirty="0">
                <a:solidFill>
                  <a:srgbClr val="000000"/>
                </a:solidFill>
                <a:latin typeface="Calibri"/>
                <a:cs typeface="Calibri"/>
              </a:rPr>
              <a:t>e</a:t>
            </a:r>
            <a:r>
              <a:rPr sz="1800" spc="221" dirty="0">
                <a:solidFill>
                  <a:srgbClr val="000000"/>
                </a:solidFill>
                <a:latin typeface="Calibri"/>
                <a:cs typeface="Calibri"/>
              </a:rPr>
              <a:t> </a:t>
            </a:r>
            <a:r>
              <a:rPr sz="1800" dirty="0">
                <a:solidFill>
                  <a:srgbClr val="000000"/>
                </a:solidFill>
                <a:latin typeface="Calibri"/>
                <a:cs typeface="Calibri"/>
              </a:rPr>
              <a:t>non</a:t>
            </a:r>
          </a:p>
          <a:p>
            <a:pPr marL="0" marR="0">
              <a:lnSpc>
                <a:spcPts val="2160"/>
              </a:lnSpc>
              <a:spcBef>
                <a:spcPts val="0"/>
              </a:spcBef>
              <a:spcAft>
                <a:spcPts val="0"/>
              </a:spcAft>
            </a:pPr>
            <a:r>
              <a:rPr sz="1800" dirty="0">
                <a:solidFill>
                  <a:srgbClr val="000000"/>
                </a:solidFill>
                <a:latin typeface="Calibri"/>
                <a:cs typeface="Calibri"/>
              </a:rPr>
              <a:t>superare</a:t>
            </a:r>
            <a:r>
              <a:rPr sz="1800" spc="16" dirty="0">
                <a:solidFill>
                  <a:srgbClr val="000000"/>
                </a:solidFill>
                <a:latin typeface="Calibri"/>
                <a:cs typeface="Calibri"/>
              </a:rPr>
              <a:t> </a:t>
            </a:r>
            <a:r>
              <a:rPr sz="1800" dirty="0">
                <a:solidFill>
                  <a:srgbClr val="000000"/>
                </a:solidFill>
                <a:latin typeface="Calibri"/>
                <a:cs typeface="Calibri"/>
              </a:rPr>
              <a:t>gli apporti</a:t>
            </a:r>
            <a:r>
              <a:rPr sz="1800" spc="13" dirty="0">
                <a:solidFill>
                  <a:srgbClr val="000000"/>
                </a:solidFill>
                <a:latin typeface="Calibri"/>
                <a:cs typeface="Calibri"/>
              </a:rPr>
              <a:t> </a:t>
            </a:r>
            <a:r>
              <a:rPr sz="1800" dirty="0">
                <a:solidFill>
                  <a:srgbClr val="000000"/>
                </a:solidFill>
                <a:latin typeface="Calibri"/>
                <a:cs typeface="Calibri"/>
              </a:rPr>
              <a:t>massimi.</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1"/>
          <p:cNvSpPr/>
          <p:nvPr/>
        </p:nvSpPr>
        <p:spPr>
          <a:xfrm>
            <a:off x="0" y="0"/>
            <a:ext cx="12192000" cy="6857999"/>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4763770" y="602657"/>
            <a:ext cx="7022844" cy="293829"/>
          </a:xfrm>
          <a:prstGeom prst="rect">
            <a:avLst/>
          </a:prstGeom>
        </p:spPr>
        <p:txBody>
          <a:bodyPr vert="horz" wrap="square" lIns="0" tIns="0" rIns="0" bIns="0" rtlCol="0">
            <a:spAutoFit/>
          </a:bodyPr>
          <a:lstStyle/>
          <a:p>
            <a:pPr marL="0" marR="0">
              <a:lnSpc>
                <a:spcPts val="2013"/>
              </a:lnSpc>
              <a:spcBef>
                <a:spcPts val="0"/>
              </a:spcBef>
              <a:spcAft>
                <a:spcPts val="0"/>
              </a:spcAft>
            </a:pPr>
            <a:r>
              <a:rPr sz="1800" dirty="0">
                <a:solidFill>
                  <a:srgbClr val="212529"/>
                </a:solidFill>
                <a:latin typeface="Arial"/>
                <a:cs typeface="Arial"/>
              </a:rPr>
              <a:t>•</a:t>
            </a:r>
            <a:r>
              <a:rPr sz="1800" spc="1178" dirty="0">
                <a:solidFill>
                  <a:srgbClr val="212529"/>
                </a:solidFill>
                <a:latin typeface="Times New Roman"/>
                <a:cs typeface="Times New Roman"/>
              </a:rPr>
              <a:t> </a:t>
            </a:r>
            <a:r>
              <a:rPr sz="1800" dirty="0">
                <a:solidFill>
                  <a:srgbClr val="212529"/>
                </a:solidFill>
                <a:latin typeface="Arial"/>
                <a:cs typeface="Arial"/>
              </a:rPr>
              <a:t>Per</a:t>
            </a:r>
            <a:r>
              <a:rPr sz="1800" spc="560" dirty="0">
                <a:solidFill>
                  <a:srgbClr val="212529"/>
                </a:solidFill>
                <a:latin typeface="Arial"/>
                <a:cs typeface="Arial"/>
              </a:rPr>
              <a:t> </a:t>
            </a:r>
            <a:r>
              <a:rPr sz="1800" dirty="0">
                <a:solidFill>
                  <a:srgbClr val="212529"/>
                </a:solidFill>
                <a:latin typeface="Arial"/>
                <a:cs typeface="Arial"/>
              </a:rPr>
              <a:t>alcuni</a:t>
            </a:r>
            <a:r>
              <a:rPr sz="1800" spc="553" dirty="0">
                <a:solidFill>
                  <a:srgbClr val="212529"/>
                </a:solidFill>
                <a:latin typeface="Arial"/>
                <a:cs typeface="Arial"/>
              </a:rPr>
              <a:t> </a:t>
            </a:r>
            <a:r>
              <a:rPr sz="1800" dirty="0">
                <a:solidFill>
                  <a:srgbClr val="212529"/>
                </a:solidFill>
                <a:latin typeface="Arial"/>
                <a:cs typeface="Arial"/>
              </a:rPr>
              <a:t>integratori,</a:t>
            </a:r>
            <a:r>
              <a:rPr sz="1800" spc="565" dirty="0">
                <a:solidFill>
                  <a:srgbClr val="212529"/>
                </a:solidFill>
                <a:latin typeface="Arial"/>
                <a:cs typeface="Arial"/>
              </a:rPr>
              <a:t> </a:t>
            </a:r>
            <a:r>
              <a:rPr sz="1800" dirty="0">
                <a:solidFill>
                  <a:srgbClr val="212529"/>
                </a:solidFill>
                <a:latin typeface="Arial"/>
                <a:cs typeface="Arial"/>
              </a:rPr>
              <a:t>esistono</a:t>
            </a:r>
            <a:r>
              <a:rPr sz="1800" spc="552" dirty="0">
                <a:solidFill>
                  <a:srgbClr val="212529"/>
                </a:solidFill>
                <a:latin typeface="Arial"/>
                <a:cs typeface="Arial"/>
              </a:rPr>
              <a:t> </a:t>
            </a:r>
            <a:r>
              <a:rPr sz="1800" dirty="0">
                <a:solidFill>
                  <a:srgbClr val="212529"/>
                </a:solidFill>
                <a:latin typeface="Arial"/>
                <a:cs typeface="Arial"/>
              </a:rPr>
              <a:t>prove</a:t>
            </a:r>
            <a:r>
              <a:rPr sz="1800" spc="552" dirty="0">
                <a:solidFill>
                  <a:srgbClr val="212529"/>
                </a:solidFill>
                <a:latin typeface="Arial"/>
                <a:cs typeface="Arial"/>
              </a:rPr>
              <a:t> </a:t>
            </a:r>
            <a:r>
              <a:rPr sz="1800" dirty="0">
                <a:solidFill>
                  <a:srgbClr val="212529"/>
                </a:solidFill>
                <a:latin typeface="Arial"/>
                <a:cs typeface="Arial"/>
              </a:rPr>
              <a:t>convincenti</a:t>
            </a:r>
            <a:r>
              <a:rPr sz="1800" spc="556" dirty="0">
                <a:solidFill>
                  <a:srgbClr val="212529"/>
                </a:solidFill>
                <a:latin typeface="Arial"/>
                <a:cs typeface="Arial"/>
              </a:rPr>
              <a:t> </a:t>
            </a:r>
            <a:r>
              <a:rPr sz="1800" dirty="0">
                <a:solidFill>
                  <a:srgbClr val="212529"/>
                </a:solidFill>
                <a:latin typeface="Arial"/>
                <a:cs typeface="Arial"/>
              </a:rPr>
              <a:t>a</a:t>
            </a:r>
            <a:r>
              <a:rPr sz="1800" spc="551" dirty="0">
                <a:solidFill>
                  <a:srgbClr val="212529"/>
                </a:solidFill>
                <a:latin typeface="Arial"/>
                <a:cs typeface="Arial"/>
              </a:rPr>
              <a:t> </a:t>
            </a:r>
            <a:r>
              <a:rPr sz="1800" dirty="0">
                <a:solidFill>
                  <a:srgbClr val="212529"/>
                </a:solidFill>
                <a:latin typeface="Arial"/>
                <a:cs typeface="Arial"/>
              </a:rPr>
              <a:t>sostegno</a:t>
            </a:r>
          </a:p>
        </p:txBody>
      </p:sp>
      <p:sp>
        <p:nvSpPr>
          <p:cNvPr id="4" name="object 4"/>
          <p:cNvSpPr txBox="1"/>
          <p:nvPr/>
        </p:nvSpPr>
        <p:spPr>
          <a:xfrm>
            <a:off x="5050536" y="877507"/>
            <a:ext cx="1461157" cy="293489"/>
          </a:xfrm>
          <a:prstGeom prst="rect">
            <a:avLst/>
          </a:prstGeom>
        </p:spPr>
        <p:txBody>
          <a:bodyPr vert="horz" wrap="square" lIns="0" tIns="0" rIns="0" bIns="0" rtlCol="0">
            <a:spAutoFit/>
          </a:bodyPr>
          <a:lstStyle/>
          <a:p>
            <a:pPr marL="0" marR="0">
              <a:lnSpc>
                <a:spcPts val="2010"/>
              </a:lnSpc>
              <a:spcBef>
                <a:spcPts val="0"/>
              </a:spcBef>
              <a:spcAft>
                <a:spcPts val="0"/>
              </a:spcAft>
            </a:pPr>
            <a:r>
              <a:rPr sz="1800" dirty="0">
                <a:solidFill>
                  <a:srgbClr val="212529"/>
                </a:solidFill>
                <a:latin typeface="Arial"/>
                <a:cs typeface="Arial"/>
              </a:rPr>
              <a:t>dell’efficacia.</a:t>
            </a:r>
          </a:p>
        </p:txBody>
      </p:sp>
      <p:sp>
        <p:nvSpPr>
          <p:cNvPr id="5" name="object 5"/>
          <p:cNvSpPr txBox="1"/>
          <p:nvPr/>
        </p:nvSpPr>
        <p:spPr>
          <a:xfrm>
            <a:off x="4763770" y="1228027"/>
            <a:ext cx="7024202" cy="842129"/>
          </a:xfrm>
          <a:prstGeom prst="rect">
            <a:avLst/>
          </a:prstGeom>
        </p:spPr>
        <p:txBody>
          <a:bodyPr vert="horz" wrap="square" lIns="0" tIns="0" rIns="0" bIns="0" rtlCol="0">
            <a:spAutoFit/>
          </a:bodyPr>
          <a:lstStyle/>
          <a:p>
            <a:pPr marL="0" marR="0">
              <a:lnSpc>
                <a:spcPts val="2010"/>
              </a:lnSpc>
              <a:spcBef>
                <a:spcPts val="0"/>
              </a:spcBef>
              <a:spcAft>
                <a:spcPts val="0"/>
              </a:spcAft>
            </a:pPr>
            <a:r>
              <a:rPr sz="1800" dirty="0">
                <a:solidFill>
                  <a:srgbClr val="212529"/>
                </a:solidFill>
                <a:latin typeface="Arial"/>
                <a:cs typeface="Arial"/>
              </a:rPr>
              <a:t>•</a:t>
            </a:r>
            <a:r>
              <a:rPr sz="1800" spc="1178" dirty="0">
                <a:solidFill>
                  <a:srgbClr val="212529"/>
                </a:solidFill>
                <a:latin typeface="Times New Roman"/>
                <a:cs typeface="Times New Roman"/>
              </a:rPr>
              <a:t> </a:t>
            </a:r>
            <a:r>
              <a:rPr sz="1800" dirty="0">
                <a:solidFill>
                  <a:srgbClr val="212529"/>
                </a:solidFill>
                <a:latin typeface="Arial"/>
                <a:cs typeface="Arial"/>
              </a:rPr>
              <a:t>Per</a:t>
            </a:r>
            <a:r>
              <a:rPr sz="1800" spc="331" dirty="0">
                <a:solidFill>
                  <a:srgbClr val="212529"/>
                </a:solidFill>
                <a:latin typeface="Arial"/>
                <a:cs typeface="Arial"/>
              </a:rPr>
              <a:t> </a:t>
            </a:r>
            <a:r>
              <a:rPr sz="1800" dirty="0">
                <a:solidFill>
                  <a:srgbClr val="212529"/>
                </a:solidFill>
                <a:latin typeface="Arial"/>
                <a:cs typeface="Arial"/>
              </a:rPr>
              <a:t>alcuni</a:t>
            </a:r>
            <a:r>
              <a:rPr sz="1800" spc="329" dirty="0">
                <a:solidFill>
                  <a:srgbClr val="212529"/>
                </a:solidFill>
                <a:latin typeface="Arial"/>
                <a:cs typeface="Arial"/>
              </a:rPr>
              <a:t> </a:t>
            </a:r>
            <a:r>
              <a:rPr sz="1800" dirty="0">
                <a:solidFill>
                  <a:srgbClr val="212529"/>
                </a:solidFill>
                <a:latin typeface="Arial"/>
                <a:cs typeface="Arial"/>
              </a:rPr>
              <a:t>integratori,</a:t>
            </a:r>
            <a:r>
              <a:rPr sz="1800" spc="333" dirty="0">
                <a:solidFill>
                  <a:srgbClr val="212529"/>
                </a:solidFill>
                <a:latin typeface="Arial"/>
                <a:cs typeface="Arial"/>
              </a:rPr>
              <a:t> </a:t>
            </a:r>
            <a:r>
              <a:rPr sz="1800" dirty="0">
                <a:solidFill>
                  <a:srgbClr val="212529"/>
                </a:solidFill>
                <a:latin typeface="Arial"/>
                <a:cs typeface="Arial"/>
              </a:rPr>
              <a:t>le</a:t>
            </a:r>
            <a:r>
              <a:rPr sz="1800" spc="327" dirty="0">
                <a:solidFill>
                  <a:srgbClr val="212529"/>
                </a:solidFill>
                <a:latin typeface="Arial"/>
                <a:cs typeface="Arial"/>
              </a:rPr>
              <a:t> </a:t>
            </a:r>
            <a:r>
              <a:rPr sz="1800" dirty="0">
                <a:solidFill>
                  <a:srgbClr val="212529"/>
                </a:solidFill>
                <a:latin typeface="Arial"/>
                <a:cs typeface="Arial"/>
              </a:rPr>
              <a:t>uniche</a:t>
            </a:r>
            <a:r>
              <a:rPr sz="1800" spc="319" dirty="0">
                <a:solidFill>
                  <a:srgbClr val="212529"/>
                </a:solidFill>
                <a:latin typeface="Arial"/>
                <a:cs typeface="Arial"/>
              </a:rPr>
              <a:t> </a:t>
            </a:r>
            <a:r>
              <a:rPr sz="1800" dirty="0">
                <a:solidFill>
                  <a:srgbClr val="212529"/>
                </a:solidFill>
                <a:latin typeface="Arial"/>
                <a:cs typeface="Arial"/>
              </a:rPr>
              <a:t>prove</a:t>
            </a:r>
            <a:r>
              <a:rPr sz="1800" spc="325" dirty="0">
                <a:solidFill>
                  <a:srgbClr val="212529"/>
                </a:solidFill>
                <a:latin typeface="Arial"/>
                <a:cs typeface="Arial"/>
              </a:rPr>
              <a:t> </a:t>
            </a:r>
            <a:r>
              <a:rPr sz="1800" dirty="0">
                <a:solidFill>
                  <a:srgbClr val="212529"/>
                </a:solidFill>
                <a:latin typeface="Arial"/>
                <a:cs typeface="Arial"/>
              </a:rPr>
              <a:t>a</a:t>
            </a:r>
            <a:r>
              <a:rPr sz="1800" spc="323" dirty="0">
                <a:solidFill>
                  <a:srgbClr val="212529"/>
                </a:solidFill>
                <a:latin typeface="Arial"/>
                <a:cs typeface="Arial"/>
              </a:rPr>
              <a:t> </a:t>
            </a:r>
            <a:r>
              <a:rPr sz="1800" dirty="0">
                <a:solidFill>
                  <a:srgbClr val="212529"/>
                </a:solidFill>
                <a:latin typeface="Arial"/>
                <a:cs typeface="Arial"/>
              </a:rPr>
              <a:t>sostegno</a:t>
            </a:r>
            <a:r>
              <a:rPr sz="1800" spc="322" dirty="0">
                <a:solidFill>
                  <a:srgbClr val="212529"/>
                </a:solidFill>
                <a:latin typeface="Arial"/>
                <a:cs typeface="Arial"/>
              </a:rPr>
              <a:t> </a:t>
            </a:r>
            <a:r>
              <a:rPr sz="1800" dirty="0">
                <a:solidFill>
                  <a:srgbClr val="212529"/>
                </a:solidFill>
                <a:latin typeface="Arial"/>
                <a:cs typeface="Arial"/>
              </a:rPr>
              <a:t>dell’efficacia</a:t>
            </a:r>
          </a:p>
          <a:p>
            <a:pPr marL="286765" marR="0">
              <a:lnSpc>
                <a:spcPts val="2010"/>
              </a:lnSpc>
              <a:spcBef>
                <a:spcPts val="199"/>
              </a:spcBef>
              <a:spcAft>
                <a:spcPts val="0"/>
              </a:spcAft>
            </a:pPr>
            <a:r>
              <a:rPr sz="1800" dirty="0">
                <a:solidFill>
                  <a:srgbClr val="212529"/>
                </a:solidFill>
                <a:latin typeface="Arial"/>
                <a:cs typeface="Arial"/>
              </a:rPr>
              <a:t>sono</a:t>
            </a:r>
            <a:r>
              <a:rPr sz="1800" spc="109" dirty="0">
                <a:solidFill>
                  <a:srgbClr val="212529"/>
                </a:solidFill>
                <a:latin typeface="Arial"/>
                <a:cs typeface="Arial"/>
              </a:rPr>
              <a:t> </a:t>
            </a:r>
            <a:r>
              <a:rPr sz="1800" dirty="0">
                <a:solidFill>
                  <a:srgbClr val="212529"/>
                </a:solidFill>
                <a:latin typeface="Arial"/>
                <a:cs typeface="Arial"/>
              </a:rPr>
              <a:t>costituite</a:t>
            </a:r>
            <a:r>
              <a:rPr sz="1800" spc="107" dirty="0">
                <a:solidFill>
                  <a:srgbClr val="212529"/>
                </a:solidFill>
                <a:latin typeface="Arial"/>
                <a:cs typeface="Arial"/>
              </a:rPr>
              <a:t> </a:t>
            </a:r>
            <a:r>
              <a:rPr sz="1800" dirty="0">
                <a:solidFill>
                  <a:srgbClr val="212529"/>
                </a:solidFill>
                <a:latin typeface="Arial"/>
                <a:cs typeface="Arial"/>
              </a:rPr>
              <a:t>da</a:t>
            </a:r>
            <a:r>
              <a:rPr sz="1800" spc="112" dirty="0">
                <a:solidFill>
                  <a:srgbClr val="212529"/>
                </a:solidFill>
                <a:latin typeface="Arial"/>
                <a:cs typeface="Arial"/>
              </a:rPr>
              <a:t> </a:t>
            </a:r>
            <a:r>
              <a:rPr sz="1800" dirty="0">
                <a:solidFill>
                  <a:srgbClr val="212529"/>
                </a:solidFill>
                <a:latin typeface="Arial"/>
                <a:cs typeface="Arial"/>
              </a:rPr>
              <a:t>dati</a:t>
            </a:r>
            <a:r>
              <a:rPr sz="1800" spc="116" dirty="0">
                <a:solidFill>
                  <a:srgbClr val="212529"/>
                </a:solidFill>
                <a:latin typeface="Arial"/>
                <a:cs typeface="Arial"/>
              </a:rPr>
              <a:t> </a:t>
            </a:r>
            <a:r>
              <a:rPr sz="1800" dirty="0">
                <a:solidFill>
                  <a:srgbClr val="212529"/>
                </a:solidFill>
                <a:latin typeface="Arial"/>
                <a:cs typeface="Arial"/>
              </a:rPr>
              <a:t>ottenuti</a:t>
            </a:r>
            <a:r>
              <a:rPr sz="1800" spc="120" dirty="0">
                <a:solidFill>
                  <a:srgbClr val="212529"/>
                </a:solidFill>
                <a:latin typeface="Arial"/>
                <a:cs typeface="Arial"/>
              </a:rPr>
              <a:t> </a:t>
            </a:r>
            <a:r>
              <a:rPr sz="1800" dirty="0">
                <a:solidFill>
                  <a:srgbClr val="212529"/>
                </a:solidFill>
                <a:latin typeface="Arial"/>
                <a:cs typeface="Arial"/>
              </a:rPr>
              <a:t>da</a:t>
            </a:r>
            <a:r>
              <a:rPr sz="1800" spc="112" dirty="0">
                <a:solidFill>
                  <a:srgbClr val="212529"/>
                </a:solidFill>
                <a:latin typeface="Arial"/>
                <a:cs typeface="Arial"/>
              </a:rPr>
              <a:t> </a:t>
            </a:r>
            <a:r>
              <a:rPr sz="1800" dirty="0">
                <a:solidFill>
                  <a:srgbClr val="212529"/>
                </a:solidFill>
                <a:latin typeface="Arial"/>
                <a:cs typeface="Arial"/>
              </a:rPr>
              <a:t>un</a:t>
            </a:r>
            <a:r>
              <a:rPr sz="1800" spc="112" dirty="0">
                <a:solidFill>
                  <a:srgbClr val="212529"/>
                </a:solidFill>
                <a:latin typeface="Arial"/>
                <a:cs typeface="Arial"/>
              </a:rPr>
              <a:t> </a:t>
            </a:r>
            <a:r>
              <a:rPr sz="1800" dirty="0">
                <a:solidFill>
                  <a:srgbClr val="212529"/>
                </a:solidFill>
                <a:latin typeface="Arial"/>
                <a:cs typeface="Arial"/>
              </a:rPr>
              <a:t>numero</a:t>
            </a:r>
            <a:r>
              <a:rPr sz="1800" spc="120" dirty="0">
                <a:solidFill>
                  <a:srgbClr val="212529"/>
                </a:solidFill>
                <a:latin typeface="Arial"/>
                <a:cs typeface="Arial"/>
              </a:rPr>
              <a:t> </a:t>
            </a:r>
            <a:r>
              <a:rPr sz="1800" dirty="0">
                <a:solidFill>
                  <a:srgbClr val="212529"/>
                </a:solidFill>
                <a:latin typeface="Arial"/>
                <a:cs typeface="Arial"/>
              </a:rPr>
              <a:t>ristretto</a:t>
            </a:r>
            <a:r>
              <a:rPr sz="1800" spc="110" dirty="0">
                <a:solidFill>
                  <a:srgbClr val="212529"/>
                </a:solidFill>
                <a:latin typeface="Arial"/>
                <a:cs typeface="Arial"/>
              </a:rPr>
              <a:t> </a:t>
            </a:r>
            <a:r>
              <a:rPr sz="1800" dirty="0">
                <a:solidFill>
                  <a:srgbClr val="212529"/>
                </a:solidFill>
                <a:latin typeface="Arial"/>
                <a:cs typeface="Arial"/>
              </a:rPr>
              <a:t>di</a:t>
            </a:r>
            <a:r>
              <a:rPr sz="1800" spc="113" dirty="0">
                <a:solidFill>
                  <a:srgbClr val="212529"/>
                </a:solidFill>
                <a:latin typeface="Arial"/>
                <a:cs typeface="Arial"/>
              </a:rPr>
              <a:t> </a:t>
            </a:r>
            <a:r>
              <a:rPr sz="1800" dirty="0">
                <a:solidFill>
                  <a:srgbClr val="212529"/>
                </a:solidFill>
                <a:latin typeface="Arial"/>
                <a:cs typeface="Arial"/>
              </a:rPr>
              <a:t>persone</a:t>
            </a:r>
          </a:p>
          <a:p>
            <a:pPr marL="286765" marR="0">
              <a:lnSpc>
                <a:spcPts val="2010"/>
              </a:lnSpc>
              <a:spcBef>
                <a:spcPts val="149"/>
              </a:spcBef>
              <a:spcAft>
                <a:spcPts val="0"/>
              </a:spcAft>
            </a:pPr>
            <a:r>
              <a:rPr sz="1800" dirty="0">
                <a:solidFill>
                  <a:srgbClr val="212529"/>
                </a:solidFill>
                <a:latin typeface="Arial"/>
                <a:cs typeface="Arial"/>
              </a:rPr>
              <a:t>o da studi</a:t>
            </a:r>
            <a:r>
              <a:rPr sz="1800" spc="13" dirty="0">
                <a:solidFill>
                  <a:srgbClr val="212529"/>
                </a:solidFill>
                <a:latin typeface="Arial"/>
                <a:cs typeface="Arial"/>
              </a:rPr>
              <a:t> </a:t>
            </a:r>
            <a:r>
              <a:rPr sz="1800" dirty="0">
                <a:solidFill>
                  <a:srgbClr val="212529"/>
                </a:solidFill>
                <a:latin typeface="Arial"/>
                <a:cs typeface="Arial"/>
              </a:rPr>
              <a:t>condotti su animali</a:t>
            </a:r>
            <a:r>
              <a:rPr sz="1800" spc="22" dirty="0">
                <a:solidFill>
                  <a:srgbClr val="212529"/>
                </a:solidFill>
                <a:latin typeface="Arial"/>
                <a:cs typeface="Arial"/>
              </a:rPr>
              <a:t> </a:t>
            </a:r>
            <a:r>
              <a:rPr sz="1800" dirty="0">
                <a:solidFill>
                  <a:srgbClr val="212529"/>
                </a:solidFill>
                <a:latin typeface="Arial"/>
                <a:cs typeface="Arial"/>
              </a:rPr>
              <a:t>o in vitro.</a:t>
            </a:r>
          </a:p>
        </p:txBody>
      </p:sp>
      <p:sp>
        <p:nvSpPr>
          <p:cNvPr id="6" name="object 6"/>
          <p:cNvSpPr txBox="1"/>
          <p:nvPr/>
        </p:nvSpPr>
        <p:spPr>
          <a:xfrm>
            <a:off x="1651126" y="1578777"/>
            <a:ext cx="1865268" cy="534813"/>
          </a:xfrm>
          <a:prstGeom prst="rect">
            <a:avLst/>
          </a:prstGeom>
        </p:spPr>
        <p:txBody>
          <a:bodyPr vert="horz" wrap="square" lIns="0" tIns="0" rIns="0" bIns="0" rtlCol="0">
            <a:spAutoFit/>
          </a:bodyPr>
          <a:lstStyle/>
          <a:p>
            <a:pPr marL="0" marR="0">
              <a:lnSpc>
                <a:spcPts val="3911"/>
              </a:lnSpc>
              <a:spcBef>
                <a:spcPts val="0"/>
              </a:spcBef>
              <a:spcAft>
                <a:spcPts val="0"/>
              </a:spcAft>
            </a:pPr>
            <a:r>
              <a:rPr sz="3200" b="1" dirty="0">
                <a:solidFill>
                  <a:srgbClr val="3399FF"/>
                </a:solidFill>
                <a:latin typeface="Calibri"/>
                <a:cs typeface="Calibri"/>
              </a:rPr>
              <a:t>EFFICACIA</a:t>
            </a:r>
          </a:p>
        </p:txBody>
      </p:sp>
      <p:sp>
        <p:nvSpPr>
          <p:cNvPr id="7" name="object 7"/>
          <p:cNvSpPr txBox="1"/>
          <p:nvPr/>
        </p:nvSpPr>
        <p:spPr>
          <a:xfrm>
            <a:off x="2453005" y="2999296"/>
            <a:ext cx="9242769" cy="293489"/>
          </a:xfrm>
          <a:prstGeom prst="rect">
            <a:avLst/>
          </a:prstGeom>
        </p:spPr>
        <p:txBody>
          <a:bodyPr vert="horz" wrap="square" lIns="0" tIns="0" rIns="0" bIns="0" rtlCol="0">
            <a:spAutoFit/>
          </a:bodyPr>
          <a:lstStyle/>
          <a:p>
            <a:pPr marL="0" marR="0">
              <a:lnSpc>
                <a:spcPts val="2010"/>
              </a:lnSpc>
              <a:spcBef>
                <a:spcPts val="0"/>
              </a:spcBef>
              <a:spcAft>
                <a:spcPts val="0"/>
              </a:spcAft>
            </a:pPr>
            <a:r>
              <a:rPr sz="1800" dirty="0">
                <a:solidFill>
                  <a:srgbClr val="444444"/>
                </a:solidFill>
                <a:latin typeface="Arial"/>
                <a:cs typeface="Arial"/>
              </a:rPr>
              <a:t>•</a:t>
            </a:r>
            <a:r>
              <a:rPr sz="1800" spc="1044" dirty="0">
                <a:solidFill>
                  <a:srgbClr val="444444"/>
                </a:solidFill>
                <a:latin typeface="Times New Roman"/>
                <a:cs typeface="Times New Roman"/>
              </a:rPr>
              <a:t> </a:t>
            </a:r>
            <a:r>
              <a:rPr sz="1800" b="1" dirty="0">
                <a:solidFill>
                  <a:srgbClr val="444444"/>
                </a:solidFill>
                <a:latin typeface="Arial"/>
                <a:cs typeface="Arial"/>
              </a:rPr>
              <a:t>La</a:t>
            </a:r>
            <a:r>
              <a:rPr sz="1800" b="1" spc="185" dirty="0">
                <a:solidFill>
                  <a:srgbClr val="444444"/>
                </a:solidFill>
                <a:latin typeface="Arial"/>
                <a:cs typeface="Arial"/>
              </a:rPr>
              <a:t> </a:t>
            </a:r>
            <a:r>
              <a:rPr sz="1800" b="1" dirty="0">
                <a:solidFill>
                  <a:srgbClr val="444444"/>
                </a:solidFill>
                <a:latin typeface="Arial"/>
                <a:cs typeface="Arial"/>
              </a:rPr>
              <a:t>tipologia</a:t>
            </a:r>
            <a:r>
              <a:rPr sz="1800" b="1" spc="181" dirty="0">
                <a:solidFill>
                  <a:srgbClr val="444444"/>
                </a:solidFill>
                <a:latin typeface="Arial"/>
                <a:cs typeface="Arial"/>
              </a:rPr>
              <a:t> </a:t>
            </a:r>
            <a:r>
              <a:rPr sz="1800" b="1" dirty="0">
                <a:solidFill>
                  <a:srgbClr val="444444"/>
                </a:solidFill>
                <a:latin typeface="Arial"/>
                <a:cs typeface="Arial"/>
              </a:rPr>
              <a:t>di</a:t>
            </a:r>
            <a:r>
              <a:rPr sz="1800" b="1" spc="207" dirty="0">
                <a:solidFill>
                  <a:srgbClr val="444444"/>
                </a:solidFill>
                <a:latin typeface="Arial"/>
                <a:cs typeface="Arial"/>
              </a:rPr>
              <a:t> </a:t>
            </a:r>
            <a:r>
              <a:rPr sz="1800" b="1" dirty="0">
                <a:solidFill>
                  <a:srgbClr val="444444"/>
                </a:solidFill>
                <a:latin typeface="Arial"/>
                <a:cs typeface="Arial"/>
              </a:rPr>
              <a:t>integratore</a:t>
            </a:r>
            <a:r>
              <a:rPr sz="1800" dirty="0">
                <a:solidFill>
                  <a:srgbClr val="444444"/>
                </a:solidFill>
                <a:latin typeface="Arial"/>
                <a:cs typeface="Arial"/>
              </a:rPr>
              <a:t>:</a:t>
            </a:r>
            <a:r>
              <a:rPr sz="1800" spc="188" dirty="0">
                <a:solidFill>
                  <a:srgbClr val="444444"/>
                </a:solidFill>
                <a:latin typeface="Arial"/>
                <a:cs typeface="Arial"/>
              </a:rPr>
              <a:t> </a:t>
            </a:r>
            <a:r>
              <a:rPr sz="1800" dirty="0">
                <a:solidFill>
                  <a:srgbClr val="444444"/>
                </a:solidFill>
                <a:latin typeface="Arial"/>
                <a:cs typeface="Arial"/>
              </a:rPr>
              <a:t>vitamine,</a:t>
            </a:r>
            <a:r>
              <a:rPr sz="1800" spc="201" dirty="0">
                <a:solidFill>
                  <a:srgbClr val="444444"/>
                </a:solidFill>
                <a:latin typeface="Arial"/>
                <a:cs typeface="Arial"/>
              </a:rPr>
              <a:t> </a:t>
            </a:r>
            <a:r>
              <a:rPr sz="1800" dirty="0">
                <a:solidFill>
                  <a:srgbClr val="444444"/>
                </a:solidFill>
                <a:latin typeface="Arial"/>
                <a:cs typeface="Arial"/>
              </a:rPr>
              <a:t>minerali,</a:t>
            </a:r>
            <a:r>
              <a:rPr sz="1800" spc="200" dirty="0">
                <a:solidFill>
                  <a:srgbClr val="444444"/>
                </a:solidFill>
                <a:latin typeface="Arial"/>
                <a:cs typeface="Arial"/>
              </a:rPr>
              <a:t> </a:t>
            </a:r>
            <a:r>
              <a:rPr sz="1800" dirty="0">
                <a:solidFill>
                  <a:srgbClr val="444444"/>
                </a:solidFill>
                <a:latin typeface="Arial"/>
                <a:cs typeface="Arial"/>
              </a:rPr>
              <a:t>proteine,</a:t>
            </a:r>
            <a:r>
              <a:rPr sz="1800" spc="210" dirty="0">
                <a:solidFill>
                  <a:srgbClr val="444444"/>
                </a:solidFill>
                <a:latin typeface="Arial"/>
                <a:cs typeface="Arial"/>
              </a:rPr>
              <a:t> </a:t>
            </a:r>
            <a:r>
              <a:rPr sz="1800" dirty="0">
                <a:solidFill>
                  <a:srgbClr val="444444"/>
                </a:solidFill>
                <a:latin typeface="Arial"/>
                <a:cs typeface="Arial"/>
              </a:rPr>
              <a:t>probiotici</a:t>
            </a:r>
            <a:r>
              <a:rPr sz="1800" spc="192" dirty="0">
                <a:solidFill>
                  <a:srgbClr val="444444"/>
                </a:solidFill>
                <a:latin typeface="Arial"/>
                <a:cs typeface="Arial"/>
              </a:rPr>
              <a:t> </a:t>
            </a:r>
            <a:r>
              <a:rPr sz="1800" dirty="0">
                <a:solidFill>
                  <a:srgbClr val="444444"/>
                </a:solidFill>
                <a:latin typeface="Arial"/>
                <a:cs typeface="Arial"/>
              </a:rPr>
              <a:t>e</a:t>
            </a:r>
            <a:r>
              <a:rPr sz="1800" spc="191" dirty="0">
                <a:solidFill>
                  <a:srgbClr val="444444"/>
                </a:solidFill>
                <a:latin typeface="Arial"/>
                <a:cs typeface="Arial"/>
              </a:rPr>
              <a:t> </a:t>
            </a:r>
            <a:r>
              <a:rPr sz="1800" dirty="0">
                <a:solidFill>
                  <a:srgbClr val="444444"/>
                </a:solidFill>
                <a:latin typeface="Arial"/>
                <a:cs typeface="Arial"/>
              </a:rPr>
              <a:t>altri</a:t>
            </a:r>
            <a:r>
              <a:rPr sz="1800" spc="194" dirty="0">
                <a:solidFill>
                  <a:srgbClr val="444444"/>
                </a:solidFill>
                <a:latin typeface="Arial"/>
                <a:cs typeface="Arial"/>
              </a:rPr>
              <a:t> </a:t>
            </a:r>
            <a:r>
              <a:rPr sz="1800" dirty="0">
                <a:solidFill>
                  <a:srgbClr val="444444"/>
                </a:solidFill>
                <a:latin typeface="Arial"/>
                <a:cs typeface="Arial"/>
              </a:rPr>
              <a:t>componenti</a:t>
            </a:r>
          </a:p>
        </p:txBody>
      </p:sp>
      <p:sp>
        <p:nvSpPr>
          <p:cNvPr id="8" name="object 8"/>
          <p:cNvSpPr txBox="1"/>
          <p:nvPr/>
        </p:nvSpPr>
        <p:spPr>
          <a:xfrm>
            <a:off x="2722753" y="3273616"/>
            <a:ext cx="4736656" cy="293489"/>
          </a:xfrm>
          <a:prstGeom prst="rect">
            <a:avLst/>
          </a:prstGeom>
        </p:spPr>
        <p:txBody>
          <a:bodyPr vert="horz" wrap="square" lIns="0" tIns="0" rIns="0" bIns="0" rtlCol="0">
            <a:spAutoFit/>
          </a:bodyPr>
          <a:lstStyle/>
          <a:p>
            <a:pPr marL="0" marR="0">
              <a:lnSpc>
                <a:spcPts val="2010"/>
              </a:lnSpc>
              <a:spcBef>
                <a:spcPts val="0"/>
              </a:spcBef>
              <a:spcAft>
                <a:spcPts val="0"/>
              </a:spcAft>
            </a:pPr>
            <a:r>
              <a:rPr sz="1800" dirty="0">
                <a:solidFill>
                  <a:srgbClr val="444444"/>
                </a:solidFill>
                <a:latin typeface="Arial"/>
                <a:cs typeface="Arial"/>
              </a:rPr>
              <a:t>hanno tempi</a:t>
            </a:r>
            <a:r>
              <a:rPr sz="1800" spc="13" dirty="0">
                <a:solidFill>
                  <a:srgbClr val="444444"/>
                </a:solidFill>
                <a:latin typeface="Arial"/>
                <a:cs typeface="Arial"/>
              </a:rPr>
              <a:t> </a:t>
            </a:r>
            <a:r>
              <a:rPr sz="1800" dirty="0">
                <a:solidFill>
                  <a:srgbClr val="444444"/>
                </a:solidFill>
                <a:latin typeface="Arial"/>
                <a:cs typeface="Arial"/>
              </a:rPr>
              <a:t>di assorbimento</a:t>
            </a:r>
            <a:r>
              <a:rPr sz="1800" spc="30" dirty="0">
                <a:solidFill>
                  <a:srgbClr val="444444"/>
                </a:solidFill>
                <a:latin typeface="Arial"/>
                <a:cs typeface="Arial"/>
              </a:rPr>
              <a:t> </a:t>
            </a:r>
            <a:r>
              <a:rPr sz="1800" dirty="0">
                <a:solidFill>
                  <a:srgbClr val="444444"/>
                </a:solidFill>
                <a:latin typeface="Arial"/>
                <a:cs typeface="Arial"/>
              </a:rPr>
              <a:t>e azione</a:t>
            </a:r>
            <a:r>
              <a:rPr sz="1800" spc="15" dirty="0">
                <a:solidFill>
                  <a:srgbClr val="444444"/>
                </a:solidFill>
                <a:latin typeface="Arial"/>
                <a:cs typeface="Arial"/>
              </a:rPr>
              <a:t> </a:t>
            </a:r>
            <a:r>
              <a:rPr sz="1800" dirty="0">
                <a:solidFill>
                  <a:srgbClr val="444444"/>
                </a:solidFill>
                <a:latin typeface="Arial"/>
                <a:cs typeface="Arial"/>
              </a:rPr>
              <a:t>diversi</a:t>
            </a:r>
          </a:p>
        </p:txBody>
      </p:sp>
      <p:sp>
        <p:nvSpPr>
          <p:cNvPr id="9" name="object 9"/>
          <p:cNvSpPr txBox="1"/>
          <p:nvPr/>
        </p:nvSpPr>
        <p:spPr>
          <a:xfrm>
            <a:off x="2453005" y="3623860"/>
            <a:ext cx="9243369" cy="293829"/>
          </a:xfrm>
          <a:prstGeom prst="rect">
            <a:avLst/>
          </a:prstGeom>
        </p:spPr>
        <p:txBody>
          <a:bodyPr vert="horz" wrap="square" lIns="0" tIns="0" rIns="0" bIns="0" rtlCol="0">
            <a:spAutoFit/>
          </a:bodyPr>
          <a:lstStyle/>
          <a:p>
            <a:pPr marL="0" marR="0">
              <a:lnSpc>
                <a:spcPts val="2013"/>
              </a:lnSpc>
              <a:spcBef>
                <a:spcPts val="0"/>
              </a:spcBef>
              <a:spcAft>
                <a:spcPts val="0"/>
              </a:spcAft>
            </a:pPr>
            <a:r>
              <a:rPr sz="1800" dirty="0">
                <a:solidFill>
                  <a:srgbClr val="444444"/>
                </a:solidFill>
                <a:latin typeface="Arial"/>
                <a:cs typeface="Arial"/>
              </a:rPr>
              <a:t>•</a:t>
            </a:r>
            <a:r>
              <a:rPr sz="1800" spc="1044" dirty="0">
                <a:solidFill>
                  <a:srgbClr val="444444"/>
                </a:solidFill>
                <a:latin typeface="Times New Roman"/>
                <a:cs typeface="Times New Roman"/>
              </a:rPr>
              <a:t> </a:t>
            </a:r>
            <a:r>
              <a:rPr sz="1800" b="1" dirty="0">
                <a:solidFill>
                  <a:srgbClr val="444444"/>
                </a:solidFill>
                <a:latin typeface="Arial"/>
                <a:cs typeface="Arial"/>
              </a:rPr>
              <a:t>La</a:t>
            </a:r>
            <a:r>
              <a:rPr sz="1800" b="1" spc="761" dirty="0">
                <a:solidFill>
                  <a:srgbClr val="444444"/>
                </a:solidFill>
                <a:latin typeface="Arial"/>
                <a:cs typeface="Arial"/>
              </a:rPr>
              <a:t> </a:t>
            </a:r>
            <a:r>
              <a:rPr sz="1800" b="1" dirty="0">
                <a:solidFill>
                  <a:srgbClr val="444444"/>
                </a:solidFill>
                <a:latin typeface="Arial"/>
                <a:cs typeface="Arial"/>
              </a:rPr>
              <a:t>forma</a:t>
            </a:r>
            <a:r>
              <a:rPr sz="1800" b="1" spc="768" dirty="0">
                <a:solidFill>
                  <a:srgbClr val="444444"/>
                </a:solidFill>
                <a:latin typeface="Arial"/>
                <a:cs typeface="Arial"/>
              </a:rPr>
              <a:t> </a:t>
            </a:r>
            <a:r>
              <a:rPr sz="1800" b="1" dirty="0">
                <a:solidFill>
                  <a:srgbClr val="444444"/>
                </a:solidFill>
                <a:latin typeface="Arial"/>
                <a:cs typeface="Arial"/>
              </a:rPr>
              <a:t>dell'integratore</a:t>
            </a:r>
            <a:r>
              <a:rPr sz="1800" dirty="0">
                <a:solidFill>
                  <a:srgbClr val="444444"/>
                </a:solidFill>
                <a:latin typeface="Arial"/>
                <a:cs typeface="Arial"/>
              </a:rPr>
              <a:t>:</a:t>
            </a:r>
            <a:r>
              <a:rPr sz="1800" spc="764" dirty="0">
                <a:solidFill>
                  <a:srgbClr val="444444"/>
                </a:solidFill>
                <a:latin typeface="Arial"/>
                <a:cs typeface="Arial"/>
              </a:rPr>
              <a:t> </a:t>
            </a:r>
            <a:r>
              <a:rPr sz="1800" dirty="0">
                <a:solidFill>
                  <a:srgbClr val="444444"/>
                </a:solidFill>
                <a:latin typeface="Arial"/>
                <a:cs typeface="Arial"/>
              </a:rPr>
              <a:t>capsule,</a:t>
            </a:r>
            <a:r>
              <a:rPr sz="1800" spc="778" dirty="0">
                <a:solidFill>
                  <a:srgbClr val="444444"/>
                </a:solidFill>
                <a:latin typeface="Arial"/>
                <a:cs typeface="Arial"/>
              </a:rPr>
              <a:t> </a:t>
            </a:r>
            <a:r>
              <a:rPr sz="1800" dirty="0">
                <a:solidFill>
                  <a:srgbClr val="444444"/>
                </a:solidFill>
                <a:latin typeface="Arial"/>
                <a:cs typeface="Arial"/>
              </a:rPr>
              <a:t>compresse,</a:t>
            </a:r>
            <a:r>
              <a:rPr sz="1800" spc="781" dirty="0">
                <a:solidFill>
                  <a:srgbClr val="444444"/>
                </a:solidFill>
                <a:latin typeface="Arial"/>
                <a:cs typeface="Arial"/>
              </a:rPr>
              <a:t> </a:t>
            </a:r>
            <a:r>
              <a:rPr sz="1800" dirty="0">
                <a:solidFill>
                  <a:srgbClr val="444444"/>
                </a:solidFill>
                <a:latin typeface="Arial"/>
                <a:cs typeface="Arial"/>
              </a:rPr>
              <a:t>liquidi</a:t>
            </a:r>
            <a:r>
              <a:rPr sz="1800" spc="786" dirty="0">
                <a:solidFill>
                  <a:srgbClr val="444444"/>
                </a:solidFill>
                <a:latin typeface="Arial"/>
                <a:cs typeface="Arial"/>
              </a:rPr>
              <a:t> </a:t>
            </a:r>
            <a:r>
              <a:rPr sz="1800" dirty="0">
                <a:solidFill>
                  <a:srgbClr val="444444"/>
                </a:solidFill>
                <a:latin typeface="Arial"/>
                <a:cs typeface="Arial"/>
              </a:rPr>
              <a:t>o</a:t>
            </a:r>
            <a:r>
              <a:rPr sz="1800" spc="767" dirty="0">
                <a:solidFill>
                  <a:srgbClr val="444444"/>
                </a:solidFill>
                <a:latin typeface="Arial"/>
                <a:cs typeface="Arial"/>
              </a:rPr>
              <a:t> </a:t>
            </a:r>
            <a:r>
              <a:rPr sz="1800" dirty="0">
                <a:solidFill>
                  <a:srgbClr val="444444"/>
                </a:solidFill>
                <a:latin typeface="Arial"/>
                <a:cs typeface="Arial"/>
              </a:rPr>
              <a:t>polveri,</a:t>
            </a:r>
            <a:r>
              <a:rPr sz="1800" spc="775" dirty="0">
                <a:solidFill>
                  <a:srgbClr val="444444"/>
                </a:solidFill>
                <a:latin typeface="Arial"/>
                <a:cs typeface="Arial"/>
              </a:rPr>
              <a:t> </a:t>
            </a:r>
            <a:r>
              <a:rPr sz="1800" dirty="0">
                <a:solidFill>
                  <a:srgbClr val="444444"/>
                </a:solidFill>
                <a:latin typeface="Arial"/>
                <a:cs typeface="Arial"/>
              </a:rPr>
              <a:t>la</a:t>
            </a:r>
            <a:r>
              <a:rPr sz="1800" spc="771" dirty="0">
                <a:solidFill>
                  <a:srgbClr val="444444"/>
                </a:solidFill>
                <a:latin typeface="Arial"/>
                <a:cs typeface="Arial"/>
              </a:rPr>
              <a:t> </a:t>
            </a:r>
            <a:r>
              <a:rPr sz="1800" dirty="0">
                <a:solidFill>
                  <a:srgbClr val="444444"/>
                </a:solidFill>
                <a:latin typeface="Arial"/>
                <a:cs typeface="Arial"/>
              </a:rPr>
              <a:t>velocità</a:t>
            </a:r>
            <a:r>
              <a:rPr sz="1800" spc="767" dirty="0">
                <a:solidFill>
                  <a:srgbClr val="444444"/>
                </a:solidFill>
                <a:latin typeface="Arial"/>
                <a:cs typeface="Arial"/>
              </a:rPr>
              <a:t> </a:t>
            </a:r>
            <a:r>
              <a:rPr sz="1800" dirty="0">
                <a:solidFill>
                  <a:srgbClr val="444444"/>
                </a:solidFill>
                <a:latin typeface="Arial"/>
                <a:cs typeface="Arial"/>
              </a:rPr>
              <a:t>di</a:t>
            </a:r>
          </a:p>
        </p:txBody>
      </p:sp>
      <p:sp>
        <p:nvSpPr>
          <p:cNvPr id="10" name="object 10"/>
          <p:cNvSpPr txBox="1"/>
          <p:nvPr/>
        </p:nvSpPr>
        <p:spPr>
          <a:xfrm>
            <a:off x="2722753" y="3898710"/>
            <a:ext cx="2729595" cy="293489"/>
          </a:xfrm>
          <a:prstGeom prst="rect">
            <a:avLst/>
          </a:prstGeom>
        </p:spPr>
        <p:txBody>
          <a:bodyPr vert="horz" wrap="square" lIns="0" tIns="0" rIns="0" bIns="0" rtlCol="0">
            <a:spAutoFit/>
          </a:bodyPr>
          <a:lstStyle/>
          <a:p>
            <a:pPr marL="0" marR="0">
              <a:lnSpc>
                <a:spcPts val="2010"/>
              </a:lnSpc>
              <a:spcBef>
                <a:spcPts val="0"/>
              </a:spcBef>
              <a:spcAft>
                <a:spcPts val="0"/>
              </a:spcAft>
            </a:pPr>
            <a:r>
              <a:rPr sz="1800" dirty="0">
                <a:solidFill>
                  <a:srgbClr val="444444"/>
                </a:solidFill>
                <a:latin typeface="Arial"/>
                <a:cs typeface="Arial"/>
              </a:rPr>
              <a:t>assorbimento può variare</a:t>
            </a:r>
          </a:p>
        </p:txBody>
      </p:sp>
      <p:sp>
        <p:nvSpPr>
          <p:cNvPr id="11" name="object 11"/>
          <p:cNvSpPr txBox="1"/>
          <p:nvPr/>
        </p:nvSpPr>
        <p:spPr>
          <a:xfrm>
            <a:off x="2453005" y="4249230"/>
            <a:ext cx="9242916" cy="293489"/>
          </a:xfrm>
          <a:prstGeom prst="rect">
            <a:avLst/>
          </a:prstGeom>
        </p:spPr>
        <p:txBody>
          <a:bodyPr vert="horz" wrap="square" lIns="0" tIns="0" rIns="0" bIns="0" rtlCol="0">
            <a:spAutoFit/>
          </a:bodyPr>
          <a:lstStyle/>
          <a:p>
            <a:pPr marL="0" marR="0">
              <a:lnSpc>
                <a:spcPts val="2010"/>
              </a:lnSpc>
              <a:spcBef>
                <a:spcPts val="0"/>
              </a:spcBef>
              <a:spcAft>
                <a:spcPts val="0"/>
              </a:spcAft>
            </a:pPr>
            <a:r>
              <a:rPr sz="1800" dirty="0">
                <a:solidFill>
                  <a:srgbClr val="444444"/>
                </a:solidFill>
                <a:latin typeface="Arial"/>
                <a:cs typeface="Arial"/>
              </a:rPr>
              <a:t>•</a:t>
            </a:r>
            <a:r>
              <a:rPr sz="1800" spc="1044" dirty="0">
                <a:solidFill>
                  <a:srgbClr val="444444"/>
                </a:solidFill>
                <a:latin typeface="Times New Roman"/>
                <a:cs typeface="Times New Roman"/>
              </a:rPr>
              <a:t> </a:t>
            </a:r>
            <a:r>
              <a:rPr sz="1800" b="1" dirty="0">
                <a:solidFill>
                  <a:srgbClr val="444444"/>
                </a:solidFill>
                <a:latin typeface="Arial"/>
                <a:cs typeface="Arial"/>
              </a:rPr>
              <a:t>L'organismo</a:t>
            </a:r>
            <a:r>
              <a:rPr sz="1800" b="1" spc="637" dirty="0">
                <a:solidFill>
                  <a:srgbClr val="444444"/>
                </a:solidFill>
                <a:latin typeface="Arial"/>
                <a:cs typeface="Arial"/>
              </a:rPr>
              <a:t> </a:t>
            </a:r>
            <a:r>
              <a:rPr sz="1800" b="1" dirty="0">
                <a:solidFill>
                  <a:srgbClr val="444444"/>
                </a:solidFill>
                <a:latin typeface="Arial"/>
                <a:cs typeface="Arial"/>
              </a:rPr>
              <a:t>di</a:t>
            </a:r>
            <a:r>
              <a:rPr sz="1800" b="1" spc="651" dirty="0">
                <a:solidFill>
                  <a:srgbClr val="444444"/>
                </a:solidFill>
                <a:latin typeface="Arial"/>
                <a:cs typeface="Arial"/>
              </a:rPr>
              <a:t> </a:t>
            </a:r>
            <a:r>
              <a:rPr sz="1800" b="1" dirty="0">
                <a:solidFill>
                  <a:srgbClr val="444444"/>
                </a:solidFill>
                <a:latin typeface="Arial"/>
                <a:cs typeface="Arial"/>
              </a:rPr>
              <a:t>ciascuno</a:t>
            </a:r>
            <a:r>
              <a:rPr sz="1800" dirty="0">
                <a:solidFill>
                  <a:srgbClr val="444444"/>
                </a:solidFill>
                <a:latin typeface="Arial"/>
                <a:cs typeface="Arial"/>
              </a:rPr>
              <a:t>:</a:t>
            </a:r>
            <a:r>
              <a:rPr sz="1800" spc="644" dirty="0">
                <a:solidFill>
                  <a:srgbClr val="444444"/>
                </a:solidFill>
                <a:latin typeface="Arial"/>
                <a:cs typeface="Arial"/>
              </a:rPr>
              <a:t> </a:t>
            </a:r>
            <a:r>
              <a:rPr sz="1800" dirty="0">
                <a:solidFill>
                  <a:srgbClr val="444444"/>
                </a:solidFill>
                <a:latin typeface="Arial"/>
                <a:cs typeface="Arial"/>
              </a:rPr>
              <a:t>età,</a:t>
            </a:r>
            <a:r>
              <a:rPr sz="1800" spc="657" dirty="0">
                <a:solidFill>
                  <a:srgbClr val="444444"/>
                </a:solidFill>
                <a:latin typeface="Arial"/>
                <a:cs typeface="Arial"/>
              </a:rPr>
              <a:t> </a:t>
            </a:r>
            <a:r>
              <a:rPr sz="1800" dirty="0">
                <a:solidFill>
                  <a:srgbClr val="444444"/>
                </a:solidFill>
                <a:latin typeface="Arial"/>
                <a:cs typeface="Arial"/>
              </a:rPr>
              <a:t>peso,</a:t>
            </a:r>
            <a:r>
              <a:rPr sz="1800" spc="653" dirty="0">
                <a:solidFill>
                  <a:srgbClr val="444444"/>
                </a:solidFill>
                <a:latin typeface="Arial"/>
                <a:cs typeface="Arial"/>
              </a:rPr>
              <a:t> </a:t>
            </a:r>
            <a:r>
              <a:rPr sz="1800" dirty="0">
                <a:solidFill>
                  <a:srgbClr val="444444"/>
                </a:solidFill>
                <a:latin typeface="Arial"/>
                <a:cs typeface="Arial"/>
              </a:rPr>
              <a:t>condizioni</a:t>
            </a:r>
            <a:r>
              <a:rPr sz="1800" spc="659" dirty="0">
                <a:solidFill>
                  <a:srgbClr val="444444"/>
                </a:solidFill>
                <a:latin typeface="Arial"/>
                <a:cs typeface="Arial"/>
              </a:rPr>
              <a:t> </a:t>
            </a:r>
            <a:r>
              <a:rPr sz="1800" dirty="0">
                <a:solidFill>
                  <a:srgbClr val="444444"/>
                </a:solidFill>
                <a:latin typeface="Arial"/>
                <a:cs typeface="Arial"/>
              </a:rPr>
              <a:t>di</a:t>
            </a:r>
            <a:r>
              <a:rPr sz="1800" spc="653" dirty="0">
                <a:solidFill>
                  <a:srgbClr val="444444"/>
                </a:solidFill>
                <a:latin typeface="Arial"/>
                <a:cs typeface="Arial"/>
              </a:rPr>
              <a:t> </a:t>
            </a:r>
            <a:r>
              <a:rPr sz="1800" dirty="0">
                <a:solidFill>
                  <a:srgbClr val="444444"/>
                </a:solidFill>
                <a:latin typeface="Arial"/>
                <a:cs typeface="Arial"/>
              </a:rPr>
              <a:t>salute</a:t>
            </a:r>
            <a:r>
              <a:rPr sz="1800" spc="646" dirty="0">
                <a:solidFill>
                  <a:srgbClr val="444444"/>
                </a:solidFill>
                <a:latin typeface="Arial"/>
                <a:cs typeface="Arial"/>
              </a:rPr>
              <a:t> </a:t>
            </a:r>
            <a:r>
              <a:rPr sz="1800" dirty="0">
                <a:solidFill>
                  <a:srgbClr val="444444"/>
                </a:solidFill>
                <a:latin typeface="Arial"/>
                <a:cs typeface="Arial"/>
              </a:rPr>
              <a:t>e</a:t>
            </a:r>
            <a:r>
              <a:rPr sz="1800" spc="647" dirty="0">
                <a:solidFill>
                  <a:srgbClr val="444444"/>
                </a:solidFill>
                <a:latin typeface="Arial"/>
                <a:cs typeface="Arial"/>
              </a:rPr>
              <a:t> </a:t>
            </a:r>
            <a:r>
              <a:rPr sz="1800" dirty="0">
                <a:solidFill>
                  <a:srgbClr val="444444"/>
                </a:solidFill>
                <a:latin typeface="Arial"/>
                <a:cs typeface="Arial"/>
              </a:rPr>
              <a:t>altre</a:t>
            </a:r>
            <a:r>
              <a:rPr sz="1800" spc="657" dirty="0">
                <a:solidFill>
                  <a:srgbClr val="444444"/>
                </a:solidFill>
                <a:latin typeface="Arial"/>
                <a:cs typeface="Arial"/>
              </a:rPr>
              <a:t> </a:t>
            </a:r>
            <a:r>
              <a:rPr sz="1800" dirty="0">
                <a:solidFill>
                  <a:srgbClr val="444444"/>
                </a:solidFill>
                <a:latin typeface="Arial"/>
                <a:cs typeface="Arial"/>
              </a:rPr>
              <a:t>caratteristiche</a:t>
            </a:r>
          </a:p>
        </p:txBody>
      </p:sp>
      <p:sp>
        <p:nvSpPr>
          <p:cNvPr id="12" name="object 12"/>
          <p:cNvSpPr txBox="1"/>
          <p:nvPr/>
        </p:nvSpPr>
        <p:spPr>
          <a:xfrm>
            <a:off x="2722753" y="4523550"/>
            <a:ext cx="5438686" cy="293489"/>
          </a:xfrm>
          <a:prstGeom prst="rect">
            <a:avLst/>
          </a:prstGeom>
        </p:spPr>
        <p:txBody>
          <a:bodyPr vert="horz" wrap="square" lIns="0" tIns="0" rIns="0" bIns="0" rtlCol="0">
            <a:spAutoFit/>
          </a:bodyPr>
          <a:lstStyle/>
          <a:p>
            <a:pPr marL="0" marR="0">
              <a:lnSpc>
                <a:spcPts val="2010"/>
              </a:lnSpc>
              <a:spcBef>
                <a:spcPts val="0"/>
              </a:spcBef>
              <a:spcAft>
                <a:spcPts val="0"/>
              </a:spcAft>
            </a:pPr>
            <a:r>
              <a:rPr sz="1800" dirty="0">
                <a:solidFill>
                  <a:srgbClr val="444444"/>
                </a:solidFill>
                <a:latin typeface="Arial"/>
                <a:cs typeface="Arial"/>
              </a:rPr>
              <a:t>personali incidono</a:t>
            </a:r>
            <a:r>
              <a:rPr sz="1800" spc="28" dirty="0">
                <a:solidFill>
                  <a:srgbClr val="444444"/>
                </a:solidFill>
                <a:latin typeface="Arial"/>
                <a:cs typeface="Arial"/>
              </a:rPr>
              <a:t> </a:t>
            </a:r>
            <a:r>
              <a:rPr sz="1800" dirty="0">
                <a:solidFill>
                  <a:srgbClr val="444444"/>
                </a:solidFill>
                <a:latin typeface="Arial"/>
                <a:cs typeface="Arial"/>
              </a:rPr>
              <a:t>sull'assimilazione</a:t>
            </a:r>
            <a:r>
              <a:rPr sz="1800" spc="40" dirty="0">
                <a:solidFill>
                  <a:srgbClr val="444444"/>
                </a:solidFill>
                <a:latin typeface="Arial"/>
                <a:cs typeface="Arial"/>
              </a:rPr>
              <a:t> </a:t>
            </a:r>
            <a:r>
              <a:rPr sz="1800" dirty="0">
                <a:solidFill>
                  <a:srgbClr val="444444"/>
                </a:solidFill>
                <a:latin typeface="Arial"/>
                <a:cs typeface="Arial"/>
              </a:rPr>
              <a:t>degli</a:t>
            </a:r>
            <a:r>
              <a:rPr sz="1800" spc="17" dirty="0">
                <a:solidFill>
                  <a:srgbClr val="444444"/>
                </a:solidFill>
                <a:latin typeface="Arial"/>
                <a:cs typeface="Arial"/>
              </a:rPr>
              <a:t> </a:t>
            </a:r>
            <a:r>
              <a:rPr sz="1800" dirty="0">
                <a:solidFill>
                  <a:srgbClr val="444444"/>
                </a:solidFill>
                <a:latin typeface="Arial"/>
                <a:cs typeface="Arial"/>
              </a:rPr>
              <a:t>integratori</a:t>
            </a:r>
          </a:p>
        </p:txBody>
      </p:sp>
      <p:sp>
        <p:nvSpPr>
          <p:cNvPr id="13" name="object 13"/>
          <p:cNvSpPr txBox="1"/>
          <p:nvPr/>
        </p:nvSpPr>
        <p:spPr>
          <a:xfrm>
            <a:off x="2453005" y="4874070"/>
            <a:ext cx="9243068" cy="293489"/>
          </a:xfrm>
          <a:prstGeom prst="rect">
            <a:avLst/>
          </a:prstGeom>
        </p:spPr>
        <p:txBody>
          <a:bodyPr vert="horz" wrap="square" lIns="0" tIns="0" rIns="0" bIns="0" rtlCol="0">
            <a:spAutoFit/>
          </a:bodyPr>
          <a:lstStyle/>
          <a:p>
            <a:pPr marL="0" marR="0">
              <a:lnSpc>
                <a:spcPts val="2010"/>
              </a:lnSpc>
              <a:spcBef>
                <a:spcPts val="0"/>
              </a:spcBef>
              <a:spcAft>
                <a:spcPts val="0"/>
              </a:spcAft>
            </a:pPr>
            <a:r>
              <a:rPr sz="1800" dirty="0">
                <a:solidFill>
                  <a:srgbClr val="444444"/>
                </a:solidFill>
                <a:latin typeface="Arial"/>
                <a:cs typeface="Arial"/>
              </a:rPr>
              <a:t>•</a:t>
            </a:r>
            <a:r>
              <a:rPr sz="1800" spc="1044" dirty="0">
                <a:solidFill>
                  <a:srgbClr val="444444"/>
                </a:solidFill>
                <a:latin typeface="Times New Roman"/>
                <a:cs typeface="Times New Roman"/>
              </a:rPr>
              <a:t> </a:t>
            </a:r>
            <a:r>
              <a:rPr sz="1800" b="1" dirty="0">
                <a:solidFill>
                  <a:srgbClr val="444444"/>
                </a:solidFill>
                <a:latin typeface="Arial"/>
                <a:cs typeface="Arial"/>
              </a:rPr>
              <a:t>L'alimentazione</a:t>
            </a:r>
            <a:r>
              <a:rPr sz="1800" b="1" spc="22" dirty="0">
                <a:solidFill>
                  <a:srgbClr val="444444"/>
                </a:solidFill>
                <a:latin typeface="Arial"/>
                <a:cs typeface="Arial"/>
              </a:rPr>
              <a:t> </a:t>
            </a:r>
            <a:r>
              <a:rPr sz="1800" b="1" dirty="0">
                <a:solidFill>
                  <a:srgbClr val="444444"/>
                </a:solidFill>
                <a:latin typeface="Arial"/>
                <a:cs typeface="Arial"/>
              </a:rPr>
              <a:t>e</a:t>
            </a:r>
            <a:r>
              <a:rPr sz="1800" b="1" spc="35" dirty="0">
                <a:solidFill>
                  <a:srgbClr val="444444"/>
                </a:solidFill>
                <a:latin typeface="Arial"/>
                <a:cs typeface="Arial"/>
              </a:rPr>
              <a:t> </a:t>
            </a:r>
            <a:r>
              <a:rPr sz="1800" b="1" dirty="0">
                <a:solidFill>
                  <a:srgbClr val="444444"/>
                </a:solidFill>
                <a:latin typeface="Arial"/>
                <a:cs typeface="Arial"/>
              </a:rPr>
              <a:t>lo</a:t>
            </a:r>
            <a:r>
              <a:rPr sz="1800" b="1" spc="28" dirty="0">
                <a:solidFill>
                  <a:srgbClr val="444444"/>
                </a:solidFill>
                <a:latin typeface="Arial"/>
                <a:cs typeface="Arial"/>
              </a:rPr>
              <a:t> </a:t>
            </a:r>
            <a:r>
              <a:rPr sz="1800" b="1" dirty="0">
                <a:solidFill>
                  <a:srgbClr val="444444"/>
                </a:solidFill>
                <a:latin typeface="Arial"/>
                <a:cs typeface="Arial"/>
              </a:rPr>
              <a:t>stile</a:t>
            </a:r>
            <a:r>
              <a:rPr sz="1800" b="1" spc="40" dirty="0">
                <a:solidFill>
                  <a:srgbClr val="444444"/>
                </a:solidFill>
                <a:latin typeface="Arial"/>
                <a:cs typeface="Arial"/>
              </a:rPr>
              <a:t> </a:t>
            </a:r>
            <a:r>
              <a:rPr sz="1800" b="1" dirty="0">
                <a:solidFill>
                  <a:srgbClr val="444444"/>
                </a:solidFill>
                <a:latin typeface="Arial"/>
                <a:cs typeface="Arial"/>
              </a:rPr>
              <a:t>di</a:t>
            </a:r>
            <a:r>
              <a:rPr sz="1800" b="1" spc="51" dirty="0">
                <a:solidFill>
                  <a:srgbClr val="444444"/>
                </a:solidFill>
                <a:latin typeface="Arial"/>
                <a:cs typeface="Arial"/>
              </a:rPr>
              <a:t> </a:t>
            </a:r>
            <a:r>
              <a:rPr sz="1800" b="1" dirty="0">
                <a:solidFill>
                  <a:srgbClr val="444444"/>
                </a:solidFill>
                <a:latin typeface="Arial"/>
                <a:cs typeface="Arial"/>
              </a:rPr>
              <a:t>vita</a:t>
            </a:r>
            <a:r>
              <a:rPr sz="1800" dirty="0">
                <a:solidFill>
                  <a:srgbClr val="444444"/>
                </a:solidFill>
                <a:latin typeface="Arial"/>
                <a:cs typeface="Arial"/>
              </a:rPr>
              <a:t>:</a:t>
            </a:r>
            <a:r>
              <a:rPr sz="1800" spc="44" dirty="0">
                <a:solidFill>
                  <a:srgbClr val="444444"/>
                </a:solidFill>
                <a:latin typeface="Arial"/>
                <a:cs typeface="Arial"/>
              </a:rPr>
              <a:t> </a:t>
            </a:r>
            <a:r>
              <a:rPr sz="1800" dirty="0">
                <a:solidFill>
                  <a:srgbClr val="444444"/>
                </a:solidFill>
                <a:latin typeface="Arial"/>
                <a:cs typeface="Arial"/>
              </a:rPr>
              <a:t>una</a:t>
            </a:r>
            <a:r>
              <a:rPr sz="1800" spc="40" dirty="0">
                <a:solidFill>
                  <a:srgbClr val="444444"/>
                </a:solidFill>
                <a:latin typeface="Arial"/>
                <a:cs typeface="Arial"/>
              </a:rPr>
              <a:t> </a:t>
            </a:r>
            <a:r>
              <a:rPr sz="1800" dirty="0">
                <a:solidFill>
                  <a:srgbClr val="444444"/>
                </a:solidFill>
                <a:latin typeface="Arial"/>
                <a:cs typeface="Arial"/>
              </a:rPr>
              <a:t>dieta</a:t>
            </a:r>
            <a:r>
              <a:rPr sz="1800" spc="49" dirty="0">
                <a:solidFill>
                  <a:srgbClr val="444444"/>
                </a:solidFill>
                <a:latin typeface="Arial"/>
                <a:cs typeface="Arial"/>
              </a:rPr>
              <a:t> </a:t>
            </a:r>
            <a:r>
              <a:rPr sz="1800" dirty="0">
                <a:solidFill>
                  <a:srgbClr val="444444"/>
                </a:solidFill>
                <a:latin typeface="Arial"/>
                <a:cs typeface="Arial"/>
              </a:rPr>
              <a:t>bilanciata</a:t>
            </a:r>
            <a:r>
              <a:rPr sz="1800" spc="47" dirty="0">
                <a:solidFill>
                  <a:srgbClr val="444444"/>
                </a:solidFill>
                <a:latin typeface="Arial"/>
                <a:cs typeface="Arial"/>
              </a:rPr>
              <a:t> </a:t>
            </a:r>
            <a:r>
              <a:rPr sz="1800" dirty="0">
                <a:solidFill>
                  <a:srgbClr val="444444"/>
                </a:solidFill>
                <a:latin typeface="Arial"/>
                <a:cs typeface="Arial"/>
              </a:rPr>
              <a:t>e</a:t>
            </a:r>
            <a:r>
              <a:rPr sz="1800" spc="35" dirty="0">
                <a:solidFill>
                  <a:srgbClr val="444444"/>
                </a:solidFill>
                <a:latin typeface="Arial"/>
                <a:cs typeface="Arial"/>
              </a:rPr>
              <a:t> </a:t>
            </a:r>
            <a:r>
              <a:rPr sz="1800" dirty="0">
                <a:solidFill>
                  <a:srgbClr val="444444"/>
                </a:solidFill>
                <a:latin typeface="Arial"/>
                <a:cs typeface="Arial"/>
              </a:rPr>
              <a:t>uno</a:t>
            </a:r>
            <a:r>
              <a:rPr sz="1800" spc="38" dirty="0">
                <a:solidFill>
                  <a:srgbClr val="444444"/>
                </a:solidFill>
                <a:latin typeface="Arial"/>
                <a:cs typeface="Arial"/>
              </a:rPr>
              <a:t> </a:t>
            </a:r>
            <a:r>
              <a:rPr sz="1800" dirty="0">
                <a:solidFill>
                  <a:srgbClr val="444444"/>
                </a:solidFill>
                <a:latin typeface="Arial"/>
                <a:cs typeface="Arial"/>
              </a:rPr>
              <a:t>stile</a:t>
            </a:r>
            <a:r>
              <a:rPr sz="1800" spc="31" dirty="0">
                <a:solidFill>
                  <a:srgbClr val="444444"/>
                </a:solidFill>
                <a:latin typeface="Arial"/>
                <a:cs typeface="Arial"/>
              </a:rPr>
              <a:t> </a:t>
            </a:r>
            <a:r>
              <a:rPr sz="1800" dirty="0">
                <a:solidFill>
                  <a:srgbClr val="444444"/>
                </a:solidFill>
                <a:latin typeface="Arial"/>
                <a:cs typeface="Arial"/>
              </a:rPr>
              <a:t>di</a:t>
            </a:r>
            <a:r>
              <a:rPr sz="1800" spc="41" dirty="0">
                <a:solidFill>
                  <a:srgbClr val="444444"/>
                </a:solidFill>
                <a:latin typeface="Arial"/>
                <a:cs typeface="Arial"/>
              </a:rPr>
              <a:t> </a:t>
            </a:r>
            <a:r>
              <a:rPr sz="1800" dirty="0">
                <a:solidFill>
                  <a:srgbClr val="444444"/>
                </a:solidFill>
                <a:latin typeface="Arial"/>
                <a:cs typeface="Arial"/>
              </a:rPr>
              <a:t>vita</a:t>
            </a:r>
            <a:r>
              <a:rPr sz="1800" spc="38" dirty="0">
                <a:solidFill>
                  <a:srgbClr val="444444"/>
                </a:solidFill>
                <a:latin typeface="Arial"/>
                <a:cs typeface="Arial"/>
              </a:rPr>
              <a:t> </a:t>
            </a:r>
            <a:r>
              <a:rPr sz="1800" dirty="0">
                <a:solidFill>
                  <a:srgbClr val="444444"/>
                </a:solidFill>
                <a:latin typeface="Arial"/>
                <a:cs typeface="Arial"/>
              </a:rPr>
              <a:t>sano</a:t>
            </a:r>
            <a:r>
              <a:rPr sz="1800" spc="37" dirty="0">
                <a:solidFill>
                  <a:srgbClr val="444444"/>
                </a:solidFill>
                <a:latin typeface="Arial"/>
                <a:cs typeface="Arial"/>
              </a:rPr>
              <a:t> </a:t>
            </a:r>
            <a:r>
              <a:rPr sz="1800" dirty="0">
                <a:solidFill>
                  <a:srgbClr val="444444"/>
                </a:solidFill>
                <a:latin typeface="Arial"/>
                <a:cs typeface="Arial"/>
              </a:rPr>
              <a:t>possono</a:t>
            </a:r>
          </a:p>
        </p:txBody>
      </p:sp>
      <p:sp>
        <p:nvSpPr>
          <p:cNvPr id="14" name="object 14"/>
          <p:cNvSpPr txBox="1"/>
          <p:nvPr/>
        </p:nvSpPr>
        <p:spPr>
          <a:xfrm>
            <a:off x="2722753" y="5142018"/>
            <a:ext cx="3369276" cy="293829"/>
          </a:xfrm>
          <a:prstGeom prst="rect">
            <a:avLst/>
          </a:prstGeom>
        </p:spPr>
        <p:txBody>
          <a:bodyPr vert="horz" wrap="square" lIns="0" tIns="0" rIns="0" bIns="0" rtlCol="0">
            <a:spAutoFit/>
          </a:bodyPr>
          <a:lstStyle/>
          <a:p>
            <a:pPr marL="0" marR="0">
              <a:lnSpc>
                <a:spcPts val="2013"/>
              </a:lnSpc>
              <a:spcBef>
                <a:spcPts val="0"/>
              </a:spcBef>
              <a:spcAft>
                <a:spcPts val="0"/>
              </a:spcAft>
            </a:pPr>
            <a:r>
              <a:rPr sz="1800" dirty="0">
                <a:solidFill>
                  <a:srgbClr val="444444"/>
                </a:solidFill>
                <a:latin typeface="Arial"/>
                <a:cs typeface="Arial"/>
              </a:rPr>
              <a:t>favorire l'azione degli</a:t>
            </a:r>
            <a:r>
              <a:rPr sz="1800" spc="21" dirty="0">
                <a:solidFill>
                  <a:srgbClr val="444444"/>
                </a:solidFill>
                <a:latin typeface="Arial"/>
                <a:cs typeface="Arial"/>
              </a:rPr>
              <a:t> </a:t>
            </a:r>
            <a:r>
              <a:rPr sz="1800" dirty="0">
                <a:solidFill>
                  <a:srgbClr val="444444"/>
                </a:solidFill>
                <a:latin typeface="Arial"/>
                <a:cs typeface="Arial"/>
              </a:rPr>
              <a:t>integratori</a:t>
            </a:r>
          </a:p>
        </p:txBody>
      </p:sp>
      <p:sp>
        <p:nvSpPr>
          <p:cNvPr id="15" name="CasellaDiTesto 14">
            <a:extLst>
              <a:ext uri="{FF2B5EF4-FFF2-40B4-BE49-F238E27FC236}">
                <a16:creationId xmlns:a16="http://schemas.microsoft.com/office/drawing/2014/main" id="{B3F6F7D8-F94F-997A-6E80-C3EC09AADD96}"/>
              </a:ext>
            </a:extLst>
          </p:cNvPr>
          <p:cNvSpPr txBox="1"/>
          <p:nvPr/>
        </p:nvSpPr>
        <p:spPr>
          <a:xfrm>
            <a:off x="700529" y="6432697"/>
            <a:ext cx="3332864" cy="584775"/>
          </a:xfrm>
          <a:prstGeom prst="rect">
            <a:avLst/>
          </a:prstGeom>
          <a:noFill/>
        </p:spPr>
        <p:txBody>
          <a:bodyPr wrap="square" rtlCol="0">
            <a:spAutoFit/>
          </a:bodyPr>
          <a:lstStyle/>
          <a:p>
            <a:r>
              <a:rPr lang="it-IT" sz="1600" b="1" dirty="0">
                <a:solidFill>
                  <a:srgbClr val="FF0000"/>
                </a:solidFill>
                <a:latin typeface="Arial" panose="020B0604020202020204" pitchFamily="34" charset="0"/>
                <a:cs typeface="Arial" panose="020B0604020202020204" pitchFamily="34" charset="0"/>
              </a:rPr>
              <a:t>da Annalisa Maietti modificato</a:t>
            </a:r>
          </a:p>
          <a:p>
            <a:endParaRPr lang="it-IT" sz="1600" dirty="0">
              <a:solidFill>
                <a:srgbClr val="FF0000"/>
              </a:solidFill>
              <a:latin typeface="Arial" panose="020B0604020202020204" pitchFamily="34" charset="0"/>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1"/>
          <p:cNvSpPr/>
          <p:nvPr/>
        </p:nvSpPr>
        <p:spPr>
          <a:xfrm>
            <a:off x="0" y="0"/>
            <a:ext cx="12192000" cy="6857999"/>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719330" y="216226"/>
            <a:ext cx="9394240" cy="612796"/>
          </a:xfrm>
          <a:prstGeom prst="rect">
            <a:avLst/>
          </a:prstGeom>
        </p:spPr>
        <p:txBody>
          <a:bodyPr vert="horz" wrap="square" lIns="0" tIns="0" rIns="0" bIns="0" rtlCol="0">
            <a:spAutoFit/>
          </a:bodyPr>
          <a:lstStyle/>
          <a:p>
            <a:pPr marL="0" marR="0">
              <a:lnSpc>
                <a:spcPts val="5375"/>
              </a:lnSpc>
              <a:spcBef>
                <a:spcPts val="0"/>
              </a:spcBef>
              <a:spcAft>
                <a:spcPts val="0"/>
              </a:spcAft>
            </a:pPr>
            <a:r>
              <a:rPr sz="3200" b="1" spc="-52" dirty="0">
                <a:solidFill>
                  <a:srgbClr val="0070C0"/>
                </a:solidFill>
                <a:latin typeface="Arial" panose="020B0604020202020204" pitchFamily="34" charset="0"/>
                <a:cs typeface="Arial" panose="020B0604020202020204" pitchFamily="34" charset="0"/>
              </a:rPr>
              <a:t>Integratori:</a:t>
            </a:r>
            <a:r>
              <a:rPr sz="3200" b="1" spc="-19" dirty="0">
                <a:solidFill>
                  <a:srgbClr val="0070C0"/>
                </a:solidFill>
                <a:latin typeface="Arial" panose="020B0604020202020204" pitchFamily="34" charset="0"/>
                <a:cs typeface="Arial" panose="020B0604020202020204" pitchFamily="34" charset="0"/>
              </a:rPr>
              <a:t> </a:t>
            </a:r>
            <a:r>
              <a:rPr sz="3200" b="1" spc="-31" dirty="0">
                <a:solidFill>
                  <a:srgbClr val="0070C0"/>
                </a:solidFill>
                <a:latin typeface="Arial" panose="020B0604020202020204" pitchFamily="34" charset="0"/>
                <a:cs typeface="Arial" panose="020B0604020202020204" pitchFamily="34" charset="0"/>
              </a:rPr>
              <a:t>un</a:t>
            </a:r>
            <a:r>
              <a:rPr sz="3200" b="1" spc="-57" dirty="0">
                <a:solidFill>
                  <a:srgbClr val="0070C0"/>
                </a:solidFill>
                <a:latin typeface="Arial" panose="020B0604020202020204" pitchFamily="34" charset="0"/>
                <a:cs typeface="Arial" panose="020B0604020202020204" pitchFamily="34" charset="0"/>
              </a:rPr>
              <a:t> </a:t>
            </a:r>
            <a:r>
              <a:rPr sz="3200" b="1" spc="-42" dirty="0">
                <a:solidFill>
                  <a:srgbClr val="0070C0"/>
                </a:solidFill>
                <a:latin typeface="Arial" panose="020B0604020202020204" pitchFamily="34" charset="0"/>
                <a:cs typeface="Arial" panose="020B0604020202020204" pitchFamily="34" charset="0"/>
              </a:rPr>
              <a:t>mondo</a:t>
            </a:r>
            <a:r>
              <a:rPr sz="3200" b="1" spc="-54" dirty="0">
                <a:solidFill>
                  <a:srgbClr val="0070C0"/>
                </a:solidFill>
                <a:latin typeface="Arial" panose="020B0604020202020204" pitchFamily="34" charset="0"/>
                <a:cs typeface="Arial" panose="020B0604020202020204" pitchFamily="34" charset="0"/>
              </a:rPr>
              <a:t> </a:t>
            </a:r>
            <a:r>
              <a:rPr sz="3200" b="1" spc="-11" dirty="0">
                <a:solidFill>
                  <a:srgbClr val="0070C0"/>
                </a:solidFill>
                <a:latin typeface="Arial" panose="020B0604020202020204" pitchFamily="34" charset="0"/>
                <a:cs typeface="Arial" panose="020B0604020202020204" pitchFamily="34" charset="0"/>
              </a:rPr>
              <a:t>in</a:t>
            </a:r>
            <a:r>
              <a:rPr sz="3200" b="1" spc="-68" dirty="0">
                <a:solidFill>
                  <a:srgbClr val="0070C0"/>
                </a:solidFill>
                <a:latin typeface="Arial" panose="020B0604020202020204" pitchFamily="34" charset="0"/>
                <a:cs typeface="Arial" panose="020B0604020202020204" pitchFamily="34" charset="0"/>
              </a:rPr>
              <a:t> </a:t>
            </a:r>
            <a:r>
              <a:rPr sz="3200" b="1" spc="-45" dirty="0">
                <a:solidFill>
                  <a:srgbClr val="0070C0"/>
                </a:solidFill>
                <a:latin typeface="Arial" panose="020B0604020202020204" pitchFamily="34" charset="0"/>
                <a:cs typeface="Arial" panose="020B0604020202020204" pitchFamily="34" charset="0"/>
              </a:rPr>
              <a:t>continua</a:t>
            </a:r>
            <a:r>
              <a:rPr sz="3200" b="1" spc="-49" dirty="0">
                <a:solidFill>
                  <a:srgbClr val="0070C0"/>
                </a:solidFill>
                <a:latin typeface="Arial" panose="020B0604020202020204" pitchFamily="34" charset="0"/>
                <a:cs typeface="Arial" panose="020B0604020202020204" pitchFamily="34" charset="0"/>
              </a:rPr>
              <a:t> </a:t>
            </a:r>
            <a:r>
              <a:rPr sz="3200" b="1" spc="-42" dirty="0">
                <a:solidFill>
                  <a:srgbClr val="0070C0"/>
                </a:solidFill>
                <a:latin typeface="Arial" panose="020B0604020202020204" pitchFamily="34" charset="0"/>
                <a:cs typeface="Arial" panose="020B0604020202020204" pitchFamily="34" charset="0"/>
              </a:rPr>
              <a:t>crescita</a:t>
            </a:r>
          </a:p>
        </p:txBody>
      </p:sp>
      <p:sp>
        <p:nvSpPr>
          <p:cNvPr id="4" name="object 4"/>
          <p:cNvSpPr txBox="1"/>
          <p:nvPr/>
        </p:nvSpPr>
        <p:spPr>
          <a:xfrm>
            <a:off x="3839209" y="1386475"/>
            <a:ext cx="1161901" cy="317152"/>
          </a:xfrm>
          <a:prstGeom prst="rect">
            <a:avLst/>
          </a:prstGeom>
        </p:spPr>
        <p:txBody>
          <a:bodyPr vert="horz" wrap="square" lIns="0" tIns="0" rIns="0" bIns="0" rtlCol="0">
            <a:spAutoFit/>
          </a:bodyPr>
          <a:lstStyle/>
          <a:p>
            <a:pPr marL="0" marR="0">
              <a:lnSpc>
                <a:spcPts val="2197"/>
              </a:lnSpc>
              <a:spcBef>
                <a:spcPts val="0"/>
              </a:spcBef>
              <a:spcAft>
                <a:spcPts val="0"/>
              </a:spcAft>
            </a:pPr>
            <a:r>
              <a:rPr sz="1800" dirty="0">
                <a:solidFill>
                  <a:srgbClr val="000000"/>
                </a:solidFill>
                <a:latin typeface="Calibri"/>
                <a:cs typeface="Calibri"/>
              </a:rPr>
              <a:t>RECUPERO</a:t>
            </a:r>
          </a:p>
        </p:txBody>
      </p:sp>
      <p:sp>
        <p:nvSpPr>
          <p:cNvPr id="5" name="object 5"/>
          <p:cNvSpPr txBox="1"/>
          <p:nvPr/>
        </p:nvSpPr>
        <p:spPr>
          <a:xfrm>
            <a:off x="5284978" y="1382792"/>
            <a:ext cx="1425885" cy="317152"/>
          </a:xfrm>
          <a:prstGeom prst="rect">
            <a:avLst/>
          </a:prstGeom>
        </p:spPr>
        <p:txBody>
          <a:bodyPr vert="horz" wrap="square" lIns="0" tIns="0" rIns="0" bIns="0" rtlCol="0">
            <a:spAutoFit/>
          </a:bodyPr>
          <a:lstStyle/>
          <a:p>
            <a:pPr marL="0" marR="0">
              <a:lnSpc>
                <a:spcPts val="2197"/>
              </a:lnSpc>
              <a:spcBef>
                <a:spcPts val="0"/>
              </a:spcBef>
              <a:spcAft>
                <a:spcPts val="0"/>
              </a:spcAft>
            </a:pPr>
            <a:r>
              <a:rPr sz="1800" spc="-26" dirty="0">
                <a:solidFill>
                  <a:srgbClr val="000000"/>
                </a:solidFill>
                <a:latin typeface="Calibri"/>
                <a:cs typeface="Calibri"/>
              </a:rPr>
              <a:t>IDRATAZIONE</a:t>
            </a:r>
          </a:p>
        </p:txBody>
      </p:sp>
      <p:sp>
        <p:nvSpPr>
          <p:cNvPr id="6" name="object 6"/>
          <p:cNvSpPr txBox="1"/>
          <p:nvPr/>
        </p:nvSpPr>
        <p:spPr>
          <a:xfrm>
            <a:off x="7025386" y="1382792"/>
            <a:ext cx="1251644" cy="317152"/>
          </a:xfrm>
          <a:prstGeom prst="rect">
            <a:avLst/>
          </a:prstGeom>
        </p:spPr>
        <p:txBody>
          <a:bodyPr vert="horz" wrap="square" lIns="0" tIns="0" rIns="0" bIns="0" rtlCol="0">
            <a:spAutoFit/>
          </a:bodyPr>
          <a:lstStyle/>
          <a:p>
            <a:pPr marL="0" marR="0">
              <a:lnSpc>
                <a:spcPts val="2197"/>
              </a:lnSpc>
              <a:spcBef>
                <a:spcPts val="0"/>
              </a:spcBef>
              <a:spcAft>
                <a:spcPts val="0"/>
              </a:spcAft>
            </a:pPr>
            <a:r>
              <a:rPr sz="1800" dirty="0">
                <a:solidFill>
                  <a:srgbClr val="000000"/>
                </a:solidFill>
                <a:latin typeface="Calibri"/>
                <a:cs typeface="Calibri"/>
              </a:rPr>
              <a:t>ENERGETICI</a:t>
            </a:r>
          </a:p>
        </p:txBody>
      </p:sp>
      <p:sp>
        <p:nvSpPr>
          <p:cNvPr id="7" name="object 7"/>
          <p:cNvSpPr txBox="1"/>
          <p:nvPr/>
        </p:nvSpPr>
        <p:spPr>
          <a:xfrm>
            <a:off x="9322054" y="1376442"/>
            <a:ext cx="1714871" cy="865792"/>
          </a:xfrm>
          <a:prstGeom prst="rect">
            <a:avLst/>
          </a:prstGeom>
        </p:spPr>
        <p:txBody>
          <a:bodyPr vert="horz" wrap="square" lIns="0" tIns="0" rIns="0" bIns="0" rtlCol="0">
            <a:spAutoFit/>
          </a:bodyPr>
          <a:lstStyle/>
          <a:p>
            <a:pPr marL="0" marR="0">
              <a:lnSpc>
                <a:spcPts val="2197"/>
              </a:lnSpc>
              <a:spcBef>
                <a:spcPts val="0"/>
              </a:spcBef>
              <a:spcAft>
                <a:spcPts val="0"/>
              </a:spcAft>
            </a:pPr>
            <a:r>
              <a:rPr sz="1800" spc="-12" dirty="0">
                <a:solidFill>
                  <a:srgbClr val="000000"/>
                </a:solidFill>
                <a:latin typeface="Calibri"/>
                <a:cs typeface="Calibri"/>
              </a:rPr>
              <a:t>COADIUVANTI</a:t>
            </a:r>
            <a:r>
              <a:rPr sz="1800" dirty="0">
                <a:solidFill>
                  <a:srgbClr val="000000"/>
                </a:solidFill>
                <a:latin typeface="Calibri"/>
                <a:cs typeface="Calibri"/>
              </a:rPr>
              <a:t> DI</a:t>
            </a:r>
          </a:p>
          <a:p>
            <a:pPr marL="515111" marR="0">
              <a:lnSpc>
                <a:spcPts val="2160"/>
              </a:lnSpc>
              <a:spcBef>
                <a:spcPts val="0"/>
              </a:spcBef>
              <a:spcAft>
                <a:spcPts val="0"/>
              </a:spcAft>
            </a:pPr>
            <a:r>
              <a:rPr sz="1800" dirty="0">
                <a:solidFill>
                  <a:srgbClr val="000000"/>
                </a:solidFill>
                <a:latin typeface="Calibri"/>
                <a:cs typeface="Calibri"/>
              </a:rPr>
              <a:t>DIETE</a:t>
            </a:r>
          </a:p>
          <a:p>
            <a:pPr marL="91439" marR="0">
              <a:lnSpc>
                <a:spcPts val="2160"/>
              </a:lnSpc>
              <a:spcBef>
                <a:spcPts val="0"/>
              </a:spcBef>
              <a:spcAft>
                <a:spcPts val="0"/>
              </a:spcAft>
            </a:pPr>
            <a:r>
              <a:rPr sz="1800" dirty="0">
                <a:solidFill>
                  <a:srgbClr val="000000"/>
                </a:solidFill>
                <a:latin typeface="Calibri"/>
                <a:cs typeface="Calibri"/>
              </a:rPr>
              <a:t>IPOCALORICHE</a:t>
            </a:r>
          </a:p>
        </p:txBody>
      </p:sp>
      <p:sp>
        <p:nvSpPr>
          <p:cNvPr id="8" name="object 8"/>
          <p:cNvSpPr txBox="1"/>
          <p:nvPr/>
        </p:nvSpPr>
        <p:spPr>
          <a:xfrm>
            <a:off x="1644650" y="1692164"/>
            <a:ext cx="1609725" cy="317152"/>
          </a:xfrm>
          <a:prstGeom prst="rect">
            <a:avLst/>
          </a:prstGeom>
        </p:spPr>
        <p:txBody>
          <a:bodyPr vert="horz" wrap="square" lIns="0" tIns="0" rIns="0" bIns="0" rtlCol="0">
            <a:spAutoFit/>
          </a:bodyPr>
          <a:lstStyle/>
          <a:p>
            <a:pPr marL="0" marR="0">
              <a:lnSpc>
                <a:spcPts val="2197"/>
              </a:lnSpc>
              <a:spcBef>
                <a:spcPts val="0"/>
              </a:spcBef>
              <a:spcAft>
                <a:spcPts val="0"/>
              </a:spcAft>
            </a:pPr>
            <a:r>
              <a:rPr sz="1800" dirty="0">
                <a:solidFill>
                  <a:srgbClr val="000000"/>
                </a:solidFill>
                <a:latin typeface="Calibri"/>
                <a:cs typeface="Calibri"/>
              </a:rPr>
              <a:t>ANTIOSSIDANTI</a:t>
            </a:r>
          </a:p>
        </p:txBody>
      </p:sp>
      <p:sp>
        <p:nvSpPr>
          <p:cNvPr id="9" name="object 9"/>
          <p:cNvSpPr txBox="1"/>
          <p:nvPr/>
        </p:nvSpPr>
        <p:spPr>
          <a:xfrm>
            <a:off x="5271770" y="2347230"/>
            <a:ext cx="1458233" cy="317152"/>
          </a:xfrm>
          <a:prstGeom prst="rect">
            <a:avLst/>
          </a:prstGeom>
        </p:spPr>
        <p:txBody>
          <a:bodyPr vert="horz" wrap="square" lIns="0" tIns="0" rIns="0" bIns="0" rtlCol="0">
            <a:spAutoFit/>
          </a:bodyPr>
          <a:lstStyle/>
          <a:p>
            <a:pPr marL="0" marR="0">
              <a:lnSpc>
                <a:spcPts val="2197"/>
              </a:lnSpc>
              <a:spcBef>
                <a:spcPts val="0"/>
              </a:spcBef>
              <a:spcAft>
                <a:spcPts val="0"/>
              </a:spcAft>
            </a:pPr>
            <a:r>
              <a:rPr sz="1800" dirty="0">
                <a:solidFill>
                  <a:srgbClr val="000000"/>
                </a:solidFill>
                <a:latin typeface="Calibri"/>
                <a:cs typeface="Calibri"/>
              </a:rPr>
              <a:t>PER </a:t>
            </a:r>
            <a:r>
              <a:rPr sz="1800" spc="-37" dirty="0">
                <a:solidFill>
                  <a:srgbClr val="000000"/>
                </a:solidFill>
                <a:latin typeface="Calibri"/>
                <a:cs typeface="Calibri"/>
              </a:rPr>
              <a:t>LO</a:t>
            </a:r>
            <a:r>
              <a:rPr sz="1800" spc="36" dirty="0">
                <a:solidFill>
                  <a:srgbClr val="000000"/>
                </a:solidFill>
                <a:latin typeface="Calibri"/>
                <a:cs typeface="Calibri"/>
              </a:rPr>
              <a:t> </a:t>
            </a:r>
            <a:r>
              <a:rPr sz="1800" dirty="0">
                <a:solidFill>
                  <a:srgbClr val="000000"/>
                </a:solidFill>
                <a:latin typeface="Calibri"/>
                <a:cs typeface="Calibri"/>
              </a:rPr>
              <a:t>SPORT</a:t>
            </a:r>
          </a:p>
        </p:txBody>
      </p:sp>
      <p:sp>
        <p:nvSpPr>
          <p:cNvPr id="10" name="object 10"/>
          <p:cNvSpPr txBox="1"/>
          <p:nvPr/>
        </p:nvSpPr>
        <p:spPr>
          <a:xfrm>
            <a:off x="461772" y="2452386"/>
            <a:ext cx="1484374" cy="317152"/>
          </a:xfrm>
          <a:prstGeom prst="rect">
            <a:avLst/>
          </a:prstGeom>
        </p:spPr>
        <p:txBody>
          <a:bodyPr vert="horz" wrap="square" lIns="0" tIns="0" rIns="0" bIns="0" rtlCol="0">
            <a:spAutoFit/>
          </a:bodyPr>
          <a:lstStyle/>
          <a:p>
            <a:pPr marL="0" marR="0">
              <a:lnSpc>
                <a:spcPts val="2197"/>
              </a:lnSpc>
              <a:spcBef>
                <a:spcPts val="0"/>
              </a:spcBef>
              <a:spcAft>
                <a:spcPts val="0"/>
              </a:spcAft>
            </a:pPr>
            <a:r>
              <a:rPr sz="1800" spc="-10" dirty="0">
                <a:solidFill>
                  <a:srgbClr val="000000"/>
                </a:solidFill>
                <a:latin typeface="Calibri"/>
                <a:cs typeface="Calibri"/>
              </a:rPr>
              <a:t>COLESTEROLO</a:t>
            </a:r>
          </a:p>
        </p:txBody>
      </p:sp>
      <p:sp>
        <p:nvSpPr>
          <p:cNvPr id="11" name="object 11"/>
          <p:cNvSpPr txBox="1"/>
          <p:nvPr/>
        </p:nvSpPr>
        <p:spPr>
          <a:xfrm>
            <a:off x="9597898" y="2644410"/>
            <a:ext cx="1573037" cy="317152"/>
          </a:xfrm>
          <a:prstGeom prst="rect">
            <a:avLst/>
          </a:prstGeom>
        </p:spPr>
        <p:txBody>
          <a:bodyPr vert="horz" wrap="square" lIns="0" tIns="0" rIns="0" bIns="0" rtlCol="0">
            <a:spAutoFit/>
          </a:bodyPr>
          <a:lstStyle/>
          <a:p>
            <a:pPr marL="0" marR="0">
              <a:lnSpc>
                <a:spcPts val="2197"/>
              </a:lnSpc>
              <a:spcBef>
                <a:spcPts val="0"/>
              </a:spcBef>
              <a:spcAft>
                <a:spcPts val="0"/>
              </a:spcAft>
            </a:pPr>
            <a:r>
              <a:rPr sz="1800" spc="-20" dirty="0">
                <a:solidFill>
                  <a:srgbClr val="000000"/>
                </a:solidFill>
                <a:latin typeface="Calibri"/>
                <a:cs typeface="Calibri"/>
              </a:rPr>
              <a:t>SOSTANZE</a:t>
            </a:r>
            <a:r>
              <a:rPr sz="1800" dirty="0">
                <a:solidFill>
                  <a:srgbClr val="000000"/>
                </a:solidFill>
                <a:latin typeface="Calibri"/>
                <a:cs typeface="Calibri"/>
              </a:rPr>
              <a:t> CON</a:t>
            </a:r>
          </a:p>
        </p:txBody>
      </p:sp>
      <p:sp>
        <p:nvSpPr>
          <p:cNvPr id="12" name="object 12"/>
          <p:cNvSpPr txBox="1"/>
          <p:nvPr/>
        </p:nvSpPr>
        <p:spPr>
          <a:xfrm>
            <a:off x="9288526" y="2918440"/>
            <a:ext cx="2189564" cy="317524"/>
          </a:xfrm>
          <a:prstGeom prst="rect">
            <a:avLst/>
          </a:prstGeom>
        </p:spPr>
        <p:txBody>
          <a:bodyPr vert="horz" wrap="square" lIns="0" tIns="0" rIns="0" bIns="0" rtlCol="0">
            <a:spAutoFit/>
          </a:bodyPr>
          <a:lstStyle/>
          <a:p>
            <a:pPr marL="0" marR="0">
              <a:lnSpc>
                <a:spcPts val="2200"/>
              </a:lnSpc>
              <a:spcBef>
                <a:spcPts val="0"/>
              </a:spcBef>
              <a:spcAft>
                <a:spcPts val="0"/>
              </a:spcAft>
            </a:pPr>
            <a:r>
              <a:rPr sz="1800" spc="-33" dirty="0">
                <a:solidFill>
                  <a:srgbClr val="000000"/>
                </a:solidFill>
                <a:latin typeface="Calibri"/>
                <a:cs typeface="Calibri"/>
              </a:rPr>
              <a:t>ATTIVITÀ</a:t>
            </a:r>
            <a:r>
              <a:rPr sz="1800" spc="25" dirty="0">
                <a:solidFill>
                  <a:srgbClr val="000000"/>
                </a:solidFill>
                <a:latin typeface="Calibri"/>
                <a:cs typeface="Calibri"/>
              </a:rPr>
              <a:t> </a:t>
            </a:r>
            <a:r>
              <a:rPr sz="1800" dirty="0">
                <a:solidFill>
                  <a:srgbClr val="000000"/>
                </a:solidFill>
                <a:latin typeface="Calibri"/>
                <a:cs typeface="Calibri"/>
              </a:rPr>
              <a:t>FISIOLOGICA</a:t>
            </a:r>
          </a:p>
        </p:txBody>
      </p:sp>
      <p:sp>
        <p:nvSpPr>
          <p:cNvPr id="13" name="object 13"/>
          <p:cNvSpPr txBox="1"/>
          <p:nvPr/>
        </p:nvSpPr>
        <p:spPr>
          <a:xfrm>
            <a:off x="507492" y="3106817"/>
            <a:ext cx="1379227" cy="1085883"/>
          </a:xfrm>
          <a:prstGeom prst="rect">
            <a:avLst/>
          </a:prstGeom>
        </p:spPr>
        <p:txBody>
          <a:bodyPr vert="horz" wrap="square" lIns="0" tIns="0" rIns="0" bIns="0" rtlCol="0">
            <a:spAutoFit/>
          </a:bodyPr>
          <a:lstStyle/>
          <a:p>
            <a:pPr marL="0" marR="0">
              <a:lnSpc>
                <a:spcPts val="2197"/>
              </a:lnSpc>
              <a:spcBef>
                <a:spcPts val="0"/>
              </a:spcBef>
              <a:spcAft>
                <a:spcPts val="0"/>
              </a:spcAft>
            </a:pPr>
            <a:r>
              <a:rPr sz="1800" dirty="0">
                <a:solidFill>
                  <a:srgbClr val="000000"/>
                </a:solidFill>
                <a:latin typeface="Calibri"/>
                <a:cs typeface="Calibri"/>
              </a:rPr>
              <a:t>TRIGLIGERIDI</a:t>
            </a:r>
          </a:p>
          <a:p>
            <a:pPr marL="196900" marR="0">
              <a:lnSpc>
                <a:spcPts val="2197"/>
              </a:lnSpc>
              <a:spcBef>
                <a:spcPts val="3855"/>
              </a:spcBef>
              <a:spcAft>
                <a:spcPts val="0"/>
              </a:spcAft>
            </a:pPr>
            <a:r>
              <a:rPr sz="1800" dirty="0">
                <a:solidFill>
                  <a:srgbClr val="000000"/>
                </a:solidFill>
                <a:latin typeface="Calibri"/>
                <a:cs typeface="Calibri"/>
              </a:rPr>
              <a:t>GLICEMIA</a:t>
            </a:r>
          </a:p>
        </p:txBody>
      </p:sp>
      <p:sp>
        <p:nvSpPr>
          <p:cNvPr id="14" name="object 14"/>
          <p:cNvSpPr txBox="1"/>
          <p:nvPr/>
        </p:nvSpPr>
        <p:spPr>
          <a:xfrm>
            <a:off x="2314702" y="3220483"/>
            <a:ext cx="1768819" cy="591554"/>
          </a:xfrm>
          <a:prstGeom prst="rect">
            <a:avLst/>
          </a:prstGeom>
        </p:spPr>
        <p:txBody>
          <a:bodyPr vert="horz" wrap="square" lIns="0" tIns="0" rIns="0" bIns="0" rtlCol="0">
            <a:spAutoFit/>
          </a:bodyPr>
          <a:lstStyle/>
          <a:p>
            <a:pPr marL="0" marR="0">
              <a:lnSpc>
                <a:spcPts val="2197"/>
              </a:lnSpc>
              <a:spcBef>
                <a:spcPts val="0"/>
              </a:spcBef>
              <a:spcAft>
                <a:spcPts val="0"/>
              </a:spcAft>
            </a:pPr>
            <a:r>
              <a:rPr sz="1800" dirty="0">
                <a:solidFill>
                  <a:srgbClr val="000000"/>
                </a:solidFill>
                <a:latin typeface="Calibri"/>
                <a:cs typeface="Calibri"/>
              </a:rPr>
              <a:t>PER </a:t>
            </a:r>
            <a:r>
              <a:rPr sz="1800" spc="-14" dirty="0">
                <a:solidFill>
                  <a:srgbClr val="000000"/>
                </a:solidFill>
                <a:latin typeface="Calibri"/>
                <a:cs typeface="Calibri"/>
              </a:rPr>
              <a:t>ALTERAZIONI</a:t>
            </a:r>
          </a:p>
          <a:p>
            <a:pPr marL="102108" marR="0">
              <a:lnSpc>
                <a:spcPts val="2160"/>
              </a:lnSpc>
              <a:spcBef>
                <a:spcPts val="0"/>
              </a:spcBef>
              <a:spcAft>
                <a:spcPts val="0"/>
              </a:spcAft>
            </a:pPr>
            <a:r>
              <a:rPr sz="1800" spc="-14" dirty="0">
                <a:solidFill>
                  <a:srgbClr val="000000"/>
                </a:solidFill>
                <a:latin typeface="Calibri"/>
                <a:cs typeface="Calibri"/>
              </a:rPr>
              <a:t>METABOLISMO</a:t>
            </a:r>
          </a:p>
        </p:txBody>
      </p:sp>
      <p:sp>
        <p:nvSpPr>
          <p:cNvPr id="15" name="object 15"/>
          <p:cNvSpPr txBox="1"/>
          <p:nvPr/>
        </p:nvSpPr>
        <p:spPr>
          <a:xfrm>
            <a:off x="5337937" y="3459750"/>
            <a:ext cx="1458924" cy="317152"/>
          </a:xfrm>
          <a:prstGeom prst="rect">
            <a:avLst/>
          </a:prstGeom>
        </p:spPr>
        <p:txBody>
          <a:bodyPr vert="horz" wrap="square" lIns="0" tIns="0" rIns="0" bIns="0" rtlCol="0">
            <a:spAutoFit/>
          </a:bodyPr>
          <a:lstStyle/>
          <a:p>
            <a:pPr marL="0" marR="0">
              <a:lnSpc>
                <a:spcPts val="2197"/>
              </a:lnSpc>
              <a:spcBef>
                <a:spcPts val="0"/>
              </a:spcBef>
              <a:spcAft>
                <a:spcPts val="0"/>
              </a:spcAft>
            </a:pPr>
            <a:r>
              <a:rPr sz="1800" b="1" spc="-23" dirty="0">
                <a:solidFill>
                  <a:srgbClr val="0000FF"/>
                </a:solidFill>
                <a:latin typeface="Calibri"/>
                <a:cs typeface="Calibri"/>
              </a:rPr>
              <a:t>INTEGRATORI</a:t>
            </a:r>
          </a:p>
        </p:txBody>
      </p:sp>
      <p:sp>
        <p:nvSpPr>
          <p:cNvPr id="16" name="object 16"/>
          <p:cNvSpPr txBox="1"/>
          <p:nvPr/>
        </p:nvSpPr>
        <p:spPr>
          <a:xfrm>
            <a:off x="9544558" y="3614309"/>
            <a:ext cx="1379360" cy="591473"/>
          </a:xfrm>
          <a:prstGeom prst="rect">
            <a:avLst/>
          </a:prstGeom>
        </p:spPr>
        <p:txBody>
          <a:bodyPr vert="horz" wrap="square" lIns="0" tIns="0" rIns="0" bIns="0" rtlCol="0">
            <a:spAutoFit/>
          </a:bodyPr>
          <a:lstStyle/>
          <a:p>
            <a:pPr marL="0" marR="0">
              <a:lnSpc>
                <a:spcPts val="2197"/>
              </a:lnSpc>
              <a:spcBef>
                <a:spcPts val="0"/>
              </a:spcBef>
              <a:spcAft>
                <a:spcPts val="0"/>
              </a:spcAft>
            </a:pPr>
            <a:r>
              <a:rPr sz="1800" dirty="0">
                <a:solidFill>
                  <a:srgbClr val="000000"/>
                </a:solidFill>
                <a:latin typeface="Calibri"/>
                <a:cs typeface="Calibri"/>
              </a:rPr>
              <a:t>PROBIOTICI</a:t>
            </a:r>
            <a:r>
              <a:rPr sz="1800" spc="-10" dirty="0">
                <a:solidFill>
                  <a:srgbClr val="000000"/>
                </a:solidFill>
                <a:latin typeface="Calibri"/>
                <a:cs typeface="Calibri"/>
              </a:rPr>
              <a:t> </a:t>
            </a:r>
            <a:r>
              <a:rPr sz="1800" dirty="0">
                <a:solidFill>
                  <a:srgbClr val="000000"/>
                </a:solidFill>
                <a:latin typeface="Calibri"/>
                <a:cs typeface="Calibri"/>
              </a:rPr>
              <a:t>E</a:t>
            </a:r>
          </a:p>
          <a:p>
            <a:pPr marL="99060" marR="0">
              <a:lnSpc>
                <a:spcPts val="2160"/>
              </a:lnSpc>
              <a:spcBef>
                <a:spcPts val="0"/>
              </a:spcBef>
              <a:spcAft>
                <a:spcPts val="0"/>
              </a:spcAft>
            </a:pPr>
            <a:r>
              <a:rPr sz="1800" dirty="0">
                <a:solidFill>
                  <a:srgbClr val="000000"/>
                </a:solidFill>
                <a:latin typeface="Calibri"/>
                <a:cs typeface="Calibri"/>
              </a:rPr>
              <a:t>PREBIOTICI</a:t>
            </a:r>
          </a:p>
        </p:txBody>
      </p:sp>
      <p:sp>
        <p:nvSpPr>
          <p:cNvPr id="17" name="object 17"/>
          <p:cNvSpPr txBox="1"/>
          <p:nvPr/>
        </p:nvSpPr>
        <p:spPr>
          <a:xfrm>
            <a:off x="6771131" y="4342745"/>
            <a:ext cx="1541420" cy="317524"/>
          </a:xfrm>
          <a:prstGeom prst="rect">
            <a:avLst/>
          </a:prstGeom>
        </p:spPr>
        <p:txBody>
          <a:bodyPr vert="horz" wrap="square" lIns="0" tIns="0" rIns="0" bIns="0" rtlCol="0">
            <a:spAutoFit/>
          </a:bodyPr>
          <a:lstStyle/>
          <a:p>
            <a:pPr marL="0" marR="0">
              <a:lnSpc>
                <a:spcPts val="2200"/>
              </a:lnSpc>
              <a:spcBef>
                <a:spcPts val="0"/>
              </a:spcBef>
              <a:spcAft>
                <a:spcPts val="0"/>
              </a:spcAft>
            </a:pPr>
            <a:r>
              <a:rPr sz="1800" dirty="0">
                <a:solidFill>
                  <a:srgbClr val="000000"/>
                </a:solidFill>
                <a:latin typeface="Calibri"/>
                <a:cs typeface="Calibri"/>
              </a:rPr>
              <a:t>PER </a:t>
            </a:r>
            <a:r>
              <a:rPr sz="1800" spc="-40" dirty="0">
                <a:solidFill>
                  <a:srgbClr val="000000"/>
                </a:solidFill>
                <a:latin typeface="Calibri"/>
                <a:cs typeface="Calibri"/>
              </a:rPr>
              <a:t>L’ANZIANO</a:t>
            </a:r>
          </a:p>
        </p:txBody>
      </p:sp>
      <p:sp>
        <p:nvSpPr>
          <p:cNvPr id="18" name="object 18"/>
          <p:cNvSpPr txBox="1"/>
          <p:nvPr/>
        </p:nvSpPr>
        <p:spPr>
          <a:xfrm>
            <a:off x="4637786" y="4374115"/>
            <a:ext cx="1557329" cy="317524"/>
          </a:xfrm>
          <a:prstGeom prst="rect">
            <a:avLst/>
          </a:prstGeom>
        </p:spPr>
        <p:txBody>
          <a:bodyPr vert="horz" wrap="square" lIns="0" tIns="0" rIns="0" bIns="0" rtlCol="0">
            <a:spAutoFit/>
          </a:bodyPr>
          <a:lstStyle/>
          <a:p>
            <a:pPr marL="0" marR="0">
              <a:lnSpc>
                <a:spcPts val="2200"/>
              </a:lnSpc>
              <a:spcBef>
                <a:spcPts val="0"/>
              </a:spcBef>
              <a:spcAft>
                <a:spcPts val="0"/>
              </a:spcAft>
            </a:pPr>
            <a:r>
              <a:rPr sz="1800" dirty="0">
                <a:solidFill>
                  <a:srgbClr val="000000"/>
                </a:solidFill>
                <a:latin typeface="Calibri"/>
                <a:cs typeface="Calibri"/>
              </a:rPr>
              <a:t>PER LA DONNA</a:t>
            </a:r>
          </a:p>
        </p:txBody>
      </p:sp>
      <p:sp>
        <p:nvSpPr>
          <p:cNvPr id="19" name="object 19"/>
          <p:cNvSpPr txBox="1"/>
          <p:nvPr/>
        </p:nvSpPr>
        <p:spPr>
          <a:xfrm>
            <a:off x="2176018" y="4627389"/>
            <a:ext cx="1314822" cy="591472"/>
          </a:xfrm>
          <a:prstGeom prst="rect">
            <a:avLst/>
          </a:prstGeom>
        </p:spPr>
        <p:txBody>
          <a:bodyPr vert="horz" wrap="square" lIns="0" tIns="0" rIns="0" bIns="0" rtlCol="0">
            <a:spAutoFit/>
          </a:bodyPr>
          <a:lstStyle/>
          <a:p>
            <a:pPr marL="0" marR="0">
              <a:lnSpc>
                <a:spcPts val="2197"/>
              </a:lnSpc>
              <a:spcBef>
                <a:spcPts val="0"/>
              </a:spcBef>
              <a:spcAft>
                <a:spcPts val="0"/>
              </a:spcAft>
            </a:pPr>
            <a:r>
              <a:rPr sz="1800" spc="-17" dirty="0">
                <a:solidFill>
                  <a:srgbClr val="000000"/>
                </a:solidFill>
                <a:latin typeface="Calibri"/>
                <a:cs typeface="Calibri"/>
              </a:rPr>
              <a:t>VITAMINICO</a:t>
            </a:r>
          </a:p>
          <a:p>
            <a:pPr marL="111252" marR="0">
              <a:lnSpc>
                <a:spcPts val="2160"/>
              </a:lnSpc>
              <a:spcBef>
                <a:spcPts val="0"/>
              </a:spcBef>
              <a:spcAft>
                <a:spcPts val="0"/>
              </a:spcAft>
            </a:pPr>
            <a:r>
              <a:rPr sz="1800" dirty="0">
                <a:solidFill>
                  <a:srgbClr val="000000"/>
                </a:solidFill>
                <a:latin typeface="Calibri"/>
                <a:cs typeface="Calibri"/>
              </a:rPr>
              <a:t>MINERALI</a:t>
            </a:r>
          </a:p>
        </p:txBody>
      </p:sp>
      <p:sp>
        <p:nvSpPr>
          <p:cNvPr id="20" name="object 20"/>
          <p:cNvSpPr txBox="1"/>
          <p:nvPr/>
        </p:nvSpPr>
        <p:spPr>
          <a:xfrm>
            <a:off x="9622282" y="4825509"/>
            <a:ext cx="1354224" cy="317152"/>
          </a:xfrm>
          <a:prstGeom prst="rect">
            <a:avLst/>
          </a:prstGeom>
        </p:spPr>
        <p:txBody>
          <a:bodyPr vert="horz" wrap="square" lIns="0" tIns="0" rIns="0" bIns="0" rtlCol="0">
            <a:spAutoFit/>
          </a:bodyPr>
          <a:lstStyle/>
          <a:p>
            <a:pPr marL="0" marR="0">
              <a:lnSpc>
                <a:spcPts val="2197"/>
              </a:lnSpc>
              <a:spcBef>
                <a:spcPts val="0"/>
              </a:spcBef>
              <a:spcAft>
                <a:spcPts val="0"/>
              </a:spcAft>
            </a:pPr>
            <a:r>
              <a:rPr sz="1800" dirty="0">
                <a:solidFill>
                  <a:srgbClr val="000000"/>
                </a:solidFill>
                <a:latin typeface="Calibri"/>
                <a:cs typeface="Calibri"/>
              </a:rPr>
              <a:t>SARCOPENIA</a:t>
            </a:r>
          </a:p>
        </p:txBody>
      </p:sp>
      <p:sp>
        <p:nvSpPr>
          <p:cNvPr id="21" name="object 21"/>
          <p:cNvSpPr txBox="1"/>
          <p:nvPr/>
        </p:nvSpPr>
        <p:spPr>
          <a:xfrm>
            <a:off x="5570220" y="5671394"/>
            <a:ext cx="1176411" cy="592067"/>
          </a:xfrm>
          <a:prstGeom prst="rect">
            <a:avLst/>
          </a:prstGeom>
        </p:spPr>
        <p:txBody>
          <a:bodyPr vert="horz" wrap="square" lIns="0" tIns="0" rIns="0" bIns="0" rtlCol="0">
            <a:spAutoFit/>
          </a:bodyPr>
          <a:lstStyle/>
          <a:p>
            <a:pPr marL="79247" marR="0">
              <a:lnSpc>
                <a:spcPts val="2200"/>
              </a:lnSpc>
              <a:spcBef>
                <a:spcPts val="0"/>
              </a:spcBef>
              <a:spcAft>
                <a:spcPts val="0"/>
              </a:spcAft>
            </a:pPr>
            <a:r>
              <a:rPr sz="1800" dirty="0">
                <a:solidFill>
                  <a:srgbClr val="000000"/>
                </a:solidFill>
                <a:latin typeface="Calibri"/>
                <a:cs typeface="Calibri"/>
              </a:rPr>
              <a:t>DISTURBI</a:t>
            </a:r>
          </a:p>
          <a:p>
            <a:pPr marL="0" marR="0">
              <a:lnSpc>
                <a:spcPts val="2162"/>
              </a:lnSpc>
              <a:spcBef>
                <a:spcPts val="0"/>
              </a:spcBef>
              <a:spcAft>
                <a:spcPts val="0"/>
              </a:spcAft>
            </a:pPr>
            <a:r>
              <a:rPr sz="1800" dirty="0">
                <a:solidFill>
                  <a:srgbClr val="000000"/>
                </a:solidFill>
                <a:latin typeface="Calibri"/>
                <a:cs typeface="Calibri"/>
              </a:rPr>
              <a:t>FEMMINILI</a:t>
            </a:r>
          </a:p>
        </p:txBody>
      </p:sp>
      <p:sp>
        <p:nvSpPr>
          <p:cNvPr id="22" name="object 22"/>
          <p:cNvSpPr txBox="1"/>
          <p:nvPr/>
        </p:nvSpPr>
        <p:spPr>
          <a:xfrm>
            <a:off x="9469882" y="5678695"/>
            <a:ext cx="1185508" cy="591472"/>
          </a:xfrm>
          <a:prstGeom prst="rect">
            <a:avLst/>
          </a:prstGeom>
        </p:spPr>
        <p:txBody>
          <a:bodyPr vert="horz" wrap="square" lIns="0" tIns="0" rIns="0" bIns="0" rtlCol="0">
            <a:spAutoFit/>
          </a:bodyPr>
          <a:lstStyle/>
          <a:p>
            <a:pPr marL="116078" marR="0">
              <a:lnSpc>
                <a:spcPts val="2197"/>
              </a:lnSpc>
              <a:spcBef>
                <a:spcPts val="0"/>
              </a:spcBef>
              <a:spcAft>
                <a:spcPts val="0"/>
              </a:spcAft>
            </a:pPr>
            <a:r>
              <a:rPr sz="1800" spc="-29" dirty="0">
                <a:solidFill>
                  <a:srgbClr val="000000"/>
                </a:solidFill>
                <a:latin typeface="Calibri"/>
                <a:cs typeface="Calibri"/>
              </a:rPr>
              <a:t>FACO</a:t>
            </a:r>
            <a:r>
              <a:rPr sz="1800" spc="-407" dirty="0">
                <a:solidFill>
                  <a:srgbClr val="000000"/>
                </a:solidFill>
                <a:latin typeface="Calibri"/>
                <a:cs typeface="Calibri"/>
              </a:rPr>
              <a:t> </a:t>
            </a:r>
            <a:r>
              <a:rPr sz="1800" spc="-93" dirty="0">
                <a:solidFill>
                  <a:srgbClr val="000000"/>
                </a:solidFill>
                <a:latin typeface="Calibri"/>
                <a:cs typeface="Calibri"/>
              </a:rPr>
              <a:t>LTÀ</a:t>
            </a:r>
          </a:p>
          <a:p>
            <a:pPr marL="0" marR="0">
              <a:lnSpc>
                <a:spcPts val="2160"/>
              </a:lnSpc>
              <a:spcBef>
                <a:spcPts val="0"/>
              </a:spcBef>
              <a:spcAft>
                <a:spcPts val="0"/>
              </a:spcAft>
            </a:pPr>
            <a:r>
              <a:rPr sz="1800" dirty="0">
                <a:solidFill>
                  <a:srgbClr val="000000"/>
                </a:solidFill>
                <a:latin typeface="Calibri"/>
                <a:cs typeface="Calibri"/>
              </a:rPr>
              <a:t>COGNITIVE</a:t>
            </a:r>
          </a:p>
        </p:txBody>
      </p:sp>
      <p:sp>
        <p:nvSpPr>
          <p:cNvPr id="23" name="object 23"/>
          <p:cNvSpPr txBox="1"/>
          <p:nvPr/>
        </p:nvSpPr>
        <p:spPr>
          <a:xfrm>
            <a:off x="7448042" y="5735388"/>
            <a:ext cx="1490736" cy="317152"/>
          </a:xfrm>
          <a:prstGeom prst="rect">
            <a:avLst/>
          </a:prstGeom>
        </p:spPr>
        <p:txBody>
          <a:bodyPr vert="horz" wrap="square" lIns="0" tIns="0" rIns="0" bIns="0" rtlCol="0">
            <a:spAutoFit/>
          </a:bodyPr>
          <a:lstStyle/>
          <a:p>
            <a:pPr marL="0" marR="0">
              <a:lnSpc>
                <a:spcPts val="2197"/>
              </a:lnSpc>
              <a:spcBef>
                <a:spcPts val="0"/>
              </a:spcBef>
              <a:spcAft>
                <a:spcPts val="0"/>
              </a:spcAft>
            </a:pPr>
            <a:r>
              <a:rPr sz="1800" dirty="0">
                <a:solidFill>
                  <a:srgbClr val="000000"/>
                </a:solidFill>
                <a:latin typeface="Calibri"/>
                <a:cs typeface="Calibri"/>
              </a:rPr>
              <a:t>OSTEOPOROSI</a:t>
            </a:r>
          </a:p>
        </p:txBody>
      </p:sp>
      <p:sp>
        <p:nvSpPr>
          <p:cNvPr id="24" name="object 24"/>
          <p:cNvSpPr txBox="1"/>
          <p:nvPr/>
        </p:nvSpPr>
        <p:spPr>
          <a:xfrm>
            <a:off x="3674999" y="5803663"/>
            <a:ext cx="1392733" cy="317152"/>
          </a:xfrm>
          <a:prstGeom prst="rect">
            <a:avLst/>
          </a:prstGeom>
        </p:spPr>
        <p:txBody>
          <a:bodyPr vert="horz" wrap="square" lIns="0" tIns="0" rIns="0" bIns="0" rtlCol="0">
            <a:spAutoFit/>
          </a:bodyPr>
          <a:lstStyle/>
          <a:p>
            <a:pPr marL="0" marR="0">
              <a:lnSpc>
                <a:spcPts val="2197"/>
              </a:lnSpc>
              <a:spcBef>
                <a:spcPts val="0"/>
              </a:spcBef>
              <a:spcAft>
                <a:spcPts val="0"/>
              </a:spcAft>
            </a:pPr>
            <a:r>
              <a:rPr sz="1800" spc="-20" dirty="0">
                <a:solidFill>
                  <a:srgbClr val="000000"/>
                </a:solidFill>
                <a:latin typeface="Calibri"/>
                <a:cs typeface="Calibri"/>
              </a:rPr>
              <a:t>MENOPAUSA</a:t>
            </a:r>
          </a:p>
        </p:txBody>
      </p:sp>
    </p:spTree>
    <p:extLst>
      <p:ext uri="{BB962C8B-B14F-4D97-AF65-F5344CB8AC3E}">
        <p14:creationId xmlns:p14="http://schemas.microsoft.com/office/powerpoint/2010/main" val="62977767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1"/>
          <p:cNvSpPr/>
          <p:nvPr/>
        </p:nvSpPr>
        <p:spPr>
          <a:xfrm>
            <a:off x="0" y="0"/>
            <a:ext cx="12192000" cy="276999"/>
          </a:xfrm>
          <a:prstGeom prst="rect">
            <a:avLst/>
          </a:prstGeom>
          <a:blipFill>
            <a:blip r:embed="rId2" cstate="print"/>
            <a:stretch>
              <a:fillRect/>
            </a:stretch>
          </a:blipFill>
        </p:spPr>
        <p:txBody>
          <a:bodyPr wrap="square" lIns="0" tIns="0" rIns="0" bIns="0" rtlCol="0">
            <a:spAutoFit/>
          </a:bodyPr>
          <a:lstStyle/>
          <a:p>
            <a:endParaRPr b="1">
              <a:solidFill>
                <a:srgbClr val="0070C0"/>
              </a:solidFill>
            </a:endParaRPr>
          </a:p>
        </p:txBody>
      </p:sp>
      <p:sp>
        <p:nvSpPr>
          <p:cNvPr id="3" name="object 3"/>
          <p:cNvSpPr txBox="1"/>
          <p:nvPr/>
        </p:nvSpPr>
        <p:spPr>
          <a:xfrm>
            <a:off x="985113" y="355214"/>
            <a:ext cx="1844675" cy="468526"/>
          </a:xfrm>
          <a:prstGeom prst="rect">
            <a:avLst/>
          </a:prstGeom>
        </p:spPr>
        <p:txBody>
          <a:bodyPr vert="horz" wrap="square" lIns="0" tIns="0" rIns="0" bIns="0" rtlCol="0">
            <a:spAutoFit/>
          </a:bodyPr>
          <a:lstStyle/>
          <a:p>
            <a:pPr marL="0" marR="0">
              <a:lnSpc>
                <a:spcPts val="3911"/>
              </a:lnSpc>
              <a:spcBef>
                <a:spcPts val="0"/>
              </a:spcBef>
              <a:spcAft>
                <a:spcPts val="0"/>
              </a:spcAft>
            </a:pPr>
            <a:r>
              <a:rPr sz="3200" b="1" dirty="0">
                <a:solidFill>
                  <a:srgbClr val="002060"/>
                </a:solidFill>
                <a:latin typeface="Arial" panose="020B0604020202020204" pitchFamily="34" charset="0"/>
                <a:cs typeface="Arial" panose="020B0604020202020204" pitchFamily="34" charset="0"/>
              </a:rPr>
              <a:t>Rischi</a:t>
            </a:r>
          </a:p>
        </p:txBody>
      </p:sp>
      <p:sp>
        <p:nvSpPr>
          <p:cNvPr id="4" name="object 4"/>
          <p:cNvSpPr txBox="1"/>
          <p:nvPr/>
        </p:nvSpPr>
        <p:spPr>
          <a:xfrm>
            <a:off x="1011021" y="1222361"/>
            <a:ext cx="10126880" cy="589905"/>
          </a:xfrm>
          <a:prstGeom prst="rect">
            <a:avLst/>
          </a:prstGeom>
        </p:spPr>
        <p:txBody>
          <a:bodyPr vert="horz" wrap="square" lIns="0" tIns="0" rIns="0" bIns="0" rtlCol="0">
            <a:spAutoFit/>
          </a:bodyPr>
          <a:lstStyle/>
          <a:p>
            <a:pPr marL="0" marR="0">
              <a:lnSpc>
                <a:spcPts val="2446"/>
              </a:lnSpc>
              <a:spcBef>
                <a:spcPts val="0"/>
              </a:spcBef>
              <a:spcAft>
                <a:spcPts val="0"/>
              </a:spcAft>
            </a:pPr>
            <a:r>
              <a:rPr sz="2000" b="1" dirty="0">
                <a:solidFill>
                  <a:srgbClr val="0070C0"/>
                </a:solidFill>
                <a:latin typeface="Calibri Light"/>
                <a:cs typeface="Calibri Light"/>
              </a:rPr>
              <a:t>Gli</a:t>
            </a:r>
            <a:r>
              <a:rPr sz="2000" b="1" spc="-15" dirty="0">
                <a:solidFill>
                  <a:srgbClr val="0070C0"/>
                </a:solidFill>
                <a:latin typeface="Calibri Light"/>
                <a:cs typeface="Calibri Light"/>
              </a:rPr>
              <a:t> </a:t>
            </a:r>
            <a:r>
              <a:rPr sz="2000" b="1" spc="-10" dirty="0">
                <a:solidFill>
                  <a:srgbClr val="0070C0"/>
                </a:solidFill>
                <a:latin typeface="Calibri Light"/>
                <a:cs typeface="Calibri Light"/>
              </a:rPr>
              <a:t>integratori</a:t>
            </a:r>
            <a:r>
              <a:rPr sz="2000" b="1" spc="-26" dirty="0">
                <a:solidFill>
                  <a:srgbClr val="0070C0"/>
                </a:solidFill>
                <a:latin typeface="Calibri Light"/>
                <a:cs typeface="Calibri Light"/>
              </a:rPr>
              <a:t> </a:t>
            </a:r>
            <a:r>
              <a:rPr sz="2000" b="1" dirty="0">
                <a:solidFill>
                  <a:srgbClr val="0070C0"/>
                </a:solidFill>
                <a:latin typeface="Calibri Light"/>
                <a:cs typeface="Calibri Light"/>
              </a:rPr>
              <a:t>alimentari</a:t>
            </a:r>
            <a:r>
              <a:rPr sz="2000" b="1" spc="-38" dirty="0">
                <a:solidFill>
                  <a:srgbClr val="0070C0"/>
                </a:solidFill>
                <a:latin typeface="Calibri Light"/>
                <a:cs typeface="Calibri Light"/>
              </a:rPr>
              <a:t> </a:t>
            </a:r>
            <a:r>
              <a:rPr sz="2000" b="1" dirty="0">
                <a:solidFill>
                  <a:srgbClr val="0070C0"/>
                </a:solidFill>
                <a:latin typeface="Calibri Light"/>
                <a:cs typeface="Calibri Light"/>
              </a:rPr>
              <a:t>spesso</a:t>
            </a:r>
            <a:r>
              <a:rPr sz="2000" b="1" spc="-35" dirty="0">
                <a:solidFill>
                  <a:srgbClr val="0070C0"/>
                </a:solidFill>
                <a:latin typeface="Calibri Light"/>
                <a:cs typeface="Calibri Light"/>
              </a:rPr>
              <a:t> </a:t>
            </a:r>
            <a:r>
              <a:rPr sz="2000" b="1" dirty="0">
                <a:solidFill>
                  <a:srgbClr val="0070C0"/>
                </a:solidFill>
                <a:latin typeface="Calibri Light"/>
                <a:cs typeface="Calibri Light"/>
              </a:rPr>
              <a:t>contengono</a:t>
            </a:r>
            <a:r>
              <a:rPr sz="2000" b="1" spc="-23" dirty="0">
                <a:solidFill>
                  <a:srgbClr val="0070C0"/>
                </a:solidFill>
                <a:latin typeface="Calibri Light"/>
                <a:cs typeface="Calibri Light"/>
              </a:rPr>
              <a:t> </a:t>
            </a:r>
            <a:r>
              <a:rPr sz="2000" b="1" dirty="0">
                <a:solidFill>
                  <a:srgbClr val="0070C0"/>
                </a:solidFill>
                <a:latin typeface="Calibri Light"/>
                <a:cs typeface="Calibri Light"/>
              </a:rPr>
              <a:t>molti</a:t>
            </a:r>
            <a:r>
              <a:rPr sz="2000" b="1" spc="-20" dirty="0">
                <a:solidFill>
                  <a:srgbClr val="0070C0"/>
                </a:solidFill>
                <a:latin typeface="Calibri Light"/>
                <a:cs typeface="Calibri Light"/>
              </a:rPr>
              <a:t> </a:t>
            </a:r>
            <a:r>
              <a:rPr sz="2000" b="1" dirty="0">
                <a:solidFill>
                  <a:srgbClr val="0070C0"/>
                </a:solidFill>
                <a:latin typeface="Calibri Light"/>
                <a:cs typeface="Calibri Light"/>
              </a:rPr>
              <a:t>ingredienti</a:t>
            </a:r>
            <a:r>
              <a:rPr sz="2000" b="1" spc="-27" dirty="0">
                <a:solidFill>
                  <a:srgbClr val="0070C0"/>
                </a:solidFill>
                <a:latin typeface="Calibri Light"/>
                <a:cs typeface="Calibri Light"/>
              </a:rPr>
              <a:t> </a:t>
            </a:r>
            <a:r>
              <a:rPr sz="2000" b="1" dirty="0">
                <a:solidFill>
                  <a:srgbClr val="0070C0"/>
                </a:solidFill>
                <a:latin typeface="Calibri Light"/>
                <a:cs typeface="Calibri Light"/>
              </a:rPr>
              <a:t>e</a:t>
            </a:r>
            <a:r>
              <a:rPr sz="2000" b="1" spc="-14" dirty="0">
                <a:solidFill>
                  <a:srgbClr val="0070C0"/>
                </a:solidFill>
                <a:latin typeface="Calibri Light"/>
                <a:cs typeface="Calibri Light"/>
              </a:rPr>
              <a:t> </a:t>
            </a:r>
            <a:r>
              <a:rPr sz="2000" b="1" dirty="0">
                <a:solidFill>
                  <a:srgbClr val="0070C0"/>
                </a:solidFill>
                <a:latin typeface="Calibri Light"/>
                <a:cs typeface="Calibri Light"/>
              </a:rPr>
              <a:t>a </a:t>
            </a:r>
            <a:r>
              <a:rPr sz="2000" b="1" spc="-12" dirty="0">
                <a:solidFill>
                  <a:srgbClr val="0070C0"/>
                </a:solidFill>
                <a:latin typeface="Calibri Light"/>
                <a:cs typeface="Calibri Light"/>
              </a:rPr>
              <a:t>volte</a:t>
            </a:r>
            <a:r>
              <a:rPr sz="2000" b="1" spc="11" dirty="0">
                <a:solidFill>
                  <a:srgbClr val="0070C0"/>
                </a:solidFill>
                <a:latin typeface="Calibri Light"/>
                <a:cs typeface="Calibri Light"/>
              </a:rPr>
              <a:t> </a:t>
            </a:r>
            <a:r>
              <a:rPr sz="2000" b="1" dirty="0">
                <a:solidFill>
                  <a:srgbClr val="0070C0"/>
                </a:solidFill>
                <a:latin typeface="Calibri Light"/>
                <a:cs typeface="Calibri Light"/>
              </a:rPr>
              <a:t>anche</a:t>
            </a:r>
            <a:r>
              <a:rPr sz="2000" b="1" spc="-39" dirty="0">
                <a:solidFill>
                  <a:srgbClr val="0070C0"/>
                </a:solidFill>
                <a:latin typeface="Calibri Light"/>
                <a:cs typeface="Calibri Light"/>
              </a:rPr>
              <a:t> </a:t>
            </a:r>
            <a:r>
              <a:rPr sz="2000" b="1" spc="-10" dirty="0">
                <a:solidFill>
                  <a:srgbClr val="0070C0"/>
                </a:solidFill>
                <a:latin typeface="Calibri Light"/>
                <a:cs typeface="Calibri Light"/>
              </a:rPr>
              <a:t>sostanze</a:t>
            </a:r>
            <a:r>
              <a:rPr sz="2000" b="1" spc="-38" dirty="0">
                <a:solidFill>
                  <a:srgbClr val="0070C0"/>
                </a:solidFill>
                <a:latin typeface="Calibri Light"/>
                <a:cs typeface="Calibri Light"/>
              </a:rPr>
              <a:t> </a:t>
            </a:r>
            <a:r>
              <a:rPr sz="2000" b="1" spc="-11" dirty="0">
                <a:solidFill>
                  <a:srgbClr val="0070C0"/>
                </a:solidFill>
                <a:latin typeface="Calibri Light"/>
                <a:cs typeface="Calibri Light"/>
              </a:rPr>
              <a:t>con</a:t>
            </a:r>
            <a:r>
              <a:rPr sz="2000" b="1" dirty="0">
                <a:solidFill>
                  <a:srgbClr val="0070C0"/>
                </a:solidFill>
                <a:latin typeface="Calibri Light"/>
                <a:cs typeface="Calibri Light"/>
              </a:rPr>
              <a:t> una</a:t>
            </a:r>
          </a:p>
          <a:p>
            <a:pPr marL="0" marR="0">
              <a:lnSpc>
                <a:spcPts val="2160"/>
              </a:lnSpc>
              <a:spcBef>
                <a:spcPts val="0"/>
              </a:spcBef>
              <a:spcAft>
                <a:spcPts val="0"/>
              </a:spcAft>
            </a:pPr>
            <a:r>
              <a:rPr sz="2000" b="1" dirty="0">
                <a:solidFill>
                  <a:srgbClr val="0070C0"/>
                </a:solidFill>
                <a:latin typeface="Calibri Light"/>
                <a:cs typeface="Calibri Light"/>
              </a:rPr>
              <a:t>potenziale</a:t>
            </a:r>
            <a:r>
              <a:rPr sz="2000" b="1" spc="-36" dirty="0">
                <a:solidFill>
                  <a:srgbClr val="0070C0"/>
                </a:solidFill>
                <a:latin typeface="Calibri Light"/>
                <a:cs typeface="Calibri Light"/>
              </a:rPr>
              <a:t> </a:t>
            </a:r>
            <a:r>
              <a:rPr sz="2000" b="1" dirty="0">
                <a:solidFill>
                  <a:srgbClr val="0070C0"/>
                </a:solidFill>
                <a:latin typeface="Calibri Light"/>
                <a:cs typeface="Calibri Light"/>
              </a:rPr>
              <a:t>attività</a:t>
            </a:r>
            <a:r>
              <a:rPr sz="2000" b="1" spc="-28" dirty="0">
                <a:solidFill>
                  <a:srgbClr val="0070C0"/>
                </a:solidFill>
                <a:latin typeface="Calibri Light"/>
                <a:cs typeface="Calibri Light"/>
              </a:rPr>
              <a:t> </a:t>
            </a:r>
            <a:r>
              <a:rPr sz="2000" b="1" dirty="0">
                <a:solidFill>
                  <a:srgbClr val="0070C0"/>
                </a:solidFill>
                <a:latin typeface="Calibri Light"/>
                <a:cs typeface="Calibri Light"/>
              </a:rPr>
              <a:t>farmacologica</a:t>
            </a:r>
            <a:r>
              <a:rPr sz="2000" b="1" spc="-32" dirty="0">
                <a:solidFill>
                  <a:srgbClr val="0070C0"/>
                </a:solidFill>
                <a:latin typeface="Calibri Light"/>
                <a:cs typeface="Calibri Light"/>
              </a:rPr>
              <a:t> </a:t>
            </a:r>
            <a:r>
              <a:rPr sz="2000" b="1" dirty="0">
                <a:solidFill>
                  <a:srgbClr val="0070C0"/>
                </a:solidFill>
                <a:latin typeface="Calibri Light"/>
                <a:cs typeface="Calibri Light"/>
              </a:rPr>
              <a:t>che</a:t>
            </a:r>
            <a:r>
              <a:rPr sz="2000" b="1" spc="-11" dirty="0">
                <a:solidFill>
                  <a:srgbClr val="0070C0"/>
                </a:solidFill>
                <a:latin typeface="Calibri Light"/>
                <a:cs typeface="Calibri Light"/>
              </a:rPr>
              <a:t> </a:t>
            </a:r>
            <a:r>
              <a:rPr sz="2000" b="1" dirty="0">
                <a:solidFill>
                  <a:srgbClr val="0070C0"/>
                </a:solidFill>
                <a:latin typeface="Calibri Light"/>
                <a:cs typeface="Calibri Light"/>
              </a:rPr>
              <a:t>possono</a:t>
            </a:r>
            <a:r>
              <a:rPr sz="2000" b="1" spc="-48" dirty="0">
                <a:solidFill>
                  <a:srgbClr val="0070C0"/>
                </a:solidFill>
                <a:latin typeface="Calibri Light"/>
                <a:cs typeface="Calibri Light"/>
              </a:rPr>
              <a:t> </a:t>
            </a:r>
            <a:r>
              <a:rPr sz="2000" b="1" dirty="0">
                <a:solidFill>
                  <a:srgbClr val="0070C0"/>
                </a:solidFill>
                <a:latin typeface="Calibri Light"/>
                <a:cs typeface="Calibri Light"/>
              </a:rPr>
              <a:t>causare</a:t>
            </a:r>
            <a:r>
              <a:rPr sz="2000" b="1" spc="-33" dirty="0">
                <a:solidFill>
                  <a:srgbClr val="0070C0"/>
                </a:solidFill>
                <a:latin typeface="Calibri Light"/>
                <a:cs typeface="Calibri Light"/>
              </a:rPr>
              <a:t> </a:t>
            </a:r>
            <a:r>
              <a:rPr sz="2000" b="1" spc="-20" dirty="0">
                <a:solidFill>
                  <a:srgbClr val="0070C0"/>
                </a:solidFill>
                <a:latin typeface="Calibri Light"/>
                <a:cs typeface="Calibri Light"/>
              </a:rPr>
              <a:t>effetti</a:t>
            </a:r>
            <a:r>
              <a:rPr sz="2000" b="1" dirty="0">
                <a:solidFill>
                  <a:srgbClr val="0070C0"/>
                </a:solidFill>
                <a:latin typeface="Calibri Light"/>
                <a:cs typeface="Calibri Light"/>
              </a:rPr>
              <a:t> imprevedibili</a:t>
            </a:r>
            <a:r>
              <a:rPr sz="2000" b="1" spc="-38" dirty="0">
                <a:solidFill>
                  <a:srgbClr val="0070C0"/>
                </a:solidFill>
                <a:latin typeface="Calibri Light"/>
                <a:cs typeface="Calibri Light"/>
              </a:rPr>
              <a:t> </a:t>
            </a:r>
            <a:r>
              <a:rPr sz="2000" b="1" dirty="0">
                <a:solidFill>
                  <a:srgbClr val="0070C0"/>
                </a:solidFill>
                <a:latin typeface="Calibri Light"/>
                <a:cs typeface="Calibri Light"/>
              </a:rPr>
              <a:t>e indesiderati.</a:t>
            </a:r>
          </a:p>
        </p:txBody>
      </p:sp>
      <p:sp>
        <p:nvSpPr>
          <p:cNvPr id="5" name="object 5"/>
          <p:cNvSpPr txBox="1"/>
          <p:nvPr/>
        </p:nvSpPr>
        <p:spPr>
          <a:xfrm>
            <a:off x="1011021" y="2045575"/>
            <a:ext cx="6977736" cy="897418"/>
          </a:xfrm>
          <a:prstGeom prst="rect">
            <a:avLst/>
          </a:prstGeom>
        </p:spPr>
        <p:txBody>
          <a:bodyPr vert="horz" wrap="square" lIns="0" tIns="0" rIns="0" bIns="0" rtlCol="0">
            <a:spAutoFit/>
          </a:bodyPr>
          <a:lstStyle/>
          <a:p>
            <a:pPr marL="0" marR="0">
              <a:lnSpc>
                <a:spcPts val="2446"/>
              </a:lnSpc>
              <a:spcBef>
                <a:spcPts val="0"/>
              </a:spcBef>
              <a:spcAft>
                <a:spcPts val="0"/>
              </a:spcAft>
            </a:pPr>
            <a:r>
              <a:rPr sz="2000" b="1" dirty="0">
                <a:solidFill>
                  <a:srgbClr val="0070C0"/>
                </a:solidFill>
                <a:latin typeface="Calibri Light"/>
                <a:cs typeface="Calibri Light"/>
              </a:rPr>
              <a:t>Alcuni</a:t>
            </a:r>
            <a:r>
              <a:rPr sz="2000" b="1" spc="-26" dirty="0">
                <a:solidFill>
                  <a:srgbClr val="0070C0"/>
                </a:solidFill>
                <a:latin typeface="Calibri Light"/>
                <a:cs typeface="Calibri Light"/>
              </a:rPr>
              <a:t> </a:t>
            </a:r>
            <a:r>
              <a:rPr sz="2000" b="1" dirty="0">
                <a:solidFill>
                  <a:srgbClr val="0070C0"/>
                </a:solidFill>
                <a:latin typeface="Calibri Light"/>
                <a:cs typeface="Calibri Light"/>
              </a:rPr>
              <a:t>rischi</a:t>
            </a:r>
            <a:r>
              <a:rPr sz="2000" b="1" spc="-43" dirty="0">
                <a:solidFill>
                  <a:srgbClr val="0070C0"/>
                </a:solidFill>
                <a:latin typeface="Calibri Light"/>
                <a:cs typeface="Calibri Light"/>
              </a:rPr>
              <a:t> </a:t>
            </a:r>
            <a:r>
              <a:rPr sz="2000" b="1" dirty="0">
                <a:solidFill>
                  <a:srgbClr val="0070C0"/>
                </a:solidFill>
                <a:latin typeface="Calibri Light"/>
                <a:cs typeface="Calibri Light"/>
              </a:rPr>
              <a:t>possono</a:t>
            </a:r>
            <a:r>
              <a:rPr sz="2000" b="1" spc="-46" dirty="0">
                <a:solidFill>
                  <a:srgbClr val="0070C0"/>
                </a:solidFill>
                <a:latin typeface="Calibri Light"/>
                <a:cs typeface="Calibri Light"/>
              </a:rPr>
              <a:t> </a:t>
            </a:r>
            <a:r>
              <a:rPr sz="2000" b="1" dirty="0">
                <a:solidFill>
                  <a:srgbClr val="0070C0"/>
                </a:solidFill>
                <a:latin typeface="Calibri Light"/>
                <a:cs typeface="Calibri Light"/>
              </a:rPr>
              <a:t>essere</a:t>
            </a:r>
            <a:r>
              <a:rPr sz="2000" b="1" spc="-36" dirty="0">
                <a:solidFill>
                  <a:srgbClr val="0070C0"/>
                </a:solidFill>
                <a:latin typeface="Calibri Light"/>
                <a:cs typeface="Calibri Light"/>
              </a:rPr>
              <a:t> </a:t>
            </a:r>
            <a:r>
              <a:rPr sz="2000" b="1" dirty="0">
                <a:solidFill>
                  <a:srgbClr val="0070C0"/>
                </a:solidFill>
                <a:latin typeface="Calibri Light"/>
                <a:cs typeface="Calibri Light"/>
              </a:rPr>
              <a:t>collegati</a:t>
            </a:r>
            <a:r>
              <a:rPr sz="2000" b="1" spc="-15" dirty="0">
                <a:solidFill>
                  <a:srgbClr val="0070C0"/>
                </a:solidFill>
                <a:latin typeface="Calibri Light"/>
                <a:cs typeface="Calibri Light"/>
              </a:rPr>
              <a:t> </a:t>
            </a:r>
            <a:r>
              <a:rPr sz="2000" b="1" dirty="0">
                <a:solidFill>
                  <a:srgbClr val="0070C0"/>
                </a:solidFill>
                <a:latin typeface="Calibri Light"/>
                <a:cs typeface="Calibri Light"/>
              </a:rPr>
              <a:t>a:</a:t>
            </a:r>
          </a:p>
          <a:p>
            <a:pPr marL="0" marR="0">
              <a:lnSpc>
                <a:spcPts val="2160"/>
              </a:lnSpc>
              <a:spcBef>
                <a:spcPts val="0"/>
              </a:spcBef>
              <a:spcAft>
                <a:spcPts val="0"/>
              </a:spcAft>
            </a:pPr>
            <a:r>
              <a:rPr sz="2000" b="1" dirty="0">
                <a:solidFill>
                  <a:srgbClr val="0070C0"/>
                </a:solidFill>
                <a:latin typeface="Calibri Light"/>
                <a:cs typeface="Calibri Light"/>
              </a:rPr>
              <a:t>- un</a:t>
            </a:r>
            <a:r>
              <a:rPr sz="2000" b="1" spc="-20" dirty="0">
                <a:solidFill>
                  <a:srgbClr val="0070C0"/>
                </a:solidFill>
                <a:latin typeface="Calibri Light"/>
                <a:cs typeface="Calibri Light"/>
              </a:rPr>
              <a:t> </a:t>
            </a:r>
            <a:r>
              <a:rPr sz="2000" b="1" dirty="0">
                <a:solidFill>
                  <a:srgbClr val="0070C0"/>
                </a:solidFill>
                <a:latin typeface="Calibri Light"/>
                <a:cs typeface="Calibri Light"/>
              </a:rPr>
              <a:t>uso</a:t>
            </a:r>
            <a:r>
              <a:rPr sz="2000" b="1" spc="-21" dirty="0">
                <a:solidFill>
                  <a:srgbClr val="0070C0"/>
                </a:solidFill>
                <a:latin typeface="Calibri Light"/>
                <a:cs typeface="Calibri Light"/>
              </a:rPr>
              <a:t> </a:t>
            </a:r>
            <a:r>
              <a:rPr sz="2000" b="1" dirty="0">
                <a:solidFill>
                  <a:srgbClr val="0070C0"/>
                </a:solidFill>
                <a:latin typeface="Calibri Light"/>
                <a:cs typeface="Calibri Light"/>
              </a:rPr>
              <a:t>improprio</a:t>
            </a:r>
          </a:p>
          <a:p>
            <a:pPr marL="0" marR="0">
              <a:lnSpc>
                <a:spcPts val="2160"/>
              </a:lnSpc>
              <a:spcBef>
                <a:spcPts val="0"/>
              </a:spcBef>
              <a:spcAft>
                <a:spcPts val="0"/>
              </a:spcAft>
            </a:pPr>
            <a:r>
              <a:rPr sz="2000" b="1" dirty="0">
                <a:solidFill>
                  <a:srgbClr val="0070C0"/>
                </a:solidFill>
                <a:latin typeface="Calibri Light"/>
                <a:cs typeface="Calibri Light"/>
              </a:rPr>
              <a:t>- una</a:t>
            </a:r>
            <a:r>
              <a:rPr sz="2000" b="1" spc="-25" dirty="0">
                <a:solidFill>
                  <a:srgbClr val="0070C0"/>
                </a:solidFill>
                <a:latin typeface="Calibri Light"/>
                <a:cs typeface="Calibri Light"/>
              </a:rPr>
              <a:t> </a:t>
            </a:r>
            <a:r>
              <a:rPr sz="2000" b="1" dirty="0">
                <a:solidFill>
                  <a:srgbClr val="0070C0"/>
                </a:solidFill>
                <a:latin typeface="Calibri Light"/>
                <a:cs typeface="Calibri Light"/>
              </a:rPr>
              <a:t>interazione</a:t>
            </a:r>
            <a:r>
              <a:rPr sz="2000" b="1" spc="-31" dirty="0">
                <a:solidFill>
                  <a:srgbClr val="0070C0"/>
                </a:solidFill>
                <a:latin typeface="Calibri Light"/>
                <a:cs typeface="Calibri Light"/>
              </a:rPr>
              <a:t> </a:t>
            </a:r>
            <a:r>
              <a:rPr sz="2000" b="1" spc="-11" dirty="0">
                <a:solidFill>
                  <a:srgbClr val="0070C0"/>
                </a:solidFill>
                <a:latin typeface="Calibri Light"/>
                <a:cs typeface="Calibri Light"/>
              </a:rPr>
              <a:t>con</a:t>
            </a:r>
            <a:r>
              <a:rPr sz="2000" b="1" dirty="0">
                <a:solidFill>
                  <a:srgbClr val="0070C0"/>
                </a:solidFill>
                <a:latin typeface="Calibri Light"/>
                <a:cs typeface="Calibri Light"/>
              </a:rPr>
              <a:t> farmaci</a:t>
            </a:r>
            <a:r>
              <a:rPr sz="2000" b="1" spc="-21" dirty="0">
                <a:solidFill>
                  <a:srgbClr val="0070C0"/>
                </a:solidFill>
                <a:latin typeface="Calibri Light"/>
                <a:cs typeface="Calibri Light"/>
              </a:rPr>
              <a:t> </a:t>
            </a:r>
            <a:r>
              <a:rPr sz="2000" b="1" dirty="0">
                <a:solidFill>
                  <a:srgbClr val="0070C0"/>
                </a:solidFill>
                <a:latin typeface="Calibri Light"/>
                <a:cs typeface="Calibri Light"/>
              </a:rPr>
              <a:t>o altri</a:t>
            </a:r>
            <a:r>
              <a:rPr sz="2000" b="1" spc="-34" dirty="0">
                <a:solidFill>
                  <a:srgbClr val="0070C0"/>
                </a:solidFill>
                <a:latin typeface="Calibri Light"/>
                <a:cs typeface="Calibri Light"/>
              </a:rPr>
              <a:t> </a:t>
            </a:r>
            <a:r>
              <a:rPr sz="2000" b="1" spc="-10" dirty="0">
                <a:solidFill>
                  <a:srgbClr val="0070C0"/>
                </a:solidFill>
                <a:latin typeface="Calibri Light"/>
                <a:cs typeface="Calibri Light"/>
              </a:rPr>
              <a:t>integratori</a:t>
            </a:r>
            <a:r>
              <a:rPr sz="2000" b="1" dirty="0">
                <a:solidFill>
                  <a:srgbClr val="0070C0"/>
                </a:solidFill>
                <a:latin typeface="Calibri Light"/>
                <a:cs typeface="Calibri Light"/>
              </a:rPr>
              <a:t> alimentari</a:t>
            </a:r>
          </a:p>
        </p:txBody>
      </p:sp>
      <p:sp>
        <p:nvSpPr>
          <p:cNvPr id="6" name="object 6"/>
          <p:cNvSpPr txBox="1"/>
          <p:nvPr/>
        </p:nvSpPr>
        <p:spPr>
          <a:xfrm>
            <a:off x="1011021" y="3143236"/>
            <a:ext cx="10380879" cy="897418"/>
          </a:xfrm>
          <a:prstGeom prst="rect">
            <a:avLst/>
          </a:prstGeom>
        </p:spPr>
        <p:txBody>
          <a:bodyPr vert="horz" wrap="square" lIns="0" tIns="0" rIns="0" bIns="0" rtlCol="0">
            <a:spAutoFit/>
          </a:bodyPr>
          <a:lstStyle/>
          <a:p>
            <a:pPr marL="0" marR="0">
              <a:lnSpc>
                <a:spcPts val="2446"/>
              </a:lnSpc>
              <a:spcBef>
                <a:spcPts val="0"/>
              </a:spcBef>
              <a:spcAft>
                <a:spcPts val="0"/>
              </a:spcAft>
            </a:pPr>
            <a:r>
              <a:rPr sz="2000" b="1" dirty="0">
                <a:solidFill>
                  <a:srgbClr val="0070C0"/>
                </a:solidFill>
                <a:latin typeface="Calibri Light"/>
                <a:cs typeface="Calibri Light"/>
              </a:rPr>
              <a:t>Qualsiasi</a:t>
            </a:r>
            <a:r>
              <a:rPr sz="2000" b="1" spc="-44" dirty="0">
                <a:solidFill>
                  <a:srgbClr val="0070C0"/>
                </a:solidFill>
                <a:latin typeface="Calibri Light"/>
                <a:cs typeface="Calibri Light"/>
              </a:rPr>
              <a:t> </a:t>
            </a:r>
            <a:r>
              <a:rPr sz="2000" b="1" dirty="0">
                <a:solidFill>
                  <a:srgbClr val="0070C0"/>
                </a:solidFill>
                <a:latin typeface="Calibri Light"/>
                <a:cs typeface="Calibri Light"/>
              </a:rPr>
              <a:t>utilizzatore</a:t>
            </a:r>
            <a:r>
              <a:rPr sz="2000" b="1" spc="-40" dirty="0">
                <a:solidFill>
                  <a:srgbClr val="0070C0"/>
                </a:solidFill>
                <a:latin typeface="Calibri Light"/>
                <a:cs typeface="Calibri Light"/>
              </a:rPr>
              <a:t> </a:t>
            </a:r>
            <a:r>
              <a:rPr sz="2000" b="1" dirty="0">
                <a:solidFill>
                  <a:srgbClr val="0070C0"/>
                </a:solidFill>
                <a:latin typeface="Calibri Light"/>
                <a:cs typeface="Calibri Light"/>
              </a:rPr>
              <a:t>può</a:t>
            </a:r>
            <a:r>
              <a:rPr sz="2000" b="1" spc="-19" dirty="0">
                <a:solidFill>
                  <a:srgbClr val="0070C0"/>
                </a:solidFill>
                <a:latin typeface="Calibri Light"/>
                <a:cs typeface="Calibri Light"/>
              </a:rPr>
              <a:t> </a:t>
            </a:r>
            <a:r>
              <a:rPr sz="2000" b="1" dirty="0">
                <a:solidFill>
                  <a:srgbClr val="0070C0"/>
                </a:solidFill>
                <a:latin typeface="Calibri Light"/>
                <a:cs typeface="Calibri Light"/>
              </a:rPr>
              <a:t>incorrere</a:t>
            </a:r>
            <a:r>
              <a:rPr sz="2000" b="1" spc="-28" dirty="0">
                <a:solidFill>
                  <a:srgbClr val="0070C0"/>
                </a:solidFill>
                <a:latin typeface="Calibri Light"/>
                <a:cs typeface="Calibri Light"/>
              </a:rPr>
              <a:t> </a:t>
            </a:r>
            <a:r>
              <a:rPr sz="2000" b="1" dirty="0">
                <a:solidFill>
                  <a:srgbClr val="0070C0"/>
                </a:solidFill>
                <a:latin typeface="Calibri Light"/>
                <a:cs typeface="Calibri Light"/>
              </a:rPr>
              <a:t>in</a:t>
            </a:r>
            <a:r>
              <a:rPr sz="2000" b="1" spc="-16" dirty="0">
                <a:solidFill>
                  <a:srgbClr val="0070C0"/>
                </a:solidFill>
                <a:latin typeface="Calibri Light"/>
                <a:cs typeface="Calibri Light"/>
              </a:rPr>
              <a:t> </a:t>
            </a:r>
            <a:r>
              <a:rPr sz="2000" b="1" dirty="0">
                <a:solidFill>
                  <a:srgbClr val="0070C0"/>
                </a:solidFill>
                <a:latin typeface="Calibri Light"/>
                <a:cs typeface="Calibri Light"/>
              </a:rPr>
              <a:t>questi</a:t>
            </a:r>
            <a:r>
              <a:rPr sz="2000" b="1" spc="-30" dirty="0">
                <a:solidFill>
                  <a:srgbClr val="0070C0"/>
                </a:solidFill>
                <a:latin typeface="Calibri Light"/>
                <a:cs typeface="Calibri Light"/>
              </a:rPr>
              <a:t> </a:t>
            </a:r>
            <a:r>
              <a:rPr sz="2000" b="1" dirty="0">
                <a:solidFill>
                  <a:srgbClr val="0070C0"/>
                </a:solidFill>
                <a:latin typeface="Calibri Light"/>
                <a:cs typeface="Calibri Light"/>
              </a:rPr>
              <a:t>rischi,</a:t>
            </a:r>
            <a:r>
              <a:rPr sz="2000" b="1" spc="-41" dirty="0">
                <a:solidFill>
                  <a:srgbClr val="0070C0"/>
                </a:solidFill>
                <a:latin typeface="Calibri Light"/>
                <a:cs typeface="Calibri Light"/>
              </a:rPr>
              <a:t> </a:t>
            </a:r>
            <a:r>
              <a:rPr sz="2000" b="1" dirty="0">
                <a:solidFill>
                  <a:srgbClr val="0070C0"/>
                </a:solidFill>
                <a:latin typeface="Calibri Light"/>
                <a:cs typeface="Calibri Light"/>
              </a:rPr>
              <a:t>anche</a:t>
            </a:r>
            <a:r>
              <a:rPr sz="2000" b="1" spc="-27" dirty="0">
                <a:solidFill>
                  <a:srgbClr val="0070C0"/>
                </a:solidFill>
                <a:latin typeface="Calibri Light"/>
                <a:cs typeface="Calibri Light"/>
              </a:rPr>
              <a:t> </a:t>
            </a:r>
            <a:r>
              <a:rPr sz="2000" b="1" dirty="0">
                <a:solidFill>
                  <a:srgbClr val="0070C0"/>
                </a:solidFill>
                <a:latin typeface="Calibri Light"/>
                <a:cs typeface="Calibri Light"/>
              </a:rPr>
              <a:t>se alcune</a:t>
            </a:r>
            <a:r>
              <a:rPr sz="2000" b="1" spc="-37" dirty="0">
                <a:solidFill>
                  <a:srgbClr val="0070C0"/>
                </a:solidFill>
                <a:latin typeface="Calibri Light"/>
                <a:cs typeface="Calibri Light"/>
              </a:rPr>
              <a:t> </a:t>
            </a:r>
            <a:r>
              <a:rPr sz="2000" b="1" dirty="0">
                <a:solidFill>
                  <a:srgbClr val="0070C0"/>
                </a:solidFill>
                <a:latin typeface="Calibri Light"/>
                <a:cs typeface="Calibri Light"/>
              </a:rPr>
              <a:t>popolazioni</a:t>
            </a:r>
            <a:r>
              <a:rPr sz="2000" b="1" spc="-42" dirty="0">
                <a:solidFill>
                  <a:srgbClr val="0070C0"/>
                </a:solidFill>
                <a:latin typeface="Calibri Light"/>
                <a:cs typeface="Calibri Light"/>
              </a:rPr>
              <a:t> </a:t>
            </a:r>
            <a:r>
              <a:rPr sz="2000" b="1" dirty="0">
                <a:solidFill>
                  <a:srgbClr val="0070C0"/>
                </a:solidFill>
                <a:latin typeface="Calibri Light"/>
                <a:cs typeface="Calibri Light"/>
              </a:rPr>
              <a:t>particolari</a:t>
            </a:r>
            <a:r>
              <a:rPr sz="2000" b="1" spc="-41" dirty="0">
                <a:solidFill>
                  <a:srgbClr val="0070C0"/>
                </a:solidFill>
                <a:latin typeface="Calibri Light"/>
                <a:cs typeface="Calibri Light"/>
              </a:rPr>
              <a:t> </a:t>
            </a:r>
            <a:r>
              <a:rPr sz="2000" b="1" dirty="0">
                <a:solidFill>
                  <a:srgbClr val="0070C0"/>
                </a:solidFill>
                <a:latin typeface="Calibri Light"/>
                <a:cs typeface="Calibri Light"/>
              </a:rPr>
              <a:t>come i</a:t>
            </a:r>
          </a:p>
          <a:p>
            <a:pPr marL="0" marR="0">
              <a:lnSpc>
                <a:spcPts val="2160"/>
              </a:lnSpc>
              <a:spcBef>
                <a:spcPts val="0"/>
              </a:spcBef>
              <a:spcAft>
                <a:spcPts val="0"/>
              </a:spcAft>
            </a:pPr>
            <a:r>
              <a:rPr sz="2000" b="1" dirty="0">
                <a:solidFill>
                  <a:srgbClr val="0070C0"/>
                </a:solidFill>
                <a:latin typeface="Calibri Light"/>
                <a:cs typeface="Calibri Light"/>
              </a:rPr>
              <a:t>bambini,</a:t>
            </a:r>
            <a:r>
              <a:rPr sz="2000" b="1" spc="-39" dirty="0">
                <a:solidFill>
                  <a:srgbClr val="0070C0"/>
                </a:solidFill>
                <a:latin typeface="Calibri Light"/>
                <a:cs typeface="Calibri Light"/>
              </a:rPr>
              <a:t> </a:t>
            </a:r>
            <a:r>
              <a:rPr sz="2000" b="1" dirty="0">
                <a:solidFill>
                  <a:srgbClr val="0070C0"/>
                </a:solidFill>
                <a:latin typeface="Calibri Light"/>
                <a:cs typeface="Calibri Light"/>
              </a:rPr>
              <a:t>gli</a:t>
            </a:r>
            <a:r>
              <a:rPr sz="2000" b="1" spc="-22" dirty="0">
                <a:solidFill>
                  <a:srgbClr val="0070C0"/>
                </a:solidFill>
                <a:latin typeface="Calibri Light"/>
                <a:cs typeface="Calibri Light"/>
              </a:rPr>
              <a:t> </a:t>
            </a:r>
            <a:r>
              <a:rPr sz="2000" b="1" dirty="0">
                <a:solidFill>
                  <a:srgbClr val="0070C0"/>
                </a:solidFill>
                <a:latin typeface="Calibri Light"/>
                <a:cs typeface="Calibri Light"/>
              </a:rPr>
              <a:t>anziani,</a:t>
            </a:r>
            <a:r>
              <a:rPr sz="2000" b="1" spc="-44" dirty="0">
                <a:solidFill>
                  <a:srgbClr val="0070C0"/>
                </a:solidFill>
                <a:latin typeface="Calibri Light"/>
                <a:cs typeface="Calibri Light"/>
              </a:rPr>
              <a:t> </a:t>
            </a:r>
            <a:r>
              <a:rPr sz="2000" b="1" dirty="0">
                <a:solidFill>
                  <a:srgbClr val="0070C0"/>
                </a:solidFill>
                <a:latin typeface="Calibri Light"/>
                <a:cs typeface="Calibri Light"/>
              </a:rPr>
              <a:t>le</a:t>
            </a:r>
            <a:r>
              <a:rPr sz="2000" b="1" spc="-13" dirty="0">
                <a:solidFill>
                  <a:srgbClr val="0070C0"/>
                </a:solidFill>
                <a:latin typeface="Calibri Light"/>
                <a:cs typeface="Calibri Light"/>
              </a:rPr>
              <a:t> </a:t>
            </a:r>
            <a:r>
              <a:rPr sz="2000" b="1" dirty="0">
                <a:solidFill>
                  <a:srgbClr val="0070C0"/>
                </a:solidFill>
                <a:latin typeface="Calibri Light"/>
                <a:cs typeface="Calibri Light"/>
              </a:rPr>
              <a:t>persone</a:t>
            </a:r>
            <a:r>
              <a:rPr sz="2000" b="1" spc="-34" dirty="0">
                <a:solidFill>
                  <a:srgbClr val="0070C0"/>
                </a:solidFill>
                <a:latin typeface="Calibri Light"/>
                <a:cs typeface="Calibri Light"/>
              </a:rPr>
              <a:t> </a:t>
            </a:r>
            <a:r>
              <a:rPr sz="2000" b="1" spc="-11" dirty="0">
                <a:solidFill>
                  <a:srgbClr val="0070C0"/>
                </a:solidFill>
                <a:latin typeface="Calibri Light"/>
                <a:cs typeface="Calibri Light"/>
              </a:rPr>
              <a:t>con</a:t>
            </a:r>
            <a:r>
              <a:rPr sz="2000" b="1" dirty="0">
                <a:solidFill>
                  <a:srgbClr val="0070C0"/>
                </a:solidFill>
                <a:latin typeface="Calibri Light"/>
                <a:cs typeface="Calibri Light"/>
              </a:rPr>
              <a:t> malattie</a:t>
            </a:r>
            <a:r>
              <a:rPr sz="2000" b="1" spc="-20" dirty="0">
                <a:solidFill>
                  <a:srgbClr val="0070C0"/>
                </a:solidFill>
                <a:latin typeface="Calibri Light"/>
                <a:cs typeface="Calibri Light"/>
              </a:rPr>
              <a:t> </a:t>
            </a:r>
            <a:r>
              <a:rPr sz="2000" b="1" dirty="0">
                <a:solidFill>
                  <a:srgbClr val="0070C0"/>
                </a:solidFill>
                <a:latin typeface="Calibri Light"/>
                <a:cs typeface="Calibri Light"/>
              </a:rPr>
              <a:t>croniche,</a:t>
            </a:r>
            <a:r>
              <a:rPr sz="2000" b="1" spc="-37" dirty="0">
                <a:solidFill>
                  <a:srgbClr val="0070C0"/>
                </a:solidFill>
                <a:latin typeface="Calibri Light"/>
                <a:cs typeface="Calibri Light"/>
              </a:rPr>
              <a:t> </a:t>
            </a:r>
            <a:r>
              <a:rPr sz="2000" b="1" dirty="0">
                <a:solidFill>
                  <a:srgbClr val="0070C0"/>
                </a:solidFill>
                <a:latin typeface="Calibri Light"/>
                <a:cs typeface="Calibri Light"/>
              </a:rPr>
              <a:t>le</a:t>
            </a:r>
            <a:r>
              <a:rPr sz="2000" b="1" spc="-13" dirty="0">
                <a:solidFill>
                  <a:srgbClr val="0070C0"/>
                </a:solidFill>
                <a:latin typeface="Calibri Light"/>
                <a:cs typeface="Calibri Light"/>
              </a:rPr>
              <a:t> </a:t>
            </a:r>
            <a:r>
              <a:rPr sz="2000" b="1" dirty="0">
                <a:solidFill>
                  <a:srgbClr val="0070C0"/>
                </a:solidFill>
                <a:latin typeface="Calibri Light"/>
                <a:cs typeface="Calibri Light"/>
              </a:rPr>
              <a:t>donne</a:t>
            </a:r>
            <a:r>
              <a:rPr sz="2000" b="1" spc="-22" dirty="0">
                <a:solidFill>
                  <a:srgbClr val="0070C0"/>
                </a:solidFill>
                <a:latin typeface="Calibri Light"/>
                <a:cs typeface="Calibri Light"/>
              </a:rPr>
              <a:t> </a:t>
            </a:r>
            <a:r>
              <a:rPr sz="2000" b="1" dirty="0">
                <a:solidFill>
                  <a:srgbClr val="0070C0"/>
                </a:solidFill>
                <a:latin typeface="Calibri Light"/>
                <a:cs typeface="Calibri Light"/>
              </a:rPr>
              <a:t>in</a:t>
            </a:r>
            <a:r>
              <a:rPr sz="2000" b="1" spc="-16" dirty="0">
                <a:solidFill>
                  <a:srgbClr val="0070C0"/>
                </a:solidFill>
                <a:latin typeface="Calibri Light"/>
                <a:cs typeface="Calibri Light"/>
              </a:rPr>
              <a:t> </a:t>
            </a:r>
            <a:r>
              <a:rPr sz="2000" b="1" spc="-11" dirty="0">
                <a:solidFill>
                  <a:srgbClr val="0070C0"/>
                </a:solidFill>
                <a:latin typeface="Calibri Light"/>
                <a:cs typeface="Calibri Light"/>
              </a:rPr>
              <a:t>gravidanza</a:t>
            </a:r>
            <a:r>
              <a:rPr sz="2000" b="1" spc="-26" dirty="0">
                <a:solidFill>
                  <a:srgbClr val="0070C0"/>
                </a:solidFill>
                <a:latin typeface="Calibri Light"/>
                <a:cs typeface="Calibri Light"/>
              </a:rPr>
              <a:t> </a:t>
            </a:r>
            <a:r>
              <a:rPr sz="2000" b="1" dirty="0">
                <a:solidFill>
                  <a:srgbClr val="0070C0"/>
                </a:solidFill>
                <a:latin typeface="Calibri Light"/>
                <a:cs typeface="Calibri Light"/>
              </a:rPr>
              <a:t>o in</a:t>
            </a:r>
            <a:r>
              <a:rPr sz="2000" b="1" spc="-16" dirty="0">
                <a:solidFill>
                  <a:srgbClr val="0070C0"/>
                </a:solidFill>
                <a:latin typeface="Calibri Light"/>
                <a:cs typeface="Calibri Light"/>
              </a:rPr>
              <a:t> </a:t>
            </a:r>
            <a:r>
              <a:rPr sz="2000" b="1" dirty="0">
                <a:solidFill>
                  <a:srgbClr val="0070C0"/>
                </a:solidFill>
                <a:latin typeface="Calibri Light"/>
                <a:cs typeface="Calibri Light"/>
              </a:rPr>
              <a:t>allattamento</a:t>
            </a:r>
            <a:r>
              <a:rPr sz="2000" b="1" spc="-34" dirty="0">
                <a:solidFill>
                  <a:srgbClr val="0070C0"/>
                </a:solidFill>
                <a:latin typeface="Calibri Light"/>
                <a:cs typeface="Calibri Light"/>
              </a:rPr>
              <a:t> </a:t>
            </a:r>
            <a:r>
              <a:rPr sz="2000" b="1" dirty="0">
                <a:solidFill>
                  <a:srgbClr val="0070C0"/>
                </a:solidFill>
                <a:latin typeface="Calibri Light"/>
                <a:cs typeface="Calibri Light"/>
              </a:rPr>
              <a:t>sono</a:t>
            </a:r>
          </a:p>
          <a:p>
            <a:pPr marL="0" marR="0">
              <a:lnSpc>
                <a:spcPts val="2160"/>
              </a:lnSpc>
              <a:spcBef>
                <a:spcPts val="0"/>
              </a:spcBef>
              <a:spcAft>
                <a:spcPts val="0"/>
              </a:spcAft>
            </a:pPr>
            <a:r>
              <a:rPr sz="2000" b="1" dirty="0">
                <a:solidFill>
                  <a:srgbClr val="0070C0"/>
                </a:solidFill>
                <a:latin typeface="Calibri Light"/>
                <a:cs typeface="Calibri Light"/>
              </a:rPr>
              <a:t>più</a:t>
            </a:r>
            <a:r>
              <a:rPr sz="2000" b="1" spc="-15" dirty="0">
                <a:solidFill>
                  <a:srgbClr val="0070C0"/>
                </a:solidFill>
                <a:latin typeface="Calibri Light"/>
                <a:cs typeface="Calibri Light"/>
              </a:rPr>
              <a:t> </a:t>
            </a:r>
            <a:r>
              <a:rPr sz="2000" b="1" dirty="0">
                <a:solidFill>
                  <a:srgbClr val="0070C0"/>
                </a:solidFill>
                <a:latin typeface="Calibri Light"/>
                <a:cs typeface="Calibri Light"/>
              </a:rPr>
              <a:t>esposte</a:t>
            </a:r>
            <a:r>
              <a:rPr sz="2000" b="1" spc="-22" dirty="0">
                <a:solidFill>
                  <a:srgbClr val="0070C0"/>
                </a:solidFill>
                <a:latin typeface="Calibri Light"/>
                <a:cs typeface="Calibri Light"/>
              </a:rPr>
              <a:t> </a:t>
            </a:r>
            <a:r>
              <a:rPr sz="2000" b="1" dirty="0">
                <a:solidFill>
                  <a:srgbClr val="0070C0"/>
                </a:solidFill>
                <a:latin typeface="Calibri Light"/>
                <a:cs typeface="Calibri Light"/>
              </a:rPr>
              <a:t>alle</a:t>
            </a:r>
            <a:r>
              <a:rPr sz="2000" b="1" spc="-41" dirty="0">
                <a:solidFill>
                  <a:srgbClr val="0070C0"/>
                </a:solidFill>
                <a:latin typeface="Calibri Light"/>
                <a:cs typeface="Calibri Light"/>
              </a:rPr>
              <a:t> </a:t>
            </a:r>
            <a:r>
              <a:rPr sz="2000" b="1" dirty="0">
                <a:solidFill>
                  <a:srgbClr val="0070C0"/>
                </a:solidFill>
                <a:latin typeface="Calibri Light"/>
                <a:cs typeface="Calibri Light"/>
              </a:rPr>
              <a:t>reazioni</a:t>
            </a:r>
            <a:r>
              <a:rPr sz="2000" b="1" spc="-22" dirty="0">
                <a:solidFill>
                  <a:srgbClr val="0070C0"/>
                </a:solidFill>
                <a:latin typeface="Calibri Light"/>
                <a:cs typeface="Calibri Light"/>
              </a:rPr>
              <a:t> </a:t>
            </a:r>
            <a:r>
              <a:rPr sz="2000" b="1" spc="-10" dirty="0">
                <a:solidFill>
                  <a:srgbClr val="0070C0"/>
                </a:solidFill>
                <a:latin typeface="Calibri Light"/>
                <a:cs typeface="Calibri Light"/>
              </a:rPr>
              <a:t>avverse.</a:t>
            </a:r>
          </a:p>
        </p:txBody>
      </p:sp>
      <p:sp>
        <p:nvSpPr>
          <p:cNvPr id="7" name="object 7"/>
          <p:cNvSpPr txBox="1"/>
          <p:nvPr/>
        </p:nvSpPr>
        <p:spPr>
          <a:xfrm>
            <a:off x="985114" y="4461193"/>
            <a:ext cx="9909724" cy="525785"/>
          </a:xfrm>
          <a:prstGeom prst="rect">
            <a:avLst/>
          </a:prstGeom>
        </p:spPr>
        <p:txBody>
          <a:bodyPr vert="horz" wrap="square" lIns="0" tIns="0" rIns="0" bIns="0" rtlCol="0">
            <a:spAutoFit/>
          </a:bodyPr>
          <a:lstStyle/>
          <a:p>
            <a:pPr marL="0" marR="0">
              <a:lnSpc>
                <a:spcPts val="2010"/>
              </a:lnSpc>
              <a:spcBef>
                <a:spcPts val="0"/>
              </a:spcBef>
              <a:spcAft>
                <a:spcPts val="0"/>
              </a:spcAft>
            </a:pPr>
            <a:r>
              <a:rPr sz="1800" b="1" dirty="0">
                <a:solidFill>
                  <a:srgbClr val="0070C0"/>
                </a:solidFill>
                <a:latin typeface="Arial"/>
                <a:cs typeface="Arial"/>
              </a:rPr>
              <a:t>Segnalazione eventi</a:t>
            </a:r>
            <a:r>
              <a:rPr sz="1800" b="1" spc="52" dirty="0">
                <a:solidFill>
                  <a:srgbClr val="0070C0"/>
                </a:solidFill>
                <a:latin typeface="Arial"/>
                <a:cs typeface="Arial"/>
              </a:rPr>
              <a:t> </a:t>
            </a:r>
            <a:r>
              <a:rPr sz="1800" b="1" spc="-11" dirty="0">
                <a:solidFill>
                  <a:srgbClr val="0070C0"/>
                </a:solidFill>
                <a:latin typeface="Arial"/>
                <a:cs typeface="Arial"/>
              </a:rPr>
              <a:t>avversi</a:t>
            </a:r>
            <a:r>
              <a:rPr sz="1800" b="1" spc="73" dirty="0">
                <a:solidFill>
                  <a:srgbClr val="0070C0"/>
                </a:solidFill>
                <a:latin typeface="Arial"/>
                <a:cs typeface="Arial"/>
              </a:rPr>
              <a:t> </a:t>
            </a:r>
            <a:r>
              <a:rPr sz="1800" b="1" dirty="0">
                <a:solidFill>
                  <a:srgbClr val="0070C0"/>
                </a:solidFill>
                <a:latin typeface="Arial"/>
                <a:cs typeface="Arial"/>
              </a:rPr>
              <a:t>correlati</a:t>
            </a:r>
            <a:r>
              <a:rPr sz="1800" b="1" spc="22" dirty="0">
                <a:solidFill>
                  <a:srgbClr val="0070C0"/>
                </a:solidFill>
                <a:latin typeface="Arial"/>
                <a:cs typeface="Arial"/>
              </a:rPr>
              <a:t> </a:t>
            </a:r>
            <a:r>
              <a:rPr sz="1800" b="1" dirty="0">
                <a:solidFill>
                  <a:srgbClr val="0070C0"/>
                </a:solidFill>
                <a:latin typeface="Arial"/>
                <a:cs typeface="Arial"/>
              </a:rPr>
              <a:t>al consumo di integratori alimentari</a:t>
            </a:r>
          </a:p>
          <a:p>
            <a:pPr marL="0" marR="0">
              <a:lnSpc>
                <a:spcPts val="2010"/>
              </a:lnSpc>
              <a:spcBef>
                <a:spcPts val="101"/>
              </a:spcBef>
              <a:spcAft>
                <a:spcPts val="0"/>
              </a:spcAft>
            </a:pPr>
            <a:r>
              <a:rPr sz="1800" b="1" dirty="0">
                <a:solidFill>
                  <a:srgbClr val="0070C0"/>
                </a:solidFill>
                <a:latin typeface="Arial"/>
                <a:cs typeface="Arial"/>
              </a:rPr>
              <a:t>È attivo dal 2002,</a:t>
            </a:r>
            <a:r>
              <a:rPr sz="1800" b="1" spc="25" dirty="0">
                <a:solidFill>
                  <a:srgbClr val="0070C0"/>
                </a:solidFill>
                <a:latin typeface="Arial"/>
                <a:cs typeface="Arial"/>
              </a:rPr>
              <a:t> </a:t>
            </a:r>
            <a:r>
              <a:rPr sz="1800" b="1" dirty="0">
                <a:solidFill>
                  <a:srgbClr val="0070C0"/>
                </a:solidFill>
                <a:latin typeface="Arial"/>
                <a:cs typeface="Arial"/>
              </a:rPr>
              <a:t>presso</a:t>
            </a:r>
            <a:r>
              <a:rPr sz="1800" b="1" spc="13" dirty="0">
                <a:solidFill>
                  <a:srgbClr val="0070C0"/>
                </a:solidFill>
                <a:latin typeface="Arial"/>
                <a:cs typeface="Arial"/>
              </a:rPr>
              <a:t> </a:t>
            </a:r>
            <a:r>
              <a:rPr sz="1800" b="1" dirty="0">
                <a:solidFill>
                  <a:srgbClr val="0070C0"/>
                </a:solidFill>
                <a:latin typeface="Arial"/>
                <a:cs typeface="Arial"/>
              </a:rPr>
              <a:t>l’Istituto</a:t>
            </a:r>
            <a:r>
              <a:rPr sz="1800" b="1" spc="55" dirty="0">
                <a:solidFill>
                  <a:srgbClr val="0070C0"/>
                </a:solidFill>
                <a:latin typeface="Times New Roman"/>
                <a:cs typeface="Times New Roman"/>
              </a:rPr>
              <a:t> </a:t>
            </a:r>
            <a:r>
              <a:rPr sz="1800" b="1" dirty="0">
                <a:solidFill>
                  <a:srgbClr val="0070C0"/>
                </a:solidFill>
                <a:latin typeface="Arial"/>
                <a:cs typeface="Arial"/>
              </a:rPr>
              <a:t>Superiore</a:t>
            </a:r>
            <a:r>
              <a:rPr sz="1800" b="1" spc="13" dirty="0">
                <a:solidFill>
                  <a:srgbClr val="0070C0"/>
                </a:solidFill>
                <a:latin typeface="Arial"/>
                <a:cs typeface="Arial"/>
              </a:rPr>
              <a:t> </a:t>
            </a:r>
            <a:r>
              <a:rPr sz="1800" b="1" dirty="0">
                <a:solidFill>
                  <a:srgbClr val="0070C0"/>
                </a:solidFill>
                <a:latin typeface="Arial"/>
                <a:cs typeface="Arial"/>
              </a:rPr>
              <a:t>di</a:t>
            </a:r>
            <a:r>
              <a:rPr sz="1800" b="1" spc="17" dirty="0">
                <a:solidFill>
                  <a:srgbClr val="0070C0"/>
                </a:solidFill>
                <a:latin typeface="Arial"/>
                <a:cs typeface="Arial"/>
              </a:rPr>
              <a:t> </a:t>
            </a:r>
            <a:r>
              <a:rPr sz="1800" b="1" dirty="0">
                <a:solidFill>
                  <a:srgbClr val="0070C0"/>
                </a:solidFill>
                <a:latin typeface="Arial"/>
                <a:cs typeface="Arial"/>
              </a:rPr>
              <a:t>Sanità,</a:t>
            </a:r>
            <a:r>
              <a:rPr sz="1800" b="1" spc="12" dirty="0">
                <a:solidFill>
                  <a:srgbClr val="0070C0"/>
                </a:solidFill>
                <a:latin typeface="Arial"/>
                <a:cs typeface="Arial"/>
              </a:rPr>
              <a:t> </a:t>
            </a:r>
            <a:r>
              <a:rPr sz="1800" b="1" dirty="0">
                <a:solidFill>
                  <a:srgbClr val="0070C0"/>
                </a:solidFill>
                <a:latin typeface="Arial"/>
                <a:cs typeface="Arial"/>
              </a:rPr>
              <a:t>il sistema di fitosorveglianza</a:t>
            </a:r>
          </a:p>
        </p:txBody>
      </p:sp>
      <p:sp>
        <p:nvSpPr>
          <p:cNvPr id="8" name="object 8"/>
          <p:cNvSpPr txBox="1"/>
          <p:nvPr/>
        </p:nvSpPr>
        <p:spPr>
          <a:xfrm>
            <a:off x="5407406" y="5319459"/>
            <a:ext cx="1689534" cy="293489"/>
          </a:xfrm>
          <a:prstGeom prst="rect">
            <a:avLst/>
          </a:prstGeom>
        </p:spPr>
        <p:txBody>
          <a:bodyPr vert="horz" wrap="square" lIns="0" tIns="0" rIns="0" bIns="0" rtlCol="0">
            <a:spAutoFit/>
          </a:bodyPr>
          <a:lstStyle/>
          <a:p>
            <a:pPr marL="0" marR="0">
              <a:lnSpc>
                <a:spcPts val="2010"/>
              </a:lnSpc>
              <a:spcBef>
                <a:spcPts val="0"/>
              </a:spcBef>
              <a:spcAft>
                <a:spcPts val="0"/>
              </a:spcAft>
            </a:pPr>
            <a:r>
              <a:rPr sz="1800" u="sng" spc="-12" dirty="0">
                <a:solidFill>
                  <a:srgbClr val="0563C1"/>
                </a:solidFill>
                <a:latin typeface="Arial"/>
                <a:cs typeface="Arial"/>
              </a:rPr>
              <a:t>www.vigierbe.it</a:t>
            </a:r>
            <a:endParaRPr sz="1800" u="sng" spc="-12" dirty="0">
              <a:solidFill>
                <a:srgbClr val="0563C1"/>
              </a:solidFill>
              <a:latin typeface="Arial"/>
              <a:cs typeface="Arial"/>
              <a:hlinkClick r:id="rId3">
                <a:extLst>
                  <a:ext uri="{A12FA001-AC4F-418D-AE19-62706E023703}">
                    <ahyp:hlinkClr xmlns:ahyp="http://schemas.microsoft.com/office/drawing/2018/hyperlinkcolor" val="tx"/>
                  </a:ext>
                </a:extLst>
              </a:hlinkClick>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CD7C417B-AAA6-38B5-D3DD-D215C48D3241}"/>
              </a:ext>
            </a:extLst>
          </p:cNvPr>
          <p:cNvSpPr txBox="1"/>
          <p:nvPr/>
        </p:nvSpPr>
        <p:spPr>
          <a:xfrm>
            <a:off x="419100" y="652770"/>
            <a:ext cx="11353800" cy="5577296"/>
          </a:xfrm>
          <a:prstGeom prst="rect">
            <a:avLst/>
          </a:prstGeom>
          <a:noFill/>
        </p:spPr>
        <p:txBody>
          <a:bodyPr wrap="square">
            <a:spAutoFit/>
          </a:bodyPr>
          <a:lstStyle/>
          <a:p>
            <a:pPr algn="l" fontAlgn="base">
              <a:lnSpc>
                <a:spcPts val="1875"/>
              </a:lnSpc>
              <a:spcAft>
                <a:spcPts val="750"/>
              </a:spcAft>
              <a:buNone/>
            </a:pPr>
            <a:r>
              <a:rPr lang="it-IT" sz="2400" b="1" i="0" dirty="0">
                <a:solidFill>
                  <a:srgbClr val="2A3B58"/>
                </a:solidFill>
                <a:effectLst/>
                <a:latin typeface="Arial" panose="020B0604020202020204" pitchFamily="34" charset="0"/>
                <a:cs typeface="Arial" panose="020B0604020202020204" pitchFamily="34" charset="0"/>
              </a:rPr>
              <a:t> </a:t>
            </a:r>
            <a:r>
              <a:rPr lang="it-IT" sz="2800" b="1" i="0" dirty="0">
                <a:solidFill>
                  <a:srgbClr val="2A3B58"/>
                </a:solidFill>
                <a:effectLst/>
                <a:latin typeface="Arial" panose="020B0604020202020204" pitchFamily="34" charset="0"/>
                <a:cs typeface="Arial" panose="020B0604020202020204" pitchFamily="34" charset="0"/>
              </a:rPr>
              <a:t>Conclusioni</a:t>
            </a:r>
          </a:p>
          <a:p>
            <a:pPr algn="l" fontAlgn="base">
              <a:lnSpc>
                <a:spcPts val="1875"/>
              </a:lnSpc>
              <a:spcBef>
                <a:spcPts val="1500"/>
              </a:spcBef>
              <a:spcAft>
                <a:spcPts val="750"/>
              </a:spcAft>
              <a:buFont typeface="Arial" panose="020B0604020202020204" pitchFamily="34" charset="0"/>
              <a:buChar char="•"/>
            </a:pPr>
            <a:r>
              <a:rPr lang="it-IT" sz="2400" b="1" i="0" dirty="0">
                <a:solidFill>
                  <a:srgbClr val="0070C0"/>
                </a:solidFill>
                <a:effectLst/>
                <a:latin typeface="Arial" panose="020B0604020202020204" pitchFamily="34" charset="0"/>
                <a:cs typeface="Arial" panose="020B0604020202020204" pitchFamily="34" charset="0"/>
              </a:rPr>
              <a:t>Gli integratori alimentari </a:t>
            </a:r>
            <a:r>
              <a:rPr lang="it-IT" sz="2400" b="1" i="0" dirty="0">
                <a:solidFill>
                  <a:srgbClr val="002060"/>
                </a:solidFill>
                <a:effectLst/>
                <a:latin typeface="Arial" panose="020B0604020202020204" pitchFamily="34" charset="0"/>
                <a:cs typeface="Arial" panose="020B0604020202020204" pitchFamily="34" charset="0"/>
              </a:rPr>
              <a:t>NON</a:t>
            </a:r>
            <a:r>
              <a:rPr lang="it-IT" sz="2400" b="1" i="0" dirty="0">
                <a:solidFill>
                  <a:srgbClr val="0070C0"/>
                </a:solidFill>
                <a:effectLst/>
                <a:latin typeface="Arial" panose="020B0604020202020204" pitchFamily="34" charset="0"/>
                <a:cs typeface="Arial" panose="020B0604020202020204" pitchFamily="34" charset="0"/>
              </a:rPr>
              <a:t> sono farmaci.</a:t>
            </a:r>
          </a:p>
          <a:p>
            <a:pPr algn="l" fontAlgn="base">
              <a:lnSpc>
                <a:spcPts val="1875"/>
              </a:lnSpc>
              <a:spcBef>
                <a:spcPts val="1500"/>
              </a:spcBef>
              <a:spcAft>
                <a:spcPts val="750"/>
              </a:spcAft>
              <a:buFont typeface="Arial" panose="020B0604020202020204" pitchFamily="34" charset="0"/>
              <a:buChar char="•"/>
            </a:pPr>
            <a:r>
              <a:rPr lang="it-IT" sz="2400" b="1" i="0" dirty="0">
                <a:solidFill>
                  <a:srgbClr val="0070C0"/>
                </a:solidFill>
                <a:effectLst/>
                <a:latin typeface="Arial" panose="020B0604020202020204" pitchFamily="34" charset="0"/>
                <a:cs typeface="Arial" panose="020B0604020202020204" pitchFamily="34" charset="0"/>
              </a:rPr>
              <a:t>Gli integratori alimentari </a:t>
            </a:r>
            <a:r>
              <a:rPr lang="it-IT" sz="2400" b="1" i="0" dirty="0">
                <a:solidFill>
                  <a:srgbClr val="002060"/>
                </a:solidFill>
                <a:effectLst/>
                <a:latin typeface="Arial" panose="020B0604020202020204" pitchFamily="34" charset="0"/>
                <a:cs typeface="Arial" panose="020B0604020202020204" pitchFamily="34" charset="0"/>
              </a:rPr>
              <a:t>NON</a:t>
            </a:r>
            <a:r>
              <a:rPr lang="it-IT" sz="2400" b="1" i="0" dirty="0">
                <a:solidFill>
                  <a:srgbClr val="0070C0"/>
                </a:solidFill>
                <a:effectLst/>
                <a:latin typeface="Arial" panose="020B0604020202020204" pitchFamily="34" charset="0"/>
                <a:cs typeface="Arial" panose="020B0604020202020204" pitchFamily="34" charset="0"/>
              </a:rPr>
              <a:t> rappresentano un'alternativa ad una dieta equilibrata e alle corrette abitudini di vita.</a:t>
            </a:r>
          </a:p>
          <a:p>
            <a:pPr algn="l" fontAlgn="base">
              <a:lnSpc>
                <a:spcPts val="1875"/>
              </a:lnSpc>
              <a:spcBef>
                <a:spcPts val="1500"/>
              </a:spcBef>
              <a:spcAft>
                <a:spcPts val="750"/>
              </a:spcAft>
              <a:buFont typeface="Arial" panose="020B0604020202020204" pitchFamily="34" charset="0"/>
              <a:buChar char="•"/>
            </a:pPr>
            <a:r>
              <a:rPr lang="it-IT" sz="2400" b="1" i="0" dirty="0">
                <a:solidFill>
                  <a:srgbClr val="0070C0"/>
                </a:solidFill>
                <a:effectLst/>
                <a:latin typeface="Arial" panose="020B0604020202020204" pitchFamily="34" charset="0"/>
                <a:cs typeface="Arial" panose="020B0604020202020204" pitchFamily="34" charset="0"/>
              </a:rPr>
              <a:t>L'uso degli integratori alimentari </a:t>
            </a:r>
            <a:r>
              <a:rPr lang="it-IT" sz="2400" b="1" i="0" dirty="0">
                <a:solidFill>
                  <a:srgbClr val="002060"/>
                </a:solidFill>
                <a:effectLst/>
                <a:latin typeface="Arial" panose="020B0604020202020204" pitchFamily="34" charset="0"/>
                <a:cs typeface="Arial" panose="020B0604020202020204" pitchFamily="34" charset="0"/>
              </a:rPr>
              <a:t>NON</a:t>
            </a:r>
            <a:r>
              <a:rPr lang="it-IT" sz="2400" b="1" i="0" dirty="0">
                <a:solidFill>
                  <a:srgbClr val="0070C0"/>
                </a:solidFill>
                <a:effectLst/>
                <a:latin typeface="Arial" panose="020B0604020202020204" pitchFamily="34" charset="0"/>
                <a:cs typeface="Arial" panose="020B0604020202020204" pitchFamily="34" charset="0"/>
              </a:rPr>
              <a:t> migliora uno stato di salute preesistente.</a:t>
            </a:r>
          </a:p>
          <a:p>
            <a:pPr algn="l" fontAlgn="base">
              <a:lnSpc>
                <a:spcPts val="1875"/>
              </a:lnSpc>
              <a:spcBef>
                <a:spcPts val="1500"/>
              </a:spcBef>
              <a:spcAft>
                <a:spcPts val="750"/>
              </a:spcAft>
              <a:buFont typeface="Arial" panose="020B0604020202020204" pitchFamily="34" charset="0"/>
              <a:buChar char="•"/>
            </a:pPr>
            <a:r>
              <a:rPr lang="it-IT" sz="2400" b="1" i="0" dirty="0">
                <a:solidFill>
                  <a:srgbClr val="0070C0"/>
                </a:solidFill>
                <a:effectLst/>
                <a:latin typeface="Arial" panose="020B0604020202020204" pitchFamily="34" charset="0"/>
                <a:cs typeface="Arial" panose="020B0604020202020204" pitchFamily="34" charset="0"/>
              </a:rPr>
              <a:t>Il non uso degli integratori alimentari </a:t>
            </a:r>
            <a:r>
              <a:rPr lang="it-IT" sz="2400" b="1" i="0" dirty="0">
                <a:solidFill>
                  <a:srgbClr val="002060"/>
                </a:solidFill>
                <a:effectLst/>
                <a:latin typeface="Arial" panose="020B0604020202020204" pitchFamily="34" charset="0"/>
                <a:cs typeface="Arial" panose="020B0604020202020204" pitchFamily="34" charset="0"/>
              </a:rPr>
              <a:t>NON</a:t>
            </a:r>
            <a:r>
              <a:rPr lang="it-IT" sz="2400" b="1" i="0" dirty="0">
                <a:solidFill>
                  <a:srgbClr val="0070C0"/>
                </a:solidFill>
                <a:effectLst/>
                <a:latin typeface="Arial" panose="020B0604020202020204" pitchFamily="34" charset="0"/>
                <a:cs typeface="Arial" panose="020B0604020202020204" pitchFamily="34" charset="0"/>
              </a:rPr>
              <a:t> compromette o peggiora lo stato di salute dell'individuo.</a:t>
            </a:r>
          </a:p>
          <a:p>
            <a:pPr algn="l" fontAlgn="base">
              <a:lnSpc>
                <a:spcPts val="1875"/>
              </a:lnSpc>
              <a:spcBef>
                <a:spcPts val="1500"/>
              </a:spcBef>
              <a:spcAft>
                <a:spcPts val="750"/>
              </a:spcAft>
              <a:buFont typeface="Arial" panose="020B0604020202020204" pitchFamily="34" charset="0"/>
              <a:buChar char="•"/>
            </a:pPr>
            <a:r>
              <a:rPr lang="it-IT" sz="2400" b="1" i="0" dirty="0">
                <a:solidFill>
                  <a:srgbClr val="0070C0"/>
                </a:solidFill>
                <a:effectLst/>
                <a:latin typeface="Arial" panose="020B0604020202020204" pitchFamily="34" charset="0"/>
                <a:cs typeface="Arial" panose="020B0604020202020204" pitchFamily="34" charset="0"/>
              </a:rPr>
              <a:t>Gli integratori alimentari </a:t>
            </a:r>
            <a:r>
              <a:rPr lang="it-IT" sz="2400" b="1" i="0" dirty="0">
                <a:solidFill>
                  <a:srgbClr val="002060"/>
                </a:solidFill>
                <a:effectLst/>
                <a:latin typeface="Arial" panose="020B0604020202020204" pitchFamily="34" charset="0"/>
                <a:cs typeface="Arial" panose="020B0604020202020204" pitchFamily="34" charset="0"/>
              </a:rPr>
              <a:t>NON</a:t>
            </a:r>
            <a:r>
              <a:rPr lang="it-IT" sz="2400" b="1" i="0" dirty="0">
                <a:solidFill>
                  <a:srgbClr val="0070C0"/>
                </a:solidFill>
                <a:effectLst/>
                <a:latin typeface="Arial" panose="020B0604020202020204" pitchFamily="34" charset="0"/>
                <a:cs typeface="Arial" panose="020B0604020202020204" pitchFamily="34" charset="0"/>
              </a:rPr>
              <a:t> sono prodotti dietetici, in altre parole, non sono prodotti destinati ad un'alimentazione particolare.</a:t>
            </a:r>
          </a:p>
          <a:p>
            <a:pPr algn="l" fontAlgn="base">
              <a:lnSpc>
                <a:spcPts val="1875"/>
              </a:lnSpc>
              <a:spcBef>
                <a:spcPts val="1500"/>
              </a:spcBef>
              <a:spcAft>
                <a:spcPts val="750"/>
              </a:spcAft>
              <a:buFont typeface="Arial" panose="020B0604020202020204" pitchFamily="34" charset="0"/>
              <a:buChar char="•"/>
            </a:pPr>
            <a:r>
              <a:rPr lang="it-IT" sz="2400" b="1" i="0" dirty="0">
                <a:solidFill>
                  <a:srgbClr val="0070C0"/>
                </a:solidFill>
                <a:effectLst/>
                <a:latin typeface="Arial" panose="020B0604020202020204" pitchFamily="34" charset="0"/>
                <a:cs typeface="Arial" panose="020B0604020202020204" pitchFamily="34" charset="0"/>
              </a:rPr>
              <a:t>Bisogna sempre </a:t>
            </a:r>
            <a:r>
              <a:rPr lang="it-IT" sz="2400" b="1" i="0" dirty="0">
                <a:solidFill>
                  <a:srgbClr val="002060"/>
                </a:solidFill>
                <a:effectLst/>
                <a:latin typeface="Arial" panose="020B0604020202020204" pitchFamily="34" charset="0"/>
                <a:cs typeface="Arial" panose="020B0604020202020204" pitchFamily="34" charset="0"/>
              </a:rPr>
              <a:t>rispettare la posologia consigliata</a:t>
            </a:r>
            <a:r>
              <a:rPr lang="it-IT" sz="2400" b="1" i="0" dirty="0">
                <a:solidFill>
                  <a:srgbClr val="0070C0"/>
                </a:solidFill>
                <a:effectLst/>
                <a:latin typeface="Arial" panose="020B0604020202020204" pitchFamily="34" charset="0"/>
                <a:cs typeface="Arial" panose="020B0604020202020204" pitchFamily="34" charset="0"/>
              </a:rPr>
              <a:t>.</a:t>
            </a:r>
          </a:p>
          <a:p>
            <a:pPr algn="l" fontAlgn="base">
              <a:lnSpc>
                <a:spcPts val="1875"/>
              </a:lnSpc>
              <a:spcBef>
                <a:spcPts val="1500"/>
              </a:spcBef>
              <a:spcAft>
                <a:spcPts val="750"/>
              </a:spcAft>
              <a:buFont typeface="Arial" panose="020B0604020202020204" pitchFamily="34" charset="0"/>
              <a:buChar char="•"/>
            </a:pPr>
            <a:r>
              <a:rPr lang="it-IT" sz="2400" b="1" i="0" dirty="0">
                <a:solidFill>
                  <a:srgbClr val="002060"/>
                </a:solidFill>
                <a:effectLst/>
                <a:latin typeface="Arial" panose="020B0604020202020204" pitchFamily="34" charset="0"/>
                <a:cs typeface="Arial" panose="020B0604020202020204" pitchFamily="34" charset="0"/>
              </a:rPr>
              <a:t>In presenza di malattie o altre condizioni </a:t>
            </a:r>
            <a:r>
              <a:rPr lang="it-IT" sz="2400" b="1" i="0" dirty="0">
                <a:solidFill>
                  <a:srgbClr val="0070C0"/>
                </a:solidFill>
                <a:effectLst/>
                <a:latin typeface="Arial" panose="020B0604020202020204" pitchFamily="34" charset="0"/>
                <a:cs typeface="Arial" panose="020B0604020202020204" pitchFamily="34" charset="0"/>
              </a:rPr>
              <a:t>(ad esempio, allergie particolari, gravidanza e allattamento al seno), prima di assumere integratori alimentari di qualsiasi tipo, è necessario </a:t>
            </a:r>
            <a:r>
              <a:rPr lang="it-IT" sz="2400" b="1" i="0" dirty="0">
                <a:solidFill>
                  <a:srgbClr val="002060"/>
                </a:solidFill>
                <a:effectLst/>
                <a:latin typeface="Arial" panose="020B0604020202020204" pitchFamily="34" charset="0"/>
                <a:cs typeface="Arial" panose="020B0604020202020204" pitchFamily="34" charset="0"/>
              </a:rPr>
              <a:t>richiedere il parere del medico</a:t>
            </a:r>
            <a:r>
              <a:rPr lang="it-IT" sz="2400" b="1" i="0" dirty="0">
                <a:solidFill>
                  <a:srgbClr val="0070C0"/>
                </a:solidFill>
                <a:effectLst/>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164383945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71968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Immagine 2"/>
          <p:cNvPicPr>
            <a:picLocks noChangeAspect="1" noChangeArrowheads="1"/>
          </p:cNvPicPr>
          <p:nvPr/>
        </p:nvPicPr>
        <p:blipFill>
          <a:blip r:embed="rId3" cstate="print">
            <a:extLst>
              <a:ext uri="{28A0092B-C50C-407E-A947-70E740481C1C}">
                <a14:useLocalDpi xmlns:a14="http://schemas.microsoft.com/office/drawing/2010/main" val="0"/>
              </a:ext>
            </a:extLst>
          </a:blip>
          <a:srcRect l="40753" t="33717" r="33421" b="24817"/>
          <a:stretch>
            <a:fillRect/>
          </a:stretch>
        </p:blipFill>
        <p:spPr bwMode="auto">
          <a:xfrm>
            <a:off x="6075824" y="1268761"/>
            <a:ext cx="3670300" cy="4929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4" name="Rettangolo 4"/>
          <p:cNvSpPr>
            <a:spLocks noChangeArrowheads="1"/>
          </p:cNvSpPr>
          <p:nvPr/>
        </p:nvSpPr>
        <p:spPr bwMode="auto">
          <a:xfrm>
            <a:off x="2222501" y="6281660"/>
            <a:ext cx="8458308" cy="307777"/>
          </a:xfrm>
          <a:prstGeom prst="rect">
            <a:avLst/>
          </a:prstGeom>
          <a:noFill/>
          <a:ln>
            <a:noFill/>
          </a:ln>
        </p:spPr>
        <p:txBody>
          <a:bodyPr wrap="square">
            <a:spAutoFit/>
          </a:bodyPr>
          <a:lstStyle>
            <a:lvl1pPr>
              <a:spcBef>
                <a:spcPct val="20000"/>
              </a:spcBef>
              <a:buFont typeface="Arial" pitchFamily="34" charset="0"/>
              <a:buChar char="•"/>
              <a:defRPr sz="3200">
                <a:solidFill>
                  <a:schemeClr val="tx1"/>
                </a:solidFill>
                <a:latin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algn="r" eaLnBrk="1" hangingPunct="1">
              <a:spcBef>
                <a:spcPct val="0"/>
              </a:spcBef>
              <a:buFontTx/>
              <a:buNone/>
            </a:pPr>
            <a:r>
              <a:rPr lang="en-GB" altLang="it-IT" sz="1400" b="1" i="1" dirty="0">
                <a:solidFill>
                  <a:srgbClr val="002060"/>
                </a:solidFill>
                <a:latin typeface="Arial" pitchFamily="34" charset="0"/>
              </a:rPr>
              <a:t>De </a:t>
            </a:r>
            <a:r>
              <a:rPr lang="en-GB" altLang="it-IT" sz="1400" b="1" i="1" dirty="0" err="1">
                <a:solidFill>
                  <a:srgbClr val="002060"/>
                </a:solidFill>
                <a:latin typeface="Arial" pitchFamily="34" charset="0"/>
              </a:rPr>
              <a:t>Felice</a:t>
            </a:r>
            <a:r>
              <a:rPr lang="en-GB" altLang="it-IT" sz="1400" b="1" i="1" dirty="0">
                <a:solidFill>
                  <a:srgbClr val="002060"/>
                </a:solidFill>
                <a:latin typeface="Arial" pitchFamily="34" charset="0"/>
              </a:rPr>
              <a:t> S.L.. The </a:t>
            </a:r>
            <a:r>
              <a:rPr lang="en-GB" altLang="it-IT" sz="1400" b="1" i="1" dirty="0" err="1">
                <a:solidFill>
                  <a:srgbClr val="002060"/>
                </a:solidFill>
                <a:latin typeface="Arial" pitchFamily="34" charset="0"/>
              </a:rPr>
              <a:t>NutraCeutical</a:t>
            </a:r>
            <a:r>
              <a:rPr lang="en-GB" altLang="it-IT" sz="1400" b="1" i="1" dirty="0">
                <a:solidFill>
                  <a:srgbClr val="002060"/>
                </a:solidFill>
                <a:latin typeface="Arial" pitchFamily="34" charset="0"/>
              </a:rPr>
              <a:t> Revolution: </a:t>
            </a:r>
            <a:r>
              <a:rPr lang="en-GB" altLang="it-IT" sz="1400" b="1" i="1" dirty="0" err="1">
                <a:solidFill>
                  <a:srgbClr val="002060"/>
                </a:solidFill>
                <a:latin typeface="Arial" pitchFamily="34" charset="0"/>
              </a:rPr>
              <a:t>Fueling</a:t>
            </a:r>
            <a:r>
              <a:rPr lang="en-GB" altLang="it-IT" sz="1400" b="1" i="1" dirty="0">
                <a:solidFill>
                  <a:srgbClr val="002060"/>
                </a:solidFill>
                <a:latin typeface="Arial" pitchFamily="34" charset="0"/>
              </a:rPr>
              <a:t> a Powerful, New International Market.1989</a:t>
            </a:r>
            <a:endParaRPr lang="it-IT" altLang="it-IT" sz="1400" b="1" i="1" dirty="0">
              <a:solidFill>
                <a:srgbClr val="002060"/>
              </a:solidFill>
              <a:latin typeface="Arial" pitchFamily="34" charset="0"/>
            </a:endParaRPr>
          </a:p>
        </p:txBody>
      </p:sp>
      <p:pic>
        <p:nvPicPr>
          <p:cNvPr id="5125" name="Picture 6" descr="Risultati immagini per stephen de felic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98070" y="1511299"/>
            <a:ext cx="4067729" cy="4067729"/>
          </a:xfrm>
          <a:prstGeom prst="rect">
            <a:avLst/>
          </a:prstGeom>
          <a:noFill/>
          <a:ln w="1905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5" name="Titolo 3"/>
          <p:cNvSpPr txBox="1">
            <a:spLocks/>
          </p:cNvSpPr>
          <p:nvPr/>
        </p:nvSpPr>
        <p:spPr>
          <a:xfrm>
            <a:off x="1498600" y="0"/>
            <a:ext cx="10741744" cy="908050"/>
          </a:xfrm>
          <a:prstGeom prst="rect">
            <a:avLst/>
          </a:prstGeom>
          <a:noFill/>
        </p:spPr>
        <p:txBody>
          <a:bodyPr vert="horz" lIns="91440" tIns="45720" rIns="91440" bIns="45720" rtlCol="0" anchor="ctr">
            <a:noAutofit/>
          </a:bodyPr>
          <a:lstStyle>
            <a:lvl1pPr algn="l" defTabSz="914400" rtl="0" eaLnBrk="1" latinLnBrk="0" hangingPunct="1">
              <a:spcBef>
                <a:spcPct val="0"/>
              </a:spcBef>
              <a:buNone/>
              <a:defRPr sz="4900" kern="1200">
                <a:solidFill>
                  <a:schemeClr val="tx1"/>
                </a:solidFill>
                <a:effectLst>
                  <a:outerShdw blurRad="38100" dist="38100" dir="2700000" algn="tl">
                    <a:srgbClr val="000000">
                      <a:alpha val="43137"/>
                    </a:srgbClr>
                  </a:outerShdw>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it-IT" altLang="it-IT" sz="3600" b="1" dirty="0">
                <a:solidFill>
                  <a:srgbClr val="002060"/>
                </a:solidFill>
                <a:effectLst/>
                <a:latin typeface="Arial" panose="020B0604020202020204" pitchFamily="34" charset="0"/>
                <a:cs typeface="Arial" panose="020B0604020202020204" pitchFamily="34" charset="0"/>
              </a:rPr>
              <a:t>Definizione</a:t>
            </a:r>
          </a:p>
        </p:txBody>
      </p:sp>
    </p:spTree>
    <p:extLst>
      <p:ext uri="{BB962C8B-B14F-4D97-AF65-F5344CB8AC3E}">
        <p14:creationId xmlns:p14="http://schemas.microsoft.com/office/powerpoint/2010/main" val="94720939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3"/>
          <p:cNvSpPr txBox="1">
            <a:spLocks/>
          </p:cNvSpPr>
          <p:nvPr/>
        </p:nvSpPr>
        <p:spPr>
          <a:xfrm>
            <a:off x="1942730" y="1"/>
            <a:ext cx="10249270" cy="908050"/>
          </a:xfrm>
          <a:prstGeom prst="rect">
            <a:avLst/>
          </a:prstGeom>
          <a:noFill/>
          <a:scene3d>
            <a:camera prst="orthographicFront"/>
            <a:lightRig rig="threePt" dir="t"/>
          </a:scene3d>
          <a:sp3d>
            <a:bevelT/>
          </a:sp3d>
        </p:spPr>
        <p:txBody>
          <a:bodyPr vert="horz" lIns="91440" tIns="45720" rIns="91440" bIns="45720" rtlCol="0" anchor="ctr">
            <a:noAutofit/>
          </a:bodyPr>
          <a:lstStyle>
            <a:lvl1pPr algn="l" defTabSz="914400" rtl="0" eaLnBrk="1" latinLnBrk="0" hangingPunct="1">
              <a:spcBef>
                <a:spcPct val="0"/>
              </a:spcBef>
              <a:buNone/>
              <a:defRPr sz="4900" kern="1200">
                <a:solidFill>
                  <a:schemeClr val="tx1"/>
                </a:solidFill>
                <a:effectLst>
                  <a:outerShdw blurRad="38100" dist="38100" dir="2700000" algn="tl">
                    <a:srgbClr val="000000">
                      <a:alpha val="43137"/>
                    </a:srgbClr>
                  </a:outerShdw>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it-IT" altLang="it-IT" sz="3600" b="1" dirty="0">
                <a:solidFill>
                  <a:srgbClr val="002060"/>
                </a:solidFill>
                <a:effectLst/>
                <a:latin typeface="Arial" panose="020B0604020202020204" pitchFamily="34" charset="0"/>
                <a:cs typeface="Arial" panose="020B0604020202020204" pitchFamily="34" charset="0"/>
              </a:rPr>
              <a:t>Nutraceutico</a:t>
            </a:r>
          </a:p>
        </p:txBody>
      </p:sp>
      <p:pic>
        <p:nvPicPr>
          <p:cNvPr id="15362" name="Picture 2" descr="Risultati immagini per nutraceutici"/>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42730" y="932668"/>
            <a:ext cx="8306541" cy="5925332"/>
          </a:xfrm>
          <a:prstGeom prst="rect">
            <a:avLst/>
          </a:prstGeom>
          <a:noFill/>
          <a:extLst>
            <a:ext uri="{909E8E84-426E-40DD-AFC4-6F175D3DCCD1}">
              <a14:hiddenFill xmlns:a14="http://schemas.microsoft.com/office/drawing/2010/main">
                <a:solidFill>
                  <a:srgbClr val="FFFFFF"/>
                </a:solidFill>
              </a14:hiddenFill>
            </a:ext>
          </a:extLst>
        </p:spPr>
      </p:pic>
      <p:sp>
        <p:nvSpPr>
          <p:cNvPr id="2" name="CasellaDiTesto 1"/>
          <p:cNvSpPr txBox="1"/>
          <p:nvPr/>
        </p:nvSpPr>
        <p:spPr>
          <a:xfrm>
            <a:off x="5879976" y="4653136"/>
            <a:ext cx="4139952" cy="1938992"/>
          </a:xfrm>
          <a:prstGeom prst="rect">
            <a:avLst/>
          </a:prstGeom>
          <a:noFill/>
        </p:spPr>
        <p:txBody>
          <a:bodyPr wrap="square" rtlCol="0">
            <a:spAutoFit/>
          </a:bodyPr>
          <a:lstStyle/>
          <a:p>
            <a:pPr algn="just"/>
            <a:r>
              <a:rPr lang="it-IT" sz="2000" b="1" dirty="0">
                <a:solidFill>
                  <a:srgbClr val="002060"/>
                </a:solidFill>
                <a:latin typeface="Arial" panose="020B0604020202020204" pitchFamily="34" charset="0"/>
                <a:cs typeface="Arial" panose="020B0604020202020204" pitchFamily="34" charset="0"/>
              </a:rPr>
              <a:t>«Componente alimentare o principio attivo presente negli alimenti e che ha effetto positivo per il benessere e la salute, ivi inclusi la prevenzione e il trattamento delle malattie»</a:t>
            </a:r>
          </a:p>
        </p:txBody>
      </p:sp>
    </p:spTree>
    <p:extLst>
      <p:ext uri="{BB962C8B-B14F-4D97-AF65-F5344CB8AC3E}">
        <p14:creationId xmlns:p14="http://schemas.microsoft.com/office/powerpoint/2010/main" val="52139219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arrotondato 3"/>
          <p:cNvSpPr/>
          <p:nvPr/>
        </p:nvSpPr>
        <p:spPr>
          <a:xfrm>
            <a:off x="4799856" y="1268760"/>
            <a:ext cx="3226544" cy="1440160"/>
          </a:xfrm>
          <a:prstGeom prst="roundRect">
            <a:avLst/>
          </a:prstGeom>
          <a:solidFill>
            <a:srgbClr val="C00000"/>
          </a:solidFill>
        </p:spPr>
        <p:style>
          <a:lnRef idx="0">
            <a:schemeClr val="accent2"/>
          </a:lnRef>
          <a:fillRef idx="3">
            <a:schemeClr val="accent2"/>
          </a:fillRef>
          <a:effectRef idx="3">
            <a:schemeClr val="accent2"/>
          </a:effectRef>
          <a:fontRef idx="minor">
            <a:schemeClr val="lt1"/>
          </a:fontRef>
        </p:style>
        <p:txBody>
          <a:bodyPr rtlCol="0" anchor="ctr"/>
          <a:lstStyle/>
          <a:p>
            <a:pPr algn="ctr"/>
            <a:r>
              <a:rPr lang="it-IT" sz="3600" b="1"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anose="020B0604020202020204" pitchFamily="34" charset="0"/>
                <a:cs typeface="Arial" panose="020B0604020202020204" pitchFamily="34" charset="0"/>
              </a:rPr>
              <a:t>Nutraceutico</a:t>
            </a:r>
          </a:p>
        </p:txBody>
      </p:sp>
      <p:sp>
        <p:nvSpPr>
          <p:cNvPr id="6" name="Rettangolo arrotondato 5"/>
          <p:cNvSpPr/>
          <p:nvPr/>
        </p:nvSpPr>
        <p:spPr>
          <a:xfrm>
            <a:off x="2300636" y="5068214"/>
            <a:ext cx="3226544" cy="1440160"/>
          </a:xfrm>
          <a:prstGeom prst="roundRect">
            <a:avLst/>
          </a:prstGeom>
          <a:solidFill>
            <a:schemeClr val="tx2">
              <a:lumMod val="50000"/>
            </a:schemeClr>
          </a:solidFill>
        </p:spPr>
        <p:style>
          <a:lnRef idx="0">
            <a:schemeClr val="accent2"/>
          </a:lnRef>
          <a:fillRef idx="3">
            <a:schemeClr val="accent2"/>
          </a:fillRef>
          <a:effectRef idx="3">
            <a:schemeClr val="accent2"/>
          </a:effectRef>
          <a:fontRef idx="minor">
            <a:schemeClr val="lt1"/>
          </a:fontRef>
        </p:style>
        <p:txBody>
          <a:bodyPr rtlCol="0" anchor="ctr"/>
          <a:lstStyle/>
          <a:p>
            <a:pPr algn="ctr"/>
            <a:r>
              <a:rPr lang="it-IT" sz="3600" b="1"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anose="020B0604020202020204" pitchFamily="34" charset="0"/>
                <a:cs typeface="Arial" panose="020B0604020202020204" pitchFamily="34" charset="0"/>
              </a:rPr>
              <a:t>Alimenti</a:t>
            </a:r>
          </a:p>
          <a:p>
            <a:pPr algn="ctr"/>
            <a:r>
              <a:rPr lang="it-IT" sz="3600" b="1"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anose="020B0604020202020204" pitchFamily="34" charset="0"/>
                <a:cs typeface="Arial" panose="020B0604020202020204" pitchFamily="34" charset="0"/>
              </a:rPr>
              <a:t>funzionali</a:t>
            </a:r>
          </a:p>
        </p:txBody>
      </p:sp>
      <p:sp>
        <p:nvSpPr>
          <p:cNvPr id="7" name="Rettangolo arrotondato 6"/>
          <p:cNvSpPr/>
          <p:nvPr/>
        </p:nvSpPr>
        <p:spPr>
          <a:xfrm>
            <a:off x="7320136" y="5095925"/>
            <a:ext cx="3226544" cy="1440160"/>
          </a:xfrm>
          <a:prstGeom prst="roundRect">
            <a:avLst/>
          </a:prstGeom>
          <a:solidFill>
            <a:schemeClr val="tx2">
              <a:lumMod val="50000"/>
            </a:schemeClr>
          </a:solidFill>
        </p:spPr>
        <p:style>
          <a:lnRef idx="0">
            <a:schemeClr val="accent2"/>
          </a:lnRef>
          <a:fillRef idx="3">
            <a:schemeClr val="accent2"/>
          </a:fillRef>
          <a:effectRef idx="3">
            <a:schemeClr val="accent2"/>
          </a:effectRef>
          <a:fontRef idx="minor">
            <a:schemeClr val="lt1"/>
          </a:fontRef>
        </p:style>
        <p:txBody>
          <a:bodyPr rtlCol="0" anchor="ctr"/>
          <a:lstStyle/>
          <a:p>
            <a:pPr algn="ctr"/>
            <a:r>
              <a:rPr lang="it-IT" sz="3600" b="1"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anose="020B0604020202020204" pitchFamily="34" charset="0"/>
                <a:cs typeface="Arial" panose="020B0604020202020204" pitchFamily="34" charset="0"/>
              </a:rPr>
              <a:t>Farmaceutici</a:t>
            </a:r>
          </a:p>
        </p:txBody>
      </p:sp>
      <p:sp>
        <p:nvSpPr>
          <p:cNvPr id="5" name="Freccia in su 4"/>
          <p:cNvSpPr/>
          <p:nvPr/>
        </p:nvSpPr>
        <p:spPr>
          <a:xfrm rot="19621260">
            <a:off x="7901409" y="2764571"/>
            <a:ext cx="648072" cy="2353067"/>
          </a:xfrm>
          <a:prstGeom prst="up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450" b="1" dirty="0" err="1">
                <a:solidFill>
                  <a:schemeClr val="bg2">
                    <a:lumMod val="75000"/>
                  </a:schemeClr>
                </a:solidFill>
              </a:rPr>
              <a:t>Ef</a:t>
            </a:r>
            <a:endParaRPr lang="it-IT" sz="1450" b="1" dirty="0">
              <a:solidFill>
                <a:schemeClr val="bg2">
                  <a:lumMod val="75000"/>
                </a:schemeClr>
              </a:solidFill>
            </a:endParaRPr>
          </a:p>
          <a:p>
            <a:pPr algn="ctr"/>
            <a:r>
              <a:rPr lang="it-IT" sz="1450" b="1" dirty="0">
                <a:solidFill>
                  <a:schemeClr val="bg2">
                    <a:lumMod val="75000"/>
                  </a:schemeClr>
                </a:solidFill>
              </a:rPr>
              <a:t>f</a:t>
            </a:r>
          </a:p>
          <a:p>
            <a:pPr algn="ctr"/>
            <a:r>
              <a:rPr lang="it-IT" sz="1450" b="1" dirty="0">
                <a:solidFill>
                  <a:schemeClr val="bg2">
                    <a:lumMod val="75000"/>
                  </a:schemeClr>
                </a:solidFill>
              </a:rPr>
              <a:t>i</a:t>
            </a:r>
          </a:p>
          <a:p>
            <a:pPr algn="ctr"/>
            <a:r>
              <a:rPr lang="it-IT" sz="1450" b="1" dirty="0" err="1">
                <a:solidFill>
                  <a:schemeClr val="bg2">
                    <a:lumMod val="75000"/>
                  </a:schemeClr>
                </a:solidFill>
              </a:rPr>
              <a:t>cac</a:t>
            </a:r>
            <a:endParaRPr lang="it-IT" sz="1450" b="1" dirty="0">
              <a:solidFill>
                <a:schemeClr val="bg2">
                  <a:lumMod val="75000"/>
                </a:schemeClr>
              </a:solidFill>
            </a:endParaRPr>
          </a:p>
          <a:p>
            <a:pPr algn="ctr"/>
            <a:r>
              <a:rPr lang="it-IT" sz="1450" b="1" dirty="0" err="1">
                <a:solidFill>
                  <a:schemeClr val="bg2">
                    <a:lumMod val="75000"/>
                  </a:schemeClr>
                </a:solidFill>
              </a:rPr>
              <a:t>ia</a:t>
            </a:r>
            <a:endParaRPr lang="it-IT" sz="1450" b="1" dirty="0">
              <a:solidFill>
                <a:schemeClr val="bg2">
                  <a:lumMod val="75000"/>
                </a:schemeClr>
              </a:solidFill>
            </a:endParaRPr>
          </a:p>
        </p:txBody>
      </p:sp>
      <p:sp>
        <p:nvSpPr>
          <p:cNvPr id="9" name="Freccia in su 8"/>
          <p:cNvSpPr/>
          <p:nvPr/>
        </p:nvSpPr>
        <p:spPr>
          <a:xfrm rot="1732656" flipH="1">
            <a:off x="4102172" y="2766855"/>
            <a:ext cx="659612" cy="2312698"/>
          </a:xfrm>
          <a:prstGeom prst="up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450" b="1" dirty="0">
                <a:solidFill>
                  <a:schemeClr val="bg2">
                    <a:lumMod val="75000"/>
                  </a:schemeClr>
                </a:solidFill>
              </a:rPr>
              <a:t>Si</a:t>
            </a:r>
          </a:p>
          <a:p>
            <a:pPr algn="ctr"/>
            <a:r>
              <a:rPr lang="it-IT" sz="1450" b="1" dirty="0" err="1">
                <a:solidFill>
                  <a:schemeClr val="bg2">
                    <a:lumMod val="75000"/>
                  </a:schemeClr>
                </a:solidFill>
              </a:rPr>
              <a:t>curezza</a:t>
            </a:r>
            <a:endParaRPr lang="it-IT" sz="1450" b="1" dirty="0">
              <a:solidFill>
                <a:schemeClr val="bg2">
                  <a:lumMod val="75000"/>
                </a:schemeClr>
              </a:solidFill>
            </a:endParaRPr>
          </a:p>
        </p:txBody>
      </p:sp>
      <p:sp>
        <p:nvSpPr>
          <p:cNvPr id="8" name="Ovale 7"/>
          <p:cNvSpPr/>
          <p:nvPr/>
        </p:nvSpPr>
        <p:spPr>
          <a:xfrm>
            <a:off x="5055353" y="3356992"/>
            <a:ext cx="2681383" cy="1368152"/>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5400" b="1" dirty="0">
                <a:solidFill>
                  <a:schemeClr val="tx2">
                    <a:lumMod val="25000"/>
                  </a:schemeClr>
                </a:solidFill>
                <a:latin typeface="Arial" panose="020B0604020202020204" pitchFamily="34" charset="0"/>
                <a:cs typeface="Arial" panose="020B0604020202020204" pitchFamily="34" charset="0"/>
              </a:rPr>
              <a:t>EBM</a:t>
            </a:r>
          </a:p>
        </p:txBody>
      </p:sp>
      <p:sp>
        <p:nvSpPr>
          <p:cNvPr id="2" name="Titolo 3">
            <a:extLst>
              <a:ext uri="{FF2B5EF4-FFF2-40B4-BE49-F238E27FC236}">
                <a16:creationId xmlns:a16="http://schemas.microsoft.com/office/drawing/2014/main" id="{6FC53D48-823D-CFE9-D0A7-C3EBE3849CF9}"/>
              </a:ext>
            </a:extLst>
          </p:cNvPr>
          <p:cNvSpPr txBox="1">
            <a:spLocks/>
          </p:cNvSpPr>
          <p:nvPr/>
        </p:nvSpPr>
        <p:spPr>
          <a:xfrm>
            <a:off x="1942730" y="1"/>
            <a:ext cx="10249270" cy="908050"/>
          </a:xfrm>
          <a:prstGeom prst="rect">
            <a:avLst/>
          </a:prstGeom>
          <a:noFill/>
          <a:scene3d>
            <a:camera prst="orthographicFront"/>
            <a:lightRig rig="threePt" dir="t"/>
          </a:scene3d>
          <a:sp3d>
            <a:bevelT/>
          </a:sp3d>
        </p:spPr>
        <p:txBody>
          <a:bodyPr vert="horz" lIns="91440" tIns="45720" rIns="91440" bIns="45720" rtlCol="0" anchor="ctr">
            <a:noAutofit/>
          </a:bodyPr>
          <a:lstStyle>
            <a:lvl1pPr algn="l" defTabSz="914400" rtl="0" eaLnBrk="1" latinLnBrk="0" hangingPunct="1">
              <a:spcBef>
                <a:spcPct val="0"/>
              </a:spcBef>
              <a:buNone/>
              <a:defRPr sz="4900" kern="1200">
                <a:solidFill>
                  <a:schemeClr val="tx1"/>
                </a:solidFill>
                <a:effectLst>
                  <a:outerShdw blurRad="38100" dist="38100" dir="2700000" algn="tl">
                    <a:srgbClr val="000000">
                      <a:alpha val="43137"/>
                    </a:srgbClr>
                  </a:outerShdw>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it-IT" altLang="it-IT" sz="3600" b="1" dirty="0">
                <a:solidFill>
                  <a:srgbClr val="002060"/>
                </a:solidFill>
                <a:effectLst/>
                <a:latin typeface="Arial" panose="020B0604020202020204" pitchFamily="34" charset="0"/>
                <a:cs typeface="Arial" panose="020B0604020202020204" pitchFamily="34" charset="0"/>
              </a:rPr>
              <a:t>Nutraceutico</a:t>
            </a:r>
          </a:p>
        </p:txBody>
      </p:sp>
    </p:spTree>
    <p:extLst>
      <p:ext uri="{BB962C8B-B14F-4D97-AF65-F5344CB8AC3E}">
        <p14:creationId xmlns:p14="http://schemas.microsoft.com/office/powerpoint/2010/main" val="272511301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p:cNvSpPr/>
          <p:nvPr/>
        </p:nvSpPr>
        <p:spPr>
          <a:xfrm>
            <a:off x="1832516" y="6165373"/>
            <a:ext cx="7812360" cy="461665"/>
          </a:xfrm>
          <a:prstGeom prst="rect">
            <a:avLst/>
          </a:prstGeom>
          <a:noFill/>
        </p:spPr>
        <p:txBody>
          <a:bodyPr wrap="square">
            <a:spAutoFit/>
          </a:bodyPr>
          <a:lstStyle/>
          <a:p>
            <a:pPr algn="just"/>
            <a:r>
              <a:rPr lang="it-IT" sz="1200" b="1" i="1" dirty="0">
                <a:solidFill>
                  <a:srgbClr val="FF0000"/>
                </a:solidFill>
                <a:latin typeface="Arial" panose="020B0604020202020204" pitchFamily="34" charset="0"/>
                <a:cs typeface="Arial" panose="020B0604020202020204" pitchFamily="34" charset="0"/>
              </a:rPr>
              <a:t>Quaderni del Ministero della Salute n.25 Ottobre 2015. Nutrire il pianeta, nutrirlo in salute. Equilibri nutrizionali di una sana alimentazione. 12 </a:t>
            </a:r>
            <a:r>
              <a:rPr lang="it-IT" sz="1200" b="1" i="1" dirty="0" err="1">
                <a:solidFill>
                  <a:srgbClr val="FF0000"/>
                </a:solidFill>
                <a:latin typeface="Arial" panose="020B0604020202020204" pitchFamily="34" charset="0"/>
                <a:cs typeface="Arial" panose="020B0604020202020204" pitchFamily="34" charset="0"/>
              </a:rPr>
              <a:t>Diet</a:t>
            </a:r>
            <a:r>
              <a:rPr lang="it-IT" sz="1200" b="1" i="1" dirty="0">
                <a:solidFill>
                  <a:srgbClr val="FF0000"/>
                </a:solidFill>
                <a:latin typeface="Arial" panose="020B0604020202020204" pitchFamily="34" charset="0"/>
                <a:cs typeface="Arial" panose="020B0604020202020204" pitchFamily="34" charset="0"/>
              </a:rPr>
              <a:t> and </a:t>
            </a:r>
            <a:r>
              <a:rPr lang="it-IT" sz="1200" b="1" i="1" dirty="0" err="1">
                <a:solidFill>
                  <a:srgbClr val="FF0000"/>
                </a:solidFill>
                <a:latin typeface="Arial" panose="020B0604020202020204" pitchFamily="34" charset="0"/>
                <a:cs typeface="Arial" panose="020B0604020202020204" pitchFamily="34" charset="0"/>
              </a:rPr>
              <a:t>nutraceuticals</a:t>
            </a:r>
            <a:r>
              <a:rPr lang="it-IT" sz="1200" b="1" i="1" dirty="0">
                <a:solidFill>
                  <a:srgbClr val="FF0000"/>
                </a:solidFill>
                <a:latin typeface="Arial" panose="020B0604020202020204" pitchFamily="34" charset="0"/>
                <a:cs typeface="Arial" panose="020B0604020202020204" pitchFamily="34" charset="0"/>
              </a:rPr>
              <a:t> di E. Novellino, pag. 141-143.</a:t>
            </a:r>
          </a:p>
        </p:txBody>
      </p:sp>
      <p:pic>
        <p:nvPicPr>
          <p:cNvPr id="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68012" y="1070490"/>
            <a:ext cx="8491472" cy="5094883"/>
          </a:xfrm>
          <a:prstGeom prst="rect">
            <a:avLst/>
          </a:prstGeom>
          <a:noFill/>
          <a:ln w="9525">
            <a:solidFill>
              <a:srgbClr val="FF0000"/>
            </a:solidFill>
            <a:miter lim="800000"/>
            <a:headEnd/>
            <a:tailEnd/>
          </a:ln>
          <a:extLst>
            <a:ext uri="{909E8E84-426E-40DD-AFC4-6F175D3DCCD1}">
              <a14:hiddenFill xmlns:a14="http://schemas.microsoft.com/office/drawing/2010/main">
                <a:solidFill>
                  <a:schemeClr val="accent1"/>
                </a:solidFill>
              </a14:hiddenFill>
            </a:ext>
          </a:extLst>
        </p:spPr>
      </p:pic>
      <p:sp>
        <p:nvSpPr>
          <p:cNvPr id="5" name="Titolo 3"/>
          <p:cNvSpPr txBox="1">
            <a:spLocks/>
          </p:cNvSpPr>
          <p:nvPr/>
        </p:nvSpPr>
        <p:spPr>
          <a:xfrm>
            <a:off x="1739900" y="1"/>
            <a:ext cx="10452100" cy="908050"/>
          </a:xfrm>
          <a:prstGeom prst="rect">
            <a:avLst/>
          </a:prstGeom>
          <a:solidFill>
            <a:schemeClr val="bg1"/>
          </a:solidFill>
          <a:scene3d>
            <a:camera prst="orthographicFront"/>
            <a:lightRig rig="threePt" dir="t"/>
          </a:scene3d>
          <a:sp3d>
            <a:bevelT/>
          </a:sp3d>
        </p:spPr>
        <p:txBody>
          <a:bodyPr vert="horz" lIns="91440" tIns="45720" rIns="91440" bIns="45720" rtlCol="0" anchor="ctr">
            <a:noAutofit/>
          </a:bodyPr>
          <a:lstStyle>
            <a:lvl1pPr algn="l" defTabSz="914400" rtl="0" eaLnBrk="1" latinLnBrk="0" hangingPunct="1">
              <a:spcBef>
                <a:spcPct val="0"/>
              </a:spcBef>
              <a:buNone/>
              <a:defRPr sz="4900" kern="1200">
                <a:solidFill>
                  <a:schemeClr val="tx1"/>
                </a:solidFill>
                <a:effectLst>
                  <a:outerShdw blurRad="38100" dist="38100" dir="2700000" algn="tl">
                    <a:srgbClr val="000000">
                      <a:alpha val="43137"/>
                    </a:srgbClr>
                  </a:outerShdw>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it-IT" altLang="it-IT" sz="3600" b="1" dirty="0">
                <a:solidFill>
                  <a:srgbClr val="0070C0"/>
                </a:solidFill>
                <a:effectLst/>
                <a:latin typeface="Arial" panose="020B0604020202020204" pitchFamily="34" charset="0"/>
                <a:cs typeface="Arial" panose="020B0604020202020204" pitchFamily="34" charset="0"/>
              </a:rPr>
              <a:t>Sviluppo di un nutraceutico</a:t>
            </a:r>
          </a:p>
        </p:txBody>
      </p:sp>
    </p:spTree>
    <p:extLst>
      <p:ext uri="{BB962C8B-B14F-4D97-AF65-F5344CB8AC3E}">
        <p14:creationId xmlns:p14="http://schemas.microsoft.com/office/powerpoint/2010/main" val="141891307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Segnaposto contenuto 6">
            <a:extLst>
              <a:ext uri="{FF2B5EF4-FFF2-40B4-BE49-F238E27FC236}">
                <a16:creationId xmlns:a16="http://schemas.microsoft.com/office/drawing/2014/main" id="{32A446FC-91FC-68ED-3397-E1AD6C7E6E97}"/>
              </a:ext>
            </a:extLst>
          </p:cNvPr>
          <p:cNvGraphicFramePr>
            <a:graphicFrameLocks noGrp="1"/>
          </p:cNvGraphicFramePr>
          <p:nvPr>
            <p:ph idx="1"/>
            <p:extLst>
              <p:ext uri="{D42A27DB-BD31-4B8C-83A1-F6EECF244321}">
                <p14:modId xmlns:p14="http://schemas.microsoft.com/office/powerpoint/2010/main" val="4098227593"/>
              </p:ext>
            </p:extLst>
          </p:nvPr>
        </p:nvGraphicFramePr>
        <p:xfrm>
          <a:off x="172155" y="1851378"/>
          <a:ext cx="6838245" cy="4210755"/>
        </p:xfrm>
        <a:graphic>
          <a:graphicData uri="http://schemas.openxmlformats.org/drawingml/2006/chart">
            <c:chart xmlns:c="http://schemas.openxmlformats.org/drawingml/2006/chart" xmlns:r="http://schemas.openxmlformats.org/officeDocument/2006/relationships" r:id="rId2"/>
          </a:graphicData>
        </a:graphic>
      </p:graphicFrame>
      <p:sp>
        <p:nvSpPr>
          <p:cNvPr id="9" name="CasellaDiTesto 8">
            <a:extLst>
              <a:ext uri="{FF2B5EF4-FFF2-40B4-BE49-F238E27FC236}">
                <a16:creationId xmlns:a16="http://schemas.microsoft.com/office/drawing/2014/main" id="{C038F844-621B-237C-98A9-663CE2550A2C}"/>
              </a:ext>
            </a:extLst>
          </p:cNvPr>
          <p:cNvSpPr txBox="1"/>
          <p:nvPr/>
        </p:nvSpPr>
        <p:spPr>
          <a:xfrm>
            <a:off x="891822" y="6238523"/>
            <a:ext cx="5204178" cy="338554"/>
          </a:xfrm>
          <a:prstGeom prst="rect">
            <a:avLst/>
          </a:prstGeom>
          <a:noFill/>
        </p:spPr>
        <p:txBody>
          <a:bodyPr wrap="square">
            <a:spAutoFit/>
          </a:bodyPr>
          <a:lstStyle/>
          <a:p>
            <a:pPr algn="r"/>
            <a:r>
              <a:rPr lang="it-IT" sz="1600" b="1" i="1" u="none" strike="noStrike" baseline="0" dirty="0">
                <a:solidFill>
                  <a:srgbClr val="0070C0"/>
                </a:solidFill>
                <a:latin typeface="Arial" panose="020B0604020202020204" pitchFamily="34" charset="0"/>
                <a:cs typeface="Arial" panose="020B0604020202020204" pitchFamily="34" charset="0"/>
              </a:rPr>
              <a:t>Valore delle vendite al pubblico in milioni di Euro</a:t>
            </a:r>
            <a:endParaRPr lang="it-IT" sz="1600" b="1" i="1" dirty="0">
              <a:solidFill>
                <a:srgbClr val="0070C0"/>
              </a:solidFill>
              <a:latin typeface="Arial" panose="020B0604020202020204" pitchFamily="34" charset="0"/>
              <a:cs typeface="Arial" panose="020B0604020202020204" pitchFamily="34" charset="0"/>
            </a:endParaRPr>
          </a:p>
        </p:txBody>
      </p:sp>
      <p:sp>
        <p:nvSpPr>
          <p:cNvPr id="10" name="Ovale 9">
            <a:extLst>
              <a:ext uri="{FF2B5EF4-FFF2-40B4-BE49-F238E27FC236}">
                <a16:creationId xmlns:a16="http://schemas.microsoft.com/office/drawing/2014/main" id="{EB4795D5-165E-6E01-D18B-2DEB3D4AB53D}"/>
              </a:ext>
            </a:extLst>
          </p:cNvPr>
          <p:cNvSpPr/>
          <p:nvPr/>
        </p:nvSpPr>
        <p:spPr>
          <a:xfrm>
            <a:off x="5663952" y="1580445"/>
            <a:ext cx="1100665" cy="4543778"/>
          </a:xfrm>
          <a:prstGeom prst="ellipse">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1" name="Segnaposto testo 6">
            <a:extLst>
              <a:ext uri="{FF2B5EF4-FFF2-40B4-BE49-F238E27FC236}">
                <a16:creationId xmlns:a16="http://schemas.microsoft.com/office/drawing/2014/main" id="{C1715BEF-BD07-C485-DD83-3DE985014CEB}"/>
              </a:ext>
            </a:extLst>
          </p:cNvPr>
          <p:cNvSpPr txBox="1">
            <a:spLocks/>
          </p:cNvSpPr>
          <p:nvPr/>
        </p:nvSpPr>
        <p:spPr>
          <a:xfrm>
            <a:off x="6883400" y="3123573"/>
            <a:ext cx="5181599" cy="3453504"/>
          </a:xfrm>
          <a:prstGeom prst="rect">
            <a:avLst/>
          </a:prstGeom>
          <a:noFill/>
          <a:ln w="25400">
            <a:solidFill>
              <a:srgbClr val="C00000"/>
            </a:solidFill>
          </a:ln>
        </p:spPr>
        <p:txBody>
          <a:bodyPr>
            <a:noAutofit/>
          </a:bodyPr>
          <a:lstStyle>
            <a:lvl1pPr marL="274320" indent="-256032" algn="l" defTabSz="914400" rtl="0" eaLnBrk="1" latinLnBrk="0" hangingPunct="1">
              <a:spcBef>
                <a:spcPct val="20000"/>
              </a:spcBef>
              <a:spcAft>
                <a:spcPts val="0"/>
              </a:spcAft>
              <a:buSzPct val="60000"/>
              <a:buFont typeface="Wingdings" pitchFamily="2" charset="2"/>
              <a:buChar char=""/>
              <a:defRPr sz="2100" kern="1200">
                <a:solidFill>
                  <a:schemeClr val="tx1"/>
                </a:solidFill>
                <a:effectLst>
                  <a:outerShdw blurRad="38100" dist="38100" dir="2700000" algn="tl">
                    <a:srgbClr val="000000">
                      <a:alpha val="43137"/>
                    </a:srgbClr>
                  </a:outerShdw>
                </a:effectLst>
                <a:latin typeface="+mn-lt"/>
                <a:ea typeface="+mn-ea"/>
                <a:cs typeface="+mn-cs"/>
              </a:defRPr>
            </a:lvl1pPr>
            <a:lvl2pPr marL="640080" indent="-256032" algn="l" defTabSz="914400" rtl="0" eaLnBrk="1" latinLnBrk="0" hangingPunct="1">
              <a:spcBef>
                <a:spcPct val="20000"/>
              </a:spcBef>
              <a:buSzPct val="60000"/>
              <a:buFont typeface="Wingdings" pitchFamily="2" charset="2"/>
              <a:buChar char=""/>
              <a:defRPr sz="1900" kern="1200">
                <a:solidFill>
                  <a:schemeClr val="tx1"/>
                </a:solidFill>
                <a:effectLst>
                  <a:outerShdw blurRad="38100" dist="38100" dir="2700000" algn="tl">
                    <a:srgbClr val="000000">
                      <a:alpha val="43137"/>
                    </a:srgbClr>
                  </a:outerShdw>
                </a:effectLst>
                <a:latin typeface="+mn-lt"/>
                <a:ea typeface="+mn-ea"/>
                <a:cs typeface="+mn-cs"/>
              </a:defRPr>
            </a:lvl2pPr>
            <a:lvl3pPr marL="1005840" indent="-256032" algn="l" defTabSz="914400" rtl="0" eaLnBrk="1" latinLnBrk="0" hangingPunct="1">
              <a:spcBef>
                <a:spcPct val="20000"/>
              </a:spcBef>
              <a:buSzPct val="60000"/>
              <a:buFont typeface="Wingdings" pitchFamily="2" charset="2"/>
              <a:buChar char=""/>
              <a:defRPr sz="1700" kern="1200">
                <a:solidFill>
                  <a:schemeClr val="tx1"/>
                </a:solidFill>
                <a:effectLst>
                  <a:outerShdw blurRad="38100" dist="38100" dir="2700000" algn="tl">
                    <a:srgbClr val="000000">
                      <a:alpha val="43137"/>
                    </a:srgbClr>
                  </a:outerShdw>
                </a:effectLst>
                <a:latin typeface="+mn-lt"/>
                <a:ea typeface="+mn-ea"/>
                <a:cs typeface="+mn-cs"/>
              </a:defRPr>
            </a:lvl3pPr>
            <a:lvl4pPr marL="1371600" indent="-256032" algn="l" defTabSz="914400" rtl="0" eaLnBrk="1" latinLnBrk="0" hangingPunct="1">
              <a:spcBef>
                <a:spcPct val="20000"/>
              </a:spcBef>
              <a:buSzPct val="60000"/>
              <a:buFont typeface="Wingdings" pitchFamily="2" charset="2"/>
              <a:buChar char=""/>
              <a:defRPr sz="1600" kern="1200">
                <a:solidFill>
                  <a:schemeClr val="tx1"/>
                </a:solidFill>
                <a:effectLst>
                  <a:outerShdw blurRad="38100" dist="38100" dir="2700000" algn="tl">
                    <a:srgbClr val="000000">
                      <a:alpha val="43137"/>
                    </a:srgbClr>
                  </a:outerShdw>
                </a:effectLst>
                <a:latin typeface="+mn-lt"/>
                <a:ea typeface="+mn-ea"/>
                <a:cs typeface="+mn-cs"/>
              </a:defRPr>
            </a:lvl4pPr>
            <a:lvl5pPr marL="1645920" indent="-256032" algn="l" defTabSz="914400" rtl="0" eaLnBrk="1" latinLnBrk="0" hangingPunct="1">
              <a:spcBef>
                <a:spcPct val="20000"/>
              </a:spcBef>
              <a:buSzPct val="60000"/>
              <a:buFont typeface="Wingdings" pitchFamily="2" charset="2"/>
              <a:buChar char=""/>
              <a:defRPr sz="1500" kern="1200">
                <a:solidFill>
                  <a:schemeClr val="tx1"/>
                </a:solidFill>
                <a:effectLst>
                  <a:outerShdw blurRad="38100" dist="38100" dir="2700000" algn="tl">
                    <a:srgbClr val="000000">
                      <a:alpha val="43137"/>
                    </a:srgbClr>
                  </a:outerShdw>
                </a:effectLst>
                <a:latin typeface="+mn-lt"/>
                <a:ea typeface="+mn-ea"/>
                <a:cs typeface="+mn-cs"/>
              </a:defRPr>
            </a:lvl5pPr>
            <a:lvl6pPr marL="196596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6pPr>
            <a:lvl7pPr marL="224028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7pPr>
            <a:lvl8pPr marL="251460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8pPr>
            <a:lvl9pPr marL="283464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9pPr>
          </a:lstStyle>
          <a:p>
            <a:pPr marL="274320" marR="0" lvl="0" indent="-256032" algn="just" defTabSz="914400" rtl="0" eaLnBrk="1" fontAlgn="auto" latinLnBrk="0" hangingPunct="1">
              <a:lnSpc>
                <a:spcPct val="100000"/>
              </a:lnSpc>
              <a:spcBef>
                <a:spcPct val="20000"/>
              </a:spcBef>
              <a:spcAft>
                <a:spcPts val="0"/>
              </a:spcAft>
              <a:buClrTx/>
              <a:buSzPct val="100000"/>
              <a:buFont typeface="Wingdings" panose="05000000000000000000" pitchFamily="2" charset="2"/>
              <a:buChar char="ü"/>
              <a:tabLst/>
              <a:defRPr/>
            </a:pPr>
            <a:r>
              <a:rPr kumimoji="0" lang="it-IT" sz="20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rPr>
              <a:t>Spesa </a:t>
            </a:r>
            <a:r>
              <a:rPr kumimoji="0" lang="it-IT" sz="2000" b="1" i="0" u="none" strike="noStrike" kern="1200" cap="none" spc="0" normalizeH="0" baseline="0" noProof="0" dirty="0" err="1">
                <a:ln>
                  <a:noFill/>
                </a:ln>
                <a:solidFill>
                  <a:srgbClr val="0070C0"/>
                </a:solidFill>
                <a:effectLst/>
                <a:uLnTx/>
                <a:uFillTx/>
                <a:latin typeface="Arial" panose="020B0604020202020204" pitchFamily="34" charset="0"/>
                <a:cs typeface="Arial" panose="020B0604020202020204" pitchFamily="34" charset="0"/>
              </a:rPr>
              <a:t>procapite</a:t>
            </a:r>
            <a:r>
              <a:rPr kumimoji="0" lang="it-IT" sz="20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rPr>
              <a:t> media annua in Italia: 42 Euro (media europea: 29 euro)</a:t>
            </a:r>
          </a:p>
          <a:p>
            <a:pPr marL="274320" marR="0" lvl="0" indent="-256032" algn="just" defTabSz="914400" rtl="0" eaLnBrk="1" fontAlgn="auto" latinLnBrk="0" hangingPunct="1">
              <a:lnSpc>
                <a:spcPct val="100000"/>
              </a:lnSpc>
              <a:spcBef>
                <a:spcPct val="20000"/>
              </a:spcBef>
              <a:spcAft>
                <a:spcPts val="0"/>
              </a:spcAft>
              <a:buClrTx/>
              <a:buSzPct val="100000"/>
              <a:buFont typeface="Wingdings" panose="05000000000000000000" pitchFamily="2" charset="2"/>
              <a:buChar char="ü"/>
              <a:tabLst/>
              <a:defRPr/>
            </a:pPr>
            <a:endParaRPr kumimoji="0" lang="it-IT" sz="20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endParaRPr>
          </a:p>
          <a:p>
            <a:pPr marL="274320" marR="0" lvl="0" indent="-256032" algn="just" defTabSz="914400" rtl="0" eaLnBrk="1" fontAlgn="auto" latinLnBrk="0" hangingPunct="1">
              <a:lnSpc>
                <a:spcPct val="100000"/>
              </a:lnSpc>
              <a:spcBef>
                <a:spcPct val="20000"/>
              </a:spcBef>
              <a:spcAft>
                <a:spcPts val="0"/>
              </a:spcAft>
              <a:buClrTx/>
              <a:buSzPct val="100000"/>
              <a:buFont typeface="Wingdings" panose="05000000000000000000" pitchFamily="2" charset="2"/>
              <a:buChar char="ü"/>
              <a:tabLst/>
              <a:defRPr/>
            </a:pPr>
            <a:r>
              <a:rPr kumimoji="0" lang="it-IT" sz="20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rPr>
              <a:t>Mercato italiano (2024): </a:t>
            </a:r>
            <a:r>
              <a:rPr lang="it-IT" sz="2000" b="1" dirty="0">
                <a:solidFill>
                  <a:srgbClr val="0070C0"/>
                </a:solidFill>
                <a:effectLst/>
                <a:latin typeface="Arial" panose="020B0604020202020204" pitchFamily="34" charset="0"/>
                <a:cs typeface="Arial" panose="020B0604020202020204" pitchFamily="34" charset="0"/>
              </a:rPr>
              <a:t>4.9</a:t>
            </a:r>
            <a:r>
              <a:rPr kumimoji="0" lang="it-IT" sz="20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rPr>
              <a:t> Mld di Euro</a:t>
            </a:r>
          </a:p>
          <a:p>
            <a:pPr marL="274320" marR="0" lvl="0" indent="-256032" algn="just" defTabSz="914400" rtl="0" eaLnBrk="1" fontAlgn="auto" latinLnBrk="0" hangingPunct="1">
              <a:lnSpc>
                <a:spcPct val="100000"/>
              </a:lnSpc>
              <a:spcBef>
                <a:spcPct val="20000"/>
              </a:spcBef>
              <a:spcAft>
                <a:spcPts val="0"/>
              </a:spcAft>
              <a:buClrTx/>
              <a:buSzPct val="100000"/>
              <a:buFont typeface="Wingdings" panose="05000000000000000000" pitchFamily="2" charset="2"/>
              <a:buChar char="ü"/>
              <a:tabLst/>
              <a:defRPr/>
            </a:pPr>
            <a:endParaRPr kumimoji="0" lang="it-IT" sz="20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endParaRPr>
          </a:p>
          <a:p>
            <a:pPr marL="274320" marR="0" lvl="0" indent="-256032" algn="just" defTabSz="914400" rtl="0" eaLnBrk="1" fontAlgn="auto" latinLnBrk="0" hangingPunct="1">
              <a:lnSpc>
                <a:spcPct val="100000"/>
              </a:lnSpc>
              <a:spcBef>
                <a:spcPct val="20000"/>
              </a:spcBef>
              <a:spcAft>
                <a:spcPts val="0"/>
              </a:spcAft>
              <a:buClrTx/>
              <a:buSzPct val="100000"/>
              <a:buFont typeface="Wingdings" panose="05000000000000000000" pitchFamily="2" charset="2"/>
              <a:buChar char="ü"/>
              <a:tabLst/>
              <a:defRPr/>
            </a:pPr>
            <a:r>
              <a:rPr kumimoji="0" lang="it-IT" sz="20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rPr>
              <a:t>300 milioni di confezioni vendute (90% in farmacia)</a:t>
            </a:r>
          </a:p>
          <a:p>
            <a:pPr marL="274320" marR="0" lvl="0" indent="-256032" algn="just" defTabSz="914400" rtl="0" eaLnBrk="1" fontAlgn="auto" latinLnBrk="0" hangingPunct="1">
              <a:lnSpc>
                <a:spcPct val="100000"/>
              </a:lnSpc>
              <a:spcBef>
                <a:spcPct val="20000"/>
              </a:spcBef>
              <a:spcAft>
                <a:spcPts val="0"/>
              </a:spcAft>
              <a:buClrTx/>
              <a:buSzPct val="100000"/>
              <a:buFont typeface="Wingdings" panose="05000000000000000000" pitchFamily="2" charset="2"/>
              <a:buChar char="ü"/>
              <a:tabLst/>
              <a:defRPr/>
            </a:pPr>
            <a:endParaRPr kumimoji="0" lang="it-IT" sz="20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endParaRPr>
          </a:p>
          <a:p>
            <a:pPr marL="274320" marR="0" lvl="0" indent="-256032" algn="just" defTabSz="914400" rtl="0" eaLnBrk="1" fontAlgn="auto" latinLnBrk="0" hangingPunct="1">
              <a:lnSpc>
                <a:spcPct val="100000"/>
              </a:lnSpc>
              <a:spcBef>
                <a:spcPct val="20000"/>
              </a:spcBef>
              <a:spcAft>
                <a:spcPts val="0"/>
              </a:spcAft>
              <a:buClrTx/>
              <a:buSzPct val="100000"/>
              <a:buFont typeface="Wingdings" panose="05000000000000000000" pitchFamily="2" charset="2"/>
              <a:buChar char="ü"/>
              <a:tabLst/>
              <a:defRPr/>
            </a:pPr>
            <a:r>
              <a:rPr kumimoji="0" lang="it-IT" sz="2000" b="1" i="0" u="none" strike="noStrike" kern="1200" cap="none" spc="0" normalizeH="0" baseline="0" noProof="0" dirty="0">
                <a:ln>
                  <a:noFill/>
                </a:ln>
                <a:solidFill>
                  <a:srgbClr val="0070C0"/>
                </a:solidFill>
                <a:effectLst/>
                <a:uLnTx/>
                <a:uFillTx/>
                <a:latin typeface="Arial" panose="020B0604020202020204" pitchFamily="34" charset="0"/>
                <a:cs typeface="Arial" panose="020B0604020202020204" pitchFamily="34" charset="0"/>
              </a:rPr>
              <a:t>Primo mercato europeo</a:t>
            </a:r>
          </a:p>
        </p:txBody>
      </p:sp>
      <p:sp>
        <p:nvSpPr>
          <p:cNvPr id="15" name="Titolo 3">
            <a:extLst>
              <a:ext uri="{FF2B5EF4-FFF2-40B4-BE49-F238E27FC236}">
                <a16:creationId xmlns:a16="http://schemas.microsoft.com/office/drawing/2014/main" id="{152E3F5B-4A57-3C03-6655-7C04B8CD7283}"/>
              </a:ext>
            </a:extLst>
          </p:cNvPr>
          <p:cNvSpPr txBox="1">
            <a:spLocks/>
          </p:cNvSpPr>
          <p:nvPr/>
        </p:nvSpPr>
        <p:spPr>
          <a:xfrm>
            <a:off x="1257300" y="0"/>
            <a:ext cx="10934700" cy="908050"/>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chor="ctr">
            <a:noAutofit/>
          </a:bodyPr>
          <a:lstStyle>
            <a:lvl1pPr algn="l" defTabSz="914400" rtl="0" eaLnBrk="1" latinLnBrk="0" hangingPunct="1">
              <a:spcBef>
                <a:spcPct val="0"/>
              </a:spcBef>
              <a:buNone/>
              <a:defRPr sz="4900" kern="1200">
                <a:solidFill>
                  <a:schemeClr val="tx1"/>
                </a:solidFill>
                <a:effectLst>
                  <a:outerShdw blurRad="38100" dist="38100" dir="2700000" algn="tl">
                    <a:srgbClr val="000000">
                      <a:alpha val="43137"/>
                    </a:srgbClr>
                  </a:outerShdw>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it-IT" altLang="it-IT" sz="3600" b="1" i="0"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t>NUTRACEUTICA: UN MERCATO IN CRESCITA</a:t>
            </a:r>
          </a:p>
        </p:txBody>
      </p:sp>
      <p:pic>
        <p:nvPicPr>
          <p:cNvPr id="16" name="Picture 4" descr="Risultati immagini per nutraceutica">
            <a:extLst>
              <a:ext uri="{FF2B5EF4-FFF2-40B4-BE49-F238E27FC236}">
                <a16:creationId xmlns:a16="http://schemas.microsoft.com/office/drawing/2014/main" id="{40BE439C-9337-9EE0-9B9D-1527F1DD5E0B}"/>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09234" y="825539"/>
            <a:ext cx="3811266" cy="19056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1622586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a:extLst>
              <a:ext uri="{FF2B5EF4-FFF2-40B4-BE49-F238E27FC236}">
                <a16:creationId xmlns:a16="http://schemas.microsoft.com/office/drawing/2014/main" id="{69BDB00F-655C-95CB-0869-D2869C5B2AD5}"/>
              </a:ext>
            </a:extLst>
          </p:cNvPr>
          <p:cNvSpPr txBox="1">
            <a:spLocks/>
          </p:cNvSpPr>
          <p:nvPr/>
        </p:nvSpPr>
        <p:spPr>
          <a:xfrm>
            <a:off x="1130300" y="0"/>
            <a:ext cx="11061700" cy="908050"/>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chor="ctr">
            <a:noAutofit/>
          </a:bodyPr>
          <a:lstStyle>
            <a:lvl1pPr algn="l" defTabSz="914400" rtl="0" eaLnBrk="1" latinLnBrk="0" hangingPunct="1">
              <a:spcBef>
                <a:spcPct val="0"/>
              </a:spcBef>
              <a:buNone/>
              <a:defRPr sz="4900" kern="1200">
                <a:solidFill>
                  <a:schemeClr val="tx1"/>
                </a:solidFill>
                <a:effectLst>
                  <a:outerShdw blurRad="38100" dist="38100" dir="2700000" algn="tl">
                    <a:srgbClr val="000000">
                      <a:alpha val="43137"/>
                    </a:srgbClr>
                  </a:outerShdw>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it-IT" altLang="it-IT" sz="3600" b="1" i="0"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t>SPESA PRO CAPITE IN ITALIA</a:t>
            </a:r>
          </a:p>
        </p:txBody>
      </p:sp>
      <p:pic>
        <p:nvPicPr>
          <p:cNvPr id="5" name="Picture 2">
            <a:extLst>
              <a:ext uri="{FF2B5EF4-FFF2-40B4-BE49-F238E27FC236}">
                <a16:creationId xmlns:a16="http://schemas.microsoft.com/office/drawing/2014/main" id="{3BD6BDAF-CECF-7675-D36B-A7E31AEE913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68242" y="1023456"/>
            <a:ext cx="7655516" cy="5121186"/>
          </a:xfrm>
          <a:prstGeom prst="rect">
            <a:avLst/>
          </a:prstGeom>
          <a:noFill/>
          <a:extLst>
            <a:ext uri="{909E8E84-426E-40DD-AFC4-6F175D3DCCD1}">
              <a14:hiddenFill xmlns:a14="http://schemas.microsoft.com/office/drawing/2010/main">
                <a:solidFill>
                  <a:srgbClr val="FFFFFF"/>
                </a:solidFill>
              </a14:hiddenFill>
            </a:ext>
          </a:extLst>
        </p:spPr>
      </p:pic>
      <p:sp>
        <p:nvSpPr>
          <p:cNvPr id="8" name="CasellaDiTesto 7">
            <a:extLst>
              <a:ext uri="{FF2B5EF4-FFF2-40B4-BE49-F238E27FC236}">
                <a16:creationId xmlns:a16="http://schemas.microsoft.com/office/drawing/2014/main" id="{F3535F31-01AC-C233-4FB3-D0C141B83594}"/>
              </a:ext>
            </a:extLst>
          </p:cNvPr>
          <p:cNvSpPr txBox="1"/>
          <p:nvPr/>
        </p:nvSpPr>
        <p:spPr>
          <a:xfrm>
            <a:off x="2135560" y="6173223"/>
            <a:ext cx="2161822" cy="338554"/>
          </a:xfrm>
          <a:prstGeom prst="rect">
            <a:avLst/>
          </a:prstGeom>
          <a:noFill/>
        </p:spPr>
        <p:txBody>
          <a:bodyPr wrap="square" rtlCol="0">
            <a:spAutoFit/>
          </a:bodyPr>
          <a:lstStyle/>
          <a:p>
            <a:pPr algn="ctr"/>
            <a:r>
              <a:rPr lang="it-IT" sz="1600" b="1" i="1" dirty="0"/>
              <a:t>IQVIA Italia, 2020</a:t>
            </a:r>
          </a:p>
        </p:txBody>
      </p:sp>
    </p:spTree>
    <p:extLst>
      <p:ext uri="{BB962C8B-B14F-4D97-AF65-F5344CB8AC3E}">
        <p14:creationId xmlns:p14="http://schemas.microsoft.com/office/powerpoint/2010/main" val="237581368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3"/>
          <p:cNvSpPr txBox="1">
            <a:spLocks/>
          </p:cNvSpPr>
          <p:nvPr/>
        </p:nvSpPr>
        <p:spPr>
          <a:xfrm>
            <a:off x="0" y="1"/>
            <a:ext cx="12192000" cy="908050"/>
          </a:xfrm>
          <a:prstGeom prst="rect">
            <a:avLst/>
          </a:prstGeom>
          <a:noFill/>
          <a:scene3d>
            <a:camera prst="orthographicFront"/>
            <a:lightRig rig="threePt" dir="t"/>
          </a:scene3d>
          <a:sp3d>
            <a:bevelT/>
          </a:sp3d>
        </p:spPr>
        <p:txBody>
          <a:bodyPr vert="horz" lIns="91440" tIns="45720" rIns="91440" bIns="45720" rtlCol="0" anchor="ctr">
            <a:noAutofit/>
          </a:bodyPr>
          <a:lstStyle>
            <a:lvl1pPr algn="l" defTabSz="914400" rtl="0" eaLnBrk="1" latinLnBrk="0" hangingPunct="1">
              <a:spcBef>
                <a:spcPct val="0"/>
              </a:spcBef>
              <a:buNone/>
              <a:defRPr sz="4900" kern="1200">
                <a:solidFill>
                  <a:schemeClr val="tx1"/>
                </a:solidFill>
                <a:effectLst>
                  <a:outerShdw blurRad="38100" dist="38100" dir="2700000" algn="tl">
                    <a:srgbClr val="000000">
                      <a:alpha val="43137"/>
                    </a:srgbClr>
                  </a:outerShdw>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it-IT" altLang="it-IT" sz="3600" b="1" dirty="0">
                <a:solidFill>
                  <a:srgbClr val="002060"/>
                </a:solidFill>
                <a:effectLst/>
                <a:latin typeface="Arial" panose="020B0604020202020204" pitchFamily="34" charset="0"/>
                <a:cs typeface="Arial" panose="020B0604020202020204" pitchFamily="34" charset="0"/>
              </a:rPr>
              <a:t>Nutraceutica: i perché di un’ esplosione</a:t>
            </a:r>
          </a:p>
        </p:txBody>
      </p:sp>
      <p:sp>
        <p:nvSpPr>
          <p:cNvPr id="3" name="Rettangolo 2"/>
          <p:cNvSpPr/>
          <p:nvPr/>
        </p:nvSpPr>
        <p:spPr>
          <a:xfrm>
            <a:off x="1847529" y="5962054"/>
            <a:ext cx="8640960" cy="646331"/>
          </a:xfrm>
          <a:prstGeom prst="rect">
            <a:avLst/>
          </a:prstGeom>
        </p:spPr>
        <p:txBody>
          <a:bodyPr wrap="square">
            <a:spAutoFit/>
          </a:bodyPr>
          <a:lstStyle/>
          <a:p>
            <a:pPr algn="just"/>
            <a:r>
              <a:rPr lang="it-IT" b="1" dirty="0"/>
              <a:t>«N</a:t>
            </a:r>
            <a:r>
              <a:rPr lang="it-IT" b="1" i="1" dirty="0"/>
              <a:t>on dobbiamo più preoccuparci di come aggiungere giorni alla vita, ma di come dare più vita ai nostri giorni</a:t>
            </a:r>
            <a:r>
              <a:rPr lang="it-IT" b="1" dirty="0"/>
              <a:t>» (</a:t>
            </a:r>
            <a:r>
              <a:rPr lang="it-IT" b="1" dirty="0" err="1"/>
              <a:t>Cicely</a:t>
            </a:r>
            <a:r>
              <a:rPr lang="it-IT" b="1" dirty="0"/>
              <a:t> Mary Saunders)</a:t>
            </a:r>
          </a:p>
        </p:txBody>
      </p:sp>
      <p:pic>
        <p:nvPicPr>
          <p:cNvPr id="1843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39905" y="1052737"/>
            <a:ext cx="7153275" cy="4467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8434"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53605" y="5295000"/>
            <a:ext cx="2726170" cy="6542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913786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ext Box 2">
            <a:extLst>
              <a:ext uri="{FF2B5EF4-FFF2-40B4-BE49-F238E27FC236}">
                <a16:creationId xmlns:a16="http://schemas.microsoft.com/office/drawing/2014/main" id="{851021CD-2F8B-E5A7-C659-334E81DD6A02}"/>
              </a:ext>
            </a:extLst>
          </p:cNvPr>
          <p:cNvSpPr txBox="1">
            <a:spLocks noChangeArrowheads="1"/>
          </p:cNvSpPr>
          <p:nvPr/>
        </p:nvSpPr>
        <p:spPr bwMode="auto">
          <a:xfrm>
            <a:off x="797442" y="439738"/>
            <a:ext cx="10813311" cy="52629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it-IT" altLang="it-IT" sz="2800" b="1" cap="all" dirty="0">
                <a:solidFill>
                  <a:srgbClr val="002060"/>
                </a:solidFill>
                <a:latin typeface="Arial" panose="020B0604020202020204" pitchFamily="34" charset="0"/>
                <a:cs typeface="Arial" panose="020B0604020202020204" pitchFamily="34" charset="0"/>
              </a:rPr>
              <a:t>"integratori alimentari"</a:t>
            </a:r>
            <a:r>
              <a:rPr lang="it-IT" altLang="it-IT" sz="2800" b="1" cap="all" dirty="0">
                <a:solidFill>
                  <a:schemeClr val="accent2"/>
                </a:solidFill>
                <a:latin typeface="Arial" panose="020B0604020202020204" pitchFamily="34" charset="0"/>
                <a:cs typeface="Arial" panose="020B0604020202020204" pitchFamily="34" charset="0"/>
              </a:rPr>
              <a:t> </a:t>
            </a:r>
          </a:p>
          <a:p>
            <a:pPr algn="ctr"/>
            <a:endParaRPr lang="it-IT" altLang="it-IT" sz="2800" b="1" cap="all" dirty="0">
              <a:solidFill>
                <a:schemeClr val="accent2"/>
              </a:solidFill>
              <a:latin typeface="Arial" panose="020B0604020202020204" pitchFamily="34" charset="0"/>
              <a:cs typeface="Arial" panose="020B0604020202020204" pitchFamily="34" charset="0"/>
            </a:endParaRPr>
          </a:p>
          <a:p>
            <a:pPr algn="ctr"/>
            <a:endParaRPr lang="it-IT" altLang="it-IT" sz="2800" b="1" dirty="0">
              <a:solidFill>
                <a:schemeClr val="accent2"/>
              </a:solidFill>
              <a:latin typeface="Arial" panose="020B0604020202020204" pitchFamily="34" charset="0"/>
              <a:cs typeface="Arial" panose="020B0604020202020204" pitchFamily="34" charset="0"/>
            </a:endParaRPr>
          </a:p>
          <a:p>
            <a:pPr algn="just"/>
            <a:r>
              <a:rPr lang="it-IT" altLang="it-IT" sz="2800" b="1" dirty="0">
                <a:solidFill>
                  <a:srgbClr val="0070C0"/>
                </a:solidFill>
                <a:latin typeface="Arial" panose="020B0604020202020204" pitchFamily="34" charset="0"/>
                <a:cs typeface="Arial" panose="020B0604020202020204" pitchFamily="34" charset="0"/>
              </a:rPr>
              <a:t>Prodotti alimentari </a:t>
            </a:r>
            <a:r>
              <a:rPr lang="it-IT" altLang="it-IT" sz="2800" b="1" u="sng" dirty="0">
                <a:solidFill>
                  <a:srgbClr val="002060"/>
                </a:solidFill>
                <a:latin typeface="Arial" panose="020B0604020202020204" pitchFamily="34" charset="0"/>
                <a:cs typeface="Arial" panose="020B0604020202020204" pitchFamily="34" charset="0"/>
              </a:rPr>
              <a:t>destinati ad integrare la dieta normale</a:t>
            </a:r>
            <a:r>
              <a:rPr lang="it-IT" altLang="it-IT" sz="2800" b="1" dirty="0">
                <a:solidFill>
                  <a:srgbClr val="002060"/>
                </a:solidFill>
                <a:latin typeface="Arial" panose="020B0604020202020204" pitchFamily="34" charset="0"/>
                <a:cs typeface="Arial" panose="020B0604020202020204" pitchFamily="34" charset="0"/>
              </a:rPr>
              <a:t> </a:t>
            </a:r>
            <a:r>
              <a:rPr lang="it-IT" altLang="it-IT" sz="2800" b="1" dirty="0">
                <a:solidFill>
                  <a:srgbClr val="0070C0"/>
                </a:solidFill>
                <a:latin typeface="Arial" panose="020B0604020202020204" pitchFamily="34" charset="0"/>
                <a:cs typeface="Arial" panose="020B0604020202020204" pitchFamily="34" charset="0"/>
              </a:rPr>
              <a:t>e che costituiscono una fonte concentrata di sostanze nutritive o di altre sostanze aventi un effetto nutritivo o fisiologico, sia monocomposti che </a:t>
            </a:r>
            <a:r>
              <a:rPr lang="it-IT" altLang="it-IT" sz="2800" b="1" dirty="0" err="1">
                <a:solidFill>
                  <a:srgbClr val="0070C0"/>
                </a:solidFill>
                <a:latin typeface="Arial" panose="020B0604020202020204" pitchFamily="34" charset="0"/>
                <a:cs typeface="Arial" panose="020B0604020202020204" pitchFamily="34" charset="0"/>
              </a:rPr>
              <a:t>pluricomposti</a:t>
            </a:r>
            <a:r>
              <a:rPr lang="it-IT" altLang="it-IT" sz="2800" b="1" dirty="0">
                <a:solidFill>
                  <a:srgbClr val="0070C0"/>
                </a:solidFill>
                <a:latin typeface="Arial" panose="020B0604020202020204" pitchFamily="34" charset="0"/>
                <a:cs typeface="Arial" panose="020B0604020202020204" pitchFamily="34" charset="0"/>
              </a:rPr>
              <a:t>, in forme di dosaggio, vale a dire in forme di commercializzazione quali </a:t>
            </a:r>
            <a:r>
              <a:rPr lang="it-IT" altLang="it-IT" sz="2800" b="1" u="sng" dirty="0">
                <a:solidFill>
                  <a:srgbClr val="002060"/>
                </a:solidFill>
                <a:latin typeface="Arial" panose="020B0604020202020204" pitchFamily="34" charset="0"/>
                <a:cs typeface="Arial" panose="020B0604020202020204" pitchFamily="34" charset="0"/>
              </a:rPr>
              <a:t>capsule</a:t>
            </a:r>
            <a:r>
              <a:rPr lang="it-IT" altLang="it-IT" sz="2800" b="1" dirty="0">
                <a:solidFill>
                  <a:srgbClr val="002060"/>
                </a:solidFill>
                <a:latin typeface="Arial" panose="020B0604020202020204" pitchFamily="34" charset="0"/>
                <a:cs typeface="Arial" panose="020B0604020202020204" pitchFamily="34" charset="0"/>
              </a:rPr>
              <a:t>, </a:t>
            </a:r>
            <a:r>
              <a:rPr lang="it-IT" altLang="it-IT" sz="2800" b="1" u="sng" dirty="0">
                <a:solidFill>
                  <a:srgbClr val="002060"/>
                </a:solidFill>
                <a:latin typeface="Arial" panose="020B0604020202020204" pitchFamily="34" charset="0"/>
                <a:cs typeface="Arial" panose="020B0604020202020204" pitchFamily="34" charset="0"/>
              </a:rPr>
              <a:t>pastiglie</a:t>
            </a:r>
            <a:r>
              <a:rPr lang="it-IT" altLang="it-IT" sz="2800" b="1" dirty="0">
                <a:solidFill>
                  <a:srgbClr val="002060"/>
                </a:solidFill>
                <a:latin typeface="Arial" panose="020B0604020202020204" pitchFamily="34" charset="0"/>
                <a:cs typeface="Arial" panose="020B0604020202020204" pitchFamily="34" charset="0"/>
              </a:rPr>
              <a:t>, </a:t>
            </a:r>
            <a:r>
              <a:rPr lang="it-IT" altLang="it-IT" sz="2800" b="1" u="sng" dirty="0">
                <a:solidFill>
                  <a:srgbClr val="002060"/>
                </a:solidFill>
                <a:latin typeface="Arial" panose="020B0604020202020204" pitchFamily="34" charset="0"/>
                <a:cs typeface="Arial" panose="020B0604020202020204" pitchFamily="34" charset="0"/>
              </a:rPr>
              <a:t>compresse</a:t>
            </a:r>
            <a:r>
              <a:rPr lang="it-IT" altLang="it-IT" sz="2800" b="1" dirty="0">
                <a:solidFill>
                  <a:srgbClr val="002060"/>
                </a:solidFill>
                <a:latin typeface="Arial" panose="020B0604020202020204" pitchFamily="34" charset="0"/>
                <a:cs typeface="Arial" panose="020B0604020202020204" pitchFamily="34" charset="0"/>
              </a:rPr>
              <a:t>, </a:t>
            </a:r>
            <a:r>
              <a:rPr lang="it-IT" altLang="it-IT" sz="2800" b="1" u="sng" dirty="0">
                <a:solidFill>
                  <a:srgbClr val="002060"/>
                </a:solidFill>
                <a:latin typeface="Arial" panose="020B0604020202020204" pitchFamily="34" charset="0"/>
                <a:cs typeface="Arial" panose="020B0604020202020204" pitchFamily="34" charset="0"/>
              </a:rPr>
              <a:t>pillole e simili</a:t>
            </a:r>
            <a:r>
              <a:rPr lang="it-IT" altLang="it-IT" sz="2800" b="1" dirty="0">
                <a:solidFill>
                  <a:srgbClr val="002060"/>
                </a:solidFill>
                <a:latin typeface="Arial" panose="020B0604020202020204" pitchFamily="34" charset="0"/>
                <a:cs typeface="Arial" panose="020B0604020202020204" pitchFamily="34" charset="0"/>
              </a:rPr>
              <a:t>, </a:t>
            </a:r>
            <a:r>
              <a:rPr lang="it-IT" altLang="it-IT" sz="2800" b="1" u="sng" dirty="0">
                <a:solidFill>
                  <a:srgbClr val="002060"/>
                </a:solidFill>
                <a:latin typeface="Arial" panose="020B0604020202020204" pitchFamily="34" charset="0"/>
                <a:cs typeface="Arial" panose="020B0604020202020204" pitchFamily="34" charset="0"/>
              </a:rPr>
              <a:t>polveri in bustina</a:t>
            </a:r>
            <a:r>
              <a:rPr lang="it-IT" altLang="it-IT" sz="2800" b="1" dirty="0">
                <a:solidFill>
                  <a:srgbClr val="002060"/>
                </a:solidFill>
                <a:latin typeface="Arial" panose="020B0604020202020204" pitchFamily="34" charset="0"/>
                <a:cs typeface="Arial" panose="020B0604020202020204" pitchFamily="34" charset="0"/>
              </a:rPr>
              <a:t>, </a:t>
            </a:r>
            <a:r>
              <a:rPr lang="it-IT" altLang="it-IT" sz="2800" b="1" u="sng" dirty="0">
                <a:solidFill>
                  <a:srgbClr val="002060"/>
                </a:solidFill>
                <a:latin typeface="Arial" panose="020B0604020202020204" pitchFamily="34" charset="0"/>
                <a:cs typeface="Arial" panose="020B0604020202020204" pitchFamily="34" charset="0"/>
              </a:rPr>
              <a:t>liquidi contenuti in fiale</a:t>
            </a:r>
            <a:r>
              <a:rPr lang="it-IT" altLang="it-IT" sz="2800" b="1" dirty="0">
                <a:solidFill>
                  <a:srgbClr val="002060"/>
                </a:solidFill>
                <a:latin typeface="Arial" panose="020B0604020202020204" pitchFamily="34" charset="0"/>
                <a:cs typeface="Arial" panose="020B0604020202020204" pitchFamily="34" charset="0"/>
              </a:rPr>
              <a:t>, </a:t>
            </a:r>
            <a:r>
              <a:rPr lang="it-IT" altLang="it-IT" sz="2800" b="1" u="sng" dirty="0">
                <a:solidFill>
                  <a:srgbClr val="002060"/>
                </a:solidFill>
                <a:latin typeface="Arial" panose="020B0604020202020204" pitchFamily="34" charset="0"/>
                <a:cs typeface="Arial" panose="020B0604020202020204" pitchFamily="34" charset="0"/>
              </a:rPr>
              <a:t>flaconi a contagocce</a:t>
            </a:r>
            <a:r>
              <a:rPr lang="it-IT" altLang="it-IT" sz="2800" b="1" dirty="0">
                <a:solidFill>
                  <a:srgbClr val="0070C0"/>
                </a:solidFill>
                <a:latin typeface="Arial" panose="020B0604020202020204" pitchFamily="34" charset="0"/>
                <a:cs typeface="Arial" panose="020B0604020202020204" pitchFamily="34" charset="0"/>
              </a:rPr>
              <a:t> e altre forme simili, di liquidi e polveri </a:t>
            </a:r>
            <a:r>
              <a:rPr lang="it-IT" altLang="it-IT" sz="2800" b="1" u="sng" dirty="0">
                <a:solidFill>
                  <a:srgbClr val="002060"/>
                </a:solidFill>
                <a:latin typeface="Arial" panose="020B0604020202020204" pitchFamily="34" charset="0"/>
                <a:cs typeface="Arial" panose="020B0604020202020204" pitchFamily="34" charset="0"/>
              </a:rPr>
              <a:t>destinati ad essere assunti in piccoli quantitativi unitari</a:t>
            </a:r>
            <a:r>
              <a:rPr lang="it-IT" altLang="it-IT" sz="2800" b="1" dirty="0">
                <a:solidFill>
                  <a:srgbClr val="002060"/>
                </a:solidFill>
                <a:latin typeface="Arial" panose="020B0604020202020204" pitchFamily="34" charset="0"/>
                <a:cs typeface="Arial" panose="020B0604020202020204" pitchFamily="34" charset="0"/>
              </a:rPr>
              <a:t> </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ella 1"/>
          <p:cNvGraphicFramePr>
            <a:graphicFrameLocks noGrp="1"/>
          </p:cNvGraphicFramePr>
          <p:nvPr>
            <p:extLst>
              <p:ext uri="{D42A27DB-BD31-4B8C-83A1-F6EECF244321}">
                <p14:modId xmlns:p14="http://schemas.microsoft.com/office/powerpoint/2010/main" val="2343364738"/>
              </p:ext>
            </p:extLst>
          </p:nvPr>
        </p:nvGraphicFramePr>
        <p:xfrm>
          <a:off x="1193800" y="908051"/>
          <a:ext cx="10490200" cy="5792117"/>
        </p:xfrm>
        <a:graphic>
          <a:graphicData uri="http://schemas.openxmlformats.org/drawingml/2006/table">
            <a:tbl>
              <a:tblPr firstRow="1" bandRow="1">
                <a:tableStyleId>{B301B821-A1FF-4177-AEE7-76D212191A09}</a:tableStyleId>
              </a:tblPr>
              <a:tblGrid>
                <a:gridCol w="3584152">
                  <a:extLst>
                    <a:ext uri="{9D8B030D-6E8A-4147-A177-3AD203B41FA5}">
                      <a16:colId xmlns:a16="http://schemas.microsoft.com/office/drawing/2014/main" val="20000"/>
                    </a:ext>
                  </a:extLst>
                </a:gridCol>
                <a:gridCol w="6906048">
                  <a:extLst>
                    <a:ext uri="{9D8B030D-6E8A-4147-A177-3AD203B41FA5}">
                      <a16:colId xmlns:a16="http://schemas.microsoft.com/office/drawing/2014/main" val="20001"/>
                    </a:ext>
                  </a:extLst>
                </a:gridCol>
              </a:tblGrid>
              <a:tr h="471604">
                <a:tc>
                  <a:txBody>
                    <a:bodyPr/>
                    <a:lstStyle/>
                    <a:p>
                      <a:pPr algn="ctr"/>
                      <a:r>
                        <a:rPr lang="it-IT" sz="2000" b="1" dirty="0">
                          <a:latin typeface="Arial" panose="020B0604020202020204" pitchFamily="34" charset="0"/>
                          <a:cs typeface="Arial" panose="020B0604020202020204" pitchFamily="34" charset="0"/>
                        </a:rPr>
                        <a:t>Condizione patologica</a:t>
                      </a:r>
                    </a:p>
                  </a:txBody>
                  <a:tcPr/>
                </a:tc>
                <a:tc>
                  <a:txBody>
                    <a:bodyPr/>
                    <a:lstStyle/>
                    <a:p>
                      <a:pPr algn="ctr"/>
                      <a:r>
                        <a:rPr lang="it-IT" sz="2000" b="1" dirty="0">
                          <a:latin typeface="Arial" panose="020B0604020202020204" pitchFamily="34" charset="0"/>
                          <a:cs typeface="Arial" panose="020B0604020202020204" pitchFamily="34" charset="0"/>
                        </a:rPr>
                        <a:t>Nutraceutico</a:t>
                      </a:r>
                    </a:p>
                  </a:txBody>
                  <a:tcPr/>
                </a:tc>
                <a:extLst>
                  <a:ext uri="{0D108BD9-81ED-4DB2-BD59-A6C34878D82A}">
                    <a16:rowId xmlns:a16="http://schemas.microsoft.com/office/drawing/2014/main" val="10000"/>
                  </a:ext>
                </a:extLst>
              </a:tr>
              <a:tr h="1049307">
                <a:tc>
                  <a:txBody>
                    <a:bodyPr/>
                    <a:lstStyle/>
                    <a:p>
                      <a:pPr algn="just"/>
                      <a:r>
                        <a:rPr lang="it-IT" sz="1200" b="1" u="none" strike="noStrike" kern="1200" baseline="0" dirty="0">
                          <a:latin typeface="Arial" panose="020B0604020202020204" pitchFamily="34" charset="0"/>
                          <a:cs typeface="Arial" panose="020B0604020202020204" pitchFamily="34" charset="0"/>
                        </a:rPr>
                        <a:t>Controllo della pressione arteriosa e del rischio cardiovascolare</a:t>
                      </a:r>
                      <a:endParaRPr lang="it-IT" sz="1200" b="1" dirty="0">
                        <a:latin typeface="Arial" panose="020B0604020202020204" pitchFamily="34" charset="0"/>
                        <a:cs typeface="Arial" panose="020B0604020202020204" pitchFamily="34" charset="0"/>
                      </a:endParaRPr>
                    </a:p>
                  </a:txBody>
                  <a:tcPr anchor="ctr"/>
                </a:tc>
                <a:tc>
                  <a:txBody>
                    <a:bodyPr/>
                    <a:lstStyle/>
                    <a:p>
                      <a:pPr algn="just"/>
                      <a:r>
                        <a:rPr lang="it-IT" sz="1200" b="1" u="none" strike="noStrike" kern="1200" baseline="0" dirty="0">
                          <a:latin typeface="Arial" panose="020B0604020202020204" pitchFamily="34" charset="0"/>
                          <a:cs typeface="Arial" panose="020B0604020202020204" pitchFamily="34" charset="0"/>
                        </a:rPr>
                        <a:t>PUFA, MUFA, fibre solubili (gomma di </a:t>
                      </a:r>
                      <a:r>
                        <a:rPr lang="it-IT" sz="1200" b="1" u="none" strike="noStrike" kern="1200" baseline="0" dirty="0" err="1">
                          <a:latin typeface="Arial" panose="020B0604020202020204" pitchFamily="34" charset="0"/>
                          <a:cs typeface="Arial" panose="020B0604020202020204" pitchFamily="34" charset="0"/>
                        </a:rPr>
                        <a:t>guar</a:t>
                      </a:r>
                      <a:r>
                        <a:rPr lang="it-IT" sz="1200" b="1" u="none" strike="noStrike" kern="1200" baseline="0" dirty="0">
                          <a:latin typeface="Arial" panose="020B0604020202020204" pitchFamily="34" charset="0"/>
                          <a:cs typeface="Arial" panose="020B0604020202020204" pitchFamily="34" charset="0"/>
                        </a:rPr>
                        <a:t>, crusca d’avena), aglio, olio di sedano, vitamina B6, vitamina C, vitamina D, vitamina E, flavonoidi, licopene, acido alfa-</a:t>
                      </a:r>
                      <a:r>
                        <a:rPr lang="it-IT" sz="1200" b="1" u="none" strike="noStrike" kern="1200" baseline="0" dirty="0" err="1">
                          <a:latin typeface="Arial" panose="020B0604020202020204" pitchFamily="34" charset="0"/>
                          <a:cs typeface="Arial" panose="020B0604020202020204" pitchFamily="34" charset="0"/>
                        </a:rPr>
                        <a:t>lipoico</a:t>
                      </a:r>
                      <a:r>
                        <a:rPr lang="it-IT" sz="1200" b="1" u="none" strike="noStrike" kern="1200" baseline="0" dirty="0">
                          <a:latin typeface="Arial" panose="020B0604020202020204" pitchFamily="34" charset="0"/>
                          <a:cs typeface="Arial" panose="020B0604020202020204" pitchFamily="34" charset="0"/>
                        </a:rPr>
                        <a:t>, L--‐arginina, NUT (combinazione di </a:t>
                      </a:r>
                      <a:r>
                        <a:rPr lang="it-IT" sz="1200" b="1" u="none" strike="noStrike" kern="1200" baseline="0" dirty="0" err="1">
                          <a:latin typeface="Arial" panose="020B0604020202020204" pitchFamily="34" charset="0"/>
                          <a:cs typeface="Arial" panose="020B0604020202020204" pitchFamily="34" charset="0"/>
                        </a:rPr>
                        <a:t>policosanoli</a:t>
                      </a:r>
                      <a:r>
                        <a:rPr lang="it-IT" sz="1200" b="1" u="none" strike="noStrike" kern="1200" baseline="0" dirty="0">
                          <a:latin typeface="Arial" panose="020B0604020202020204" pitchFamily="34" charset="0"/>
                          <a:cs typeface="Arial" panose="020B0604020202020204" pitchFamily="34" charset="0"/>
                        </a:rPr>
                        <a:t>, </a:t>
                      </a:r>
                      <a:r>
                        <a:rPr lang="it-IT" sz="1200" b="1" u="none" strike="noStrike" kern="1200" baseline="0" dirty="0" err="1">
                          <a:latin typeface="Arial" panose="020B0604020202020204" pitchFamily="34" charset="0"/>
                          <a:cs typeface="Arial" panose="020B0604020202020204" pitchFamily="34" charset="0"/>
                        </a:rPr>
                        <a:t>berberina</a:t>
                      </a:r>
                      <a:r>
                        <a:rPr lang="it-IT" sz="1200" b="1" u="none" strike="noStrike" kern="1200" baseline="0" dirty="0">
                          <a:latin typeface="Arial" panose="020B0604020202020204" pitchFamily="34" charset="0"/>
                          <a:cs typeface="Arial" panose="020B0604020202020204" pitchFamily="34" charset="0"/>
                        </a:rPr>
                        <a:t>, monachina, Acido folico, coenzima Q10 </a:t>
                      </a:r>
                      <a:r>
                        <a:rPr lang="it-IT" sz="1200" b="1" u="none" strike="noStrike" kern="1200" baseline="0" dirty="0" err="1">
                          <a:latin typeface="Arial" panose="020B0604020202020204" pitchFamily="34" charset="0"/>
                          <a:cs typeface="Arial" panose="020B0604020202020204" pitchFamily="34" charset="0"/>
                        </a:rPr>
                        <a:t>astaxtantina</a:t>
                      </a:r>
                      <a:r>
                        <a:rPr lang="it-IT" sz="1200" b="1" u="none" strike="noStrike" kern="1200" baseline="0" dirty="0">
                          <a:latin typeface="Arial" panose="020B0604020202020204" pitchFamily="34" charset="0"/>
                          <a:cs typeface="Arial" panose="020B0604020202020204" pitchFamily="34" charset="0"/>
                        </a:rPr>
                        <a:t> </a:t>
                      </a:r>
                      <a:r>
                        <a:rPr lang="it-IT" sz="1200" b="1" u="none" strike="noStrike" kern="1200" baseline="0" dirty="0" err="1">
                          <a:latin typeface="Arial" panose="020B0604020202020204" pitchFamily="34" charset="0"/>
                          <a:cs typeface="Arial" panose="020B0604020202020204" pitchFamily="34" charset="0"/>
                        </a:rPr>
                        <a:t>Ortosiphon</a:t>
                      </a:r>
                      <a:r>
                        <a:rPr lang="it-IT" sz="1200" b="1" u="none" strike="noStrike" kern="1200" baseline="0" dirty="0">
                          <a:latin typeface="Arial" panose="020B0604020202020204" pitchFamily="34" charset="0"/>
                          <a:cs typeface="Arial" panose="020B0604020202020204" pitchFamily="34" charset="0"/>
                        </a:rPr>
                        <a:t> </a:t>
                      </a:r>
                      <a:r>
                        <a:rPr lang="it-IT" sz="1200" b="1" u="none" strike="noStrike" kern="1200" baseline="0" dirty="0" err="1">
                          <a:latin typeface="Arial" panose="020B0604020202020204" pitchFamily="34" charset="0"/>
                          <a:cs typeface="Arial" panose="020B0604020202020204" pitchFamily="34" charset="0"/>
                        </a:rPr>
                        <a:t>stamineus</a:t>
                      </a:r>
                      <a:r>
                        <a:rPr lang="it-IT" sz="1200" b="1" u="none" strike="noStrike" kern="1200" baseline="0" dirty="0">
                          <a:latin typeface="Arial" panose="020B0604020202020204" pitchFamily="34" charset="0"/>
                          <a:cs typeface="Arial" panose="020B0604020202020204" pitchFamily="34" charset="0"/>
                        </a:rPr>
                        <a:t>), proteine della Soia</a:t>
                      </a:r>
                      <a:endParaRPr lang="it-IT" sz="1200" b="1"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0001"/>
                  </a:ext>
                </a:extLst>
              </a:tr>
              <a:tr h="476958">
                <a:tc>
                  <a:txBody>
                    <a:bodyPr/>
                    <a:lstStyle/>
                    <a:p>
                      <a:pPr algn="just"/>
                      <a:r>
                        <a:rPr lang="it-IT" sz="1200" b="1" dirty="0">
                          <a:latin typeface="Arial" panose="020B0604020202020204" pitchFamily="34" charset="0"/>
                          <a:cs typeface="Arial" panose="020B0604020202020204" pitchFamily="34" charset="0"/>
                        </a:rPr>
                        <a:t>Modulazione del metabolismo dei grassi</a:t>
                      </a:r>
                    </a:p>
                  </a:txBody>
                  <a:tcPr anchor="ctr"/>
                </a:tc>
                <a:tc>
                  <a:txBody>
                    <a:bodyPr/>
                    <a:lstStyle/>
                    <a:p>
                      <a:pPr algn="just"/>
                      <a:r>
                        <a:rPr lang="it-IT" sz="1200" b="1" u="none" strike="noStrike" kern="1200" baseline="0" dirty="0" err="1">
                          <a:latin typeface="Arial" panose="020B0604020202020204" pitchFamily="34" charset="0"/>
                          <a:cs typeface="Arial" panose="020B0604020202020204" pitchFamily="34" charset="0"/>
                        </a:rPr>
                        <a:t>Monacoline</a:t>
                      </a:r>
                      <a:r>
                        <a:rPr lang="it-IT" sz="1200" b="1" u="none" strike="noStrike" kern="1200" baseline="0" dirty="0">
                          <a:latin typeface="Arial" panose="020B0604020202020204" pitchFamily="34" charset="0"/>
                          <a:cs typeface="Arial" panose="020B0604020202020204" pitchFamily="34" charset="0"/>
                        </a:rPr>
                        <a:t>, </a:t>
                      </a:r>
                      <a:r>
                        <a:rPr lang="it-IT" sz="1200" b="1" u="none" strike="noStrike" kern="1200" baseline="0" dirty="0" err="1">
                          <a:latin typeface="Arial" panose="020B0604020202020204" pitchFamily="34" charset="0"/>
                          <a:cs typeface="Arial" panose="020B0604020202020204" pitchFamily="34" charset="0"/>
                        </a:rPr>
                        <a:t>berberina</a:t>
                      </a:r>
                      <a:r>
                        <a:rPr lang="it-IT" sz="1200" b="1" u="none" strike="noStrike" kern="1200" baseline="0" dirty="0">
                          <a:latin typeface="Arial" panose="020B0604020202020204" pitchFamily="34" charset="0"/>
                          <a:cs typeface="Arial" panose="020B0604020202020204" pitchFamily="34" charset="0"/>
                        </a:rPr>
                        <a:t>, </a:t>
                      </a:r>
                      <a:r>
                        <a:rPr lang="it-IT" sz="1200" b="1" u="none" strike="noStrike" kern="1200" baseline="0" dirty="0" err="1">
                          <a:latin typeface="Arial" panose="020B0604020202020204" pitchFamily="34" charset="0"/>
                          <a:cs typeface="Arial" panose="020B0604020202020204" pitchFamily="34" charset="0"/>
                        </a:rPr>
                        <a:t>policosanoli</a:t>
                      </a:r>
                      <a:r>
                        <a:rPr lang="it-IT" sz="1200" b="1" u="none" strike="noStrike" kern="1200" baseline="0" dirty="0">
                          <a:latin typeface="Arial" panose="020B0604020202020204" pitchFamily="34" charset="0"/>
                          <a:cs typeface="Arial" panose="020B0604020202020204" pitchFamily="34" charset="0"/>
                        </a:rPr>
                        <a:t>, gamma‐</a:t>
                      </a:r>
                      <a:r>
                        <a:rPr lang="it-IT" sz="1200" b="1" u="none" strike="noStrike" kern="1200" baseline="0" dirty="0" err="1">
                          <a:latin typeface="Arial" panose="020B0604020202020204" pitchFamily="34" charset="0"/>
                          <a:cs typeface="Arial" panose="020B0604020202020204" pitchFamily="34" charset="0"/>
                        </a:rPr>
                        <a:t>orizanolo</a:t>
                      </a:r>
                      <a:endParaRPr lang="it-IT" sz="1200" b="1"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0002"/>
                  </a:ext>
                </a:extLst>
              </a:tr>
              <a:tr h="476958">
                <a:tc>
                  <a:txBody>
                    <a:bodyPr/>
                    <a:lstStyle/>
                    <a:p>
                      <a:pPr algn="just"/>
                      <a:r>
                        <a:rPr lang="it-IT" sz="1200" b="1" dirty="0">
                          <a:latin typeface="Arial" panose="020B0604020202020204" pitchFamily="34" charset="0"/>
                          <a:cs typeface="Arial" panose="020B0604020202020204" pitchFamily="34" charset="0"/>
                        </a:rPr>
                        <a:t>Riduzione dei livelli</a:t>
                      </a:r>
                      <a:r>
                        <a:rPr lang="it-IT" sz="1200" b="1" baseline="0" dirty="0">
                          <a:latin typeface="Arial" panose="020B0604020202020204" pitchFamily="34" charset="0"/>
                          <a:cs typeface="Arial" panose="020B0604020202020204" pitchFamily="34" charset="0"/>
                        </a:rPr>
                        <a:t> di colesterolo nel sangue</a:t>
                      </a:r>
                      <a:endParaRPr lang="it-IT" sz="1200" b="1" dirty="0">
                        <a:latin typeface="Arial" panose="020B0604020202020204" pitchFamily="34" charset="0"/>
                        <a:cs typeface="Arial" panose="020B0604020202020204" pitchFamily="34" charset="0"/>
                      </a:endParaRPr>
                    </a:p>
                  </a:txBody>
                  <a:tcPr anchor="ctr"/>
                </a:tc>
                <a:tc>
                  <a:txBody>
                    <a:bodyPr/>
                    <a:lstStyle/>
                    <a:p>
                      <a:pPr algn="just"/>
                      <a:r>
                        <a:rPr lang="it-IT" sz="1200" b="1" dirty="0">
                          <a:latin typeface="Arial" panose="020B0604020202020204" pitchFamily="34" charset="0"/>
                          <a:cs typeface="Arial" panose="020B0604020202020204" pitchFamily="34" charset="0"/>
                        </a:rPr>
                        <a:t>Fitosteroli, proteine</a:t>
                      </a:r>
                      <a:r>
                        <a:rPr lang="it-IT" sz="1200" b="1" baseline="0" dirty="0">
                          <a:latin typeface="Arial" panose="020B0604020202020204" pitchFamily="34" charset="0"/>
                          <a:cs typeface="Arial" panose="020B0604020202020204" pitchFamily="34" charset="0"/>
                        </a:rPr>
                        <a:t> della soia</a:t>
                      </a:r>
                      <a:endParaRPr lang="it-IT" sz="1200" b="1"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0003"/>
                  </a:ext>
                </a:extLst>
              </a:tr>
              <a:tr h="471604">
                <a:tc>
                  <a:txBody>
                    <a:bodyPr/>
                    <a:lstStyle/>
                    <a:p>
                      <a:pPr algn="just"/>
                      <a:r>
                        <a:rPr lang="it-IT" sz="1200" b="1" dirty="0">
                          <a:latin typeface="Arial" panose="020B0604020202020204" pitchFamily="34" charset="0"/>
                          <a:cs typeface="Arial" panose="020B0604020202020204" pitchFamily="34" charset="0"/>
                        </a:rPr>
                        <a:t>Controllo del diabete</a:t>
                      </a:r>
                    </a:p>
                  </a:txBody>
                  <a:tcPr anchor="ctr"/>
                </a:tc>
                <a:tc>
                  <a:txBody>
                    <a:bodyPr/>
                    <a:lstStyle/>
                    <a:p>
                      <a:pPr algn="just"/>
                      <a:r>
                        <a:rPr lang="it-IT" sz="1200" b="1" dirty="0">
                          <a:latin typeface="Arial" panose="020B0604020202020204" pitchFamily="34" charset="0"/>
                          <a:cs typeface="Arial" panose="020B0604020202020204" pitchFamily="34" charset="0"/>
                        </a:rPr>
                        <a:t>Proteine della soia</a:t>
                      </a:r>
                    </a:p>
                  </a:txBody>
                  <a:tcPr anchor="ctr"/>
                </a:tc>
                <a:extLst>
                  <a:ext uri="{0D108BD9-81ED-4DB2-BD59-A6C34878D82A}">
                    <a16:rowId xmlns:a16="http://schemas.microsoft.com/office/drawing/2014/main" val="10004"/>
                  </a:ext>
                </a:extLst>
              </a:tr>
              <a:tr h="476958">
                <a:tc>
                  <a:txBody>
                    <a:bodyPr/>
                    <a:lstStyle/>
                    <a:p>
                      <a:pPr algn="just"/>
                      <a:r>
                        <a:rPr lang="it-IT" sz="1200" b="1" dirty="0">
                          <a:latin typeface="Arial" panose="020B0604020202020204" pitchFamily="34" charset="0"/>
                          <a:cs typeface="Arial" panose="020B0604020202020204" pitchFamily="34" charset="0"/>
                        </a:rPr>
                        <a:t>Sovrappeso e obesità</a:t>
                      </a:r>
                    </a:p>
                  </a:txBody>
                  <a:tcPr anchor="ctr"/>
                </a:tc>
                <a:tc>
                  <a:txBody>
                    <a:bodyPr/>
                    <a:lstStyle/>
                    <a:p>
                      <a:pPr algn="just"/>
                      <a:r>
                        <a:rPr lang="it-IT" sz="1200" b="1" u="none" strike="noStrike" kern="1200" baseline="0" dirty="0">
                          <a:latin typeface="Arial" panose="020B0604020202020204" pitchFamily="34" charset="0"/>
                          <a:cs typeface="Arial" panose="020B0604020202020204" pitchFamily="34" charset="0"/>
                        </a:rPr>
                        <a:t>Gomma di </a:t>
                      </a:r>
                      <a:r>
                        <a:rPr lang="it-IT" sz="1200" b="1" u="none" strike="noStrike" kern="1200" baseline="0" dirty="0" err="1">
                          <a:latin typeface="Arial" panose="020B0604020202020204" pitchFamily="34" charset="0"/>
                          <a:cs typeface="Arial" panose="020B0604020202020204" pitchFamily="34" charset="0"/>
                        </a:rPr>
                        <a:t>guar</a:t>
                      </a:r>
                      <a:r>
                        <a:rPr lang="it-IT" sz="1200" b="1" u="none" strike="noStrike" kern="1200" baseline="0" dirty="0">
                          <a:latin typeface="Arial" panose="020B0604020202020204" pitchFamily="34" charset="0"/>
                          <a:cs typeface="Arial" panose="020B0604020202020204" pitchFamily="34" charset="0"/>
                        </a:rPr>
                        <a:t> (</a:t>
                      </a:r>
                      <a:r>
                        <a:rPr lang="it-IT" sz="1200" b="1" u="none" strike="noStrike" kern="1200" baseline="0" dirty="0" err="1">
                          <a:latin typeface="Arial" panose="020B0604020202020204" pitchFamily="34" charset="0"/>
                          <a:cs typeface="Arial" panose="020B0604020202020204" pitchFamily="34" charset="0"/>
                        </a:rPr>
                        <a:t>galaJomannano</a:t>
                      </a:r>
                      <a:r>
                        <a:rPr lang="it-IT" sz="1200" b="1" u="none" strike="noStrike" kern="1200" baseline="0" dirty="0">
                          <a:latin typeface="Arial" panose="020B0604020202020204" pitchFamily="34" charset="0"/>
                          <a:cs typeface="Arial" panose="020B0604020202020204" pitchFamily="34" charset="0"/>
                        </a:rPr>
                        <a:t>), tarassaco (flavonoidi, cumarine, </a:t>
                      </a:r>
                      <a:r>
                        <a:rPr lang="it-IT" sz="1200" b="1" u="none" strike="noStrike" kern="1200" baseline="0" dirty="0" err="1">
                          <a:latin typeface="Arial" panose="020B0604020202020204" pitchFamily="34" charset="0"/>
                          <a:cs typeface="Arial" panose="020B0604020202020204" pitchFamily="34" charset="0"/>
                        </a:rPr>
                        <a:t>terpenoidi</a:t>
                      </a:r>
                      <a:r>
                        <a:rPr lang="it-IT" sz="1200" b="1" u="none" strike="noStrike" kern="1200" baseline="0" dirty="0">
                          <a:latin typeface="Arial" panose="020B0604020202020204" pitchFamily="34" charset="0"/>
                          <a:cs typeface="Arial" panose="020B0604020202020204" pitchFamily="34" charset="0"/>
                        </a:rPr>
                        <a:t>), guarana (caffeina, tannini)</a:t>
                      </a:r>
                      <a:endParaRPr lang="it-IT" sz="1200" b="1"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0005"/>
                  </a:ext>
                </a:extLst>
              </a:tr>
              <a:tr h="476958">
                <a:tc>
                  <a:txBody>
                    <a:bodyPr/>
                    <a:lstStyle/>
                    <a:p>
                      <a:pPr algn="just"/>
                      <a:r>
                        <a:rPr lang="it-IT" sz="1200" b="1" dirty="0">
                          <a:latin typeface="Arial" panose="020B0604020202020204" pitchFamily="34" charset="0"/>
                          <a:cs typeface="Arial" panose="020B0604020202020204" pitchFamily="34" charset="0"/>
                        </a:rPr>
                        <a:t>Patologia osteoarticolare cronica</a:t>
                      </a:r>
                    </a:p>
                  </a:txBody>
                  <a:tcPr anchor="ctr"/>
                </a:tc>
                <a:tc>
                  <a:txBody>
                    <a:bodyPr/>
                    <a:lstStyle/>
                    <a:p>
                      <a:pPr algn="just"/>
                      <a:r>
                        <a:rPr lang="it-IT" sz="1200" b="1" dirty="0" err="1">
                          <a:latin typeface="Arial" panose="020B0604020202020204" pitchFamily="34" charset="0"/>
                          <a:cs typeface="Arial" panose="020B0604020202020204" pitchFamily="34" charset="0"/>
                        </a:rPr>
                        <a:t>Glucosamina</a:t>
                      </a:r>
                      <a:r>
                        <a:rPr lang="it-IT" sz="1200" b="1" dirty="0">
                          <a:latin typeface="Arial" panose="020B0604020202020204" pitchFamily="34" charset="0"/>
                          <a:cs typeface="Arial" panose="020B0604020202020204" pitchFamily="34" charset="0"/>
                        </a:rPr>
                        <a:t>, </a:t>
                      </a:r>
                      <a:r>
                        <a:rPr lang="it-IT" sz="1200" b="1" dirty="0" err="1">
                          <a:latin typeface="Arial" panose="020B0604020202020204" pitchFamily="34" charset="0"/>
                          <a:cs typeface="Arial" panose="020B0604020202020204" pitchFamily="34" charset="0"/>
                        </a:rPr>
                        <a:t>Condroitina</a:t>
                      </a:r>
                      <a:r>
                        <a:rPr lang="it-IT" sz="1200" b="1" dirty="0">
                          <a:latin typeface="Arial" panose="020B0604020202020204" pitchFamily="34" charset="0"/>
                          <a:cs typeface="Arial" panose="020B0604020202020204" pitchFamily="34" charset="0"/>
                        </a:rPr>
                        <a:t>,</a:t>
                      </a:r>
                      <a:r>
                        <a:rPr lang="it-IT" sz="1200" b="1" baseline="0" dirty="0">
                          <a:latin typeface="Arial" panose="020B0604020202020204" pitchFamily="34" charset="0"/>
                          <a:cs typeface="Arial" panose="020B0604020202020204" pitchFamily="34" charset="0"/>
                        </a:rPr>
                        <a:t> Vitamina D, Omega 3, </a:t>
                      </a:r>
                      <a:r>
                        <a:rPr lang="it-IT" sz="1200" b="1" baseline="0" dirty="0" err="1">
                          <a:latin typeface="Arial" panose="020B0604020202020204" pitchFamily="34" charset="0"/>
                          <a:cs typeface="Arial" panose="020B0604020202020204" pitchFamily="34" charset="0"/>
                        </a:rPr>
                        <a:t>Curcuminoidi</a:t>
                      </a:r>
                      <a:r>
                        <a:rPr lang="it-IT" sz="1200" b="1" baseline="0" dirty="0">
                          <a:latin typeface="Arial" panose="020B0604020202020204" pitchFamily="34" charset="0"/>
                          <a:cs typeface="Arial" panose="020B0604020202020204" pitchFamily="34" charset="0"/>
                        </a:rPr>
                        <a:t>, </a:t>
                      </a:r>
                      <a:r>
                        <a:rPr lang="it-IT" sz="1200" b="1" baseline="0" dirty="0" err="1">
                          <a:latin typeface="Arial" panose="020B0604020202020204" pitchFamily="34" charset="0"/>
                          <a:cs typeface="Arial" panose="020B0604020202020204" pitchFamily="34" charset="0"/>
                        </a:rPr>
                        <a:t>Boswellia</a:t>
                      </a:r>
                      <a:r>
                        <a:rPr lang="it-IT" sz="1200" b="1" baseline="0" dirty="0">
                          <a:latin typeface="Arial" panose="020B0604020202020204" pitchFamily="34" charset="0"/>
                          <a:cs typeface="Arial" panose="020B0604020202020204" pitchFamily="34" charset="0"/>
                        </a:rPr>
                        <a:t>, ASU, Vitamina C, MSM</a:t>
                      </a:r>
                      <a:endParaRPr lang="it-IT" sz="1200" b="1"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0006"/>
                  </a:ext>
                </a:extLst>
              </a:tr>
              <a:tr h="471604">
                <a:tc>
                  <a:txBody>
                    <a:bodyPr/>
                    <a:lstStyle/>
                    <a:p>
                      <a:pPr algn="just"/>
                      <a:r>
                        <a:rPr lang="it-IT" sz="1200" b="1" dirty="0">
                          <a:latin typeface="Arial" panose="020B0604020202020204" pitchFamily="34" charset="0"/>
                          <a:cs typeface="Arial" panose="020B0604020202020204" pitchFamily="34" charset="0"/>
                        </a:rPr>
                        <a:t>Tumore del colon retto</a:t>
                      </a:r>
                    </a:p>
                  </a:txBody>
                  <a:tcPr anchor="ctr"/>
                </a:tc>
                <a:tc>
                  <a:txBody>
                    <a:bodyPr/>
                    <a:lstStyle/>
                    <a:p>
                      <a:pPr algn="just"/>
                      <a:r>
                        <a:rPr lang="it-IT" sz="1200" b="1" dirty="0" err="1">
                          <a:latin typeface="Arial" panose="020B0604020202020204" pitchFamily="34" charset="0"/>
                          <a:cs typeface="Arial" panose="020B0604020202020204" pitchFamily="34" charset="0"/>
                        </a:rPr>
                        <a:t>Folati</a:t>
                      </a:r>
                      <a:r>
                        <a:rPr lang="it-IT" sz="1200" b="1" dirty="0">
                          <a:latin typeface="Arial" panose="020B0604020202020204" pitchFamily="34" charset="0"/>
                          <a:cs typeface="Arial" panose="020B0604020202020204" pitchFamily="34" charset="0"/>
                        </a:rPr>
                        <a:t>, Ca,</a:t>
                      </a:r>
                      <a:r>
                        <a:rPr lang="it-IT" sz="1200" b="1" baseline="0" dirty="0">
                          <a:latin typeface="Arial" panose="020B0604020202020204" pitchFamily="34" charset="0"/>
                          <a:cs typeface="Arial" panose="020B0604020202020204" pitchFamily="34" charset="0"/>
                        </a:rPr>
                        <a:t> Vitamina D</a:t>
                      </a:r>
                      <a:endParaRPr lang="it-IT" sz="1200" b="1"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0007"/>
                  </a:ext>
                </a:extLst>
              </a:tr>
              <a:tr h="476958">
                <a:tc>
                  <a:txBody>
                    <a:bodyPr/>
                    <a:lstStyle/>
                    <a:p>
                      <a:pPr algn="just"/>
                      <a:r>
                        <a:rPr lang="it-IT" sz="1200" b="1" dirty="0">
                          <a:latin typeface="Arial" panose="020B0604020202020204" pitchFamily="34" charset="0"/>
                          <a:cs typeface="Arial" panose="020B0604020202020204" pitchFamily="34" charset="0"/>
                        </a:rPr>
                        <a:t>Degenerazione</a:t>
                      </a:r>
                      <a:r>
                        <a:rPr lang="it-IT" sz="1200" b="1" baseline="0" dirty="0">
                          <a:latin typeface="Arial" panose="020B0604020202020204" pitchFamily="34" charset="0"/>
                          <a:cs typeface="Arial" panose="020B0604020202020204" pitchFamily="34" charset="0"/>
                        </a:rPr>
                        <a:t> maculare senile</a:t>
                      </a:r>
                      <a:endParaRPr lang="it-IT" sz="1200" b="1" dirty="0">
                        <a:latin typeface="Arial" panose="020B0604020202020204" pitchFamily="34" charset="0"/>
                        <a:cs typeface="Arial" panose="020B0604020202020204" pitchFamily="34" charset="0"/>
                      </a:endParaRPr>
                    </a:p>
                  </a:txBody>
                  <a:tcPr anchor="ctr"/>
                </a:tc>
                <a:tc>
                  <a:txBody>
                    <a:bodyPr/>
                    <a:lstStyle/>
                    <a:p>
                      <a:pPr algn="just"/>
                      <a:r>
                        <a:rPr lang="it-IT" sz="1200" b="1" u="none" strike="noStrike" kern="1200" baseline="0" dirty="0">
                          <a:latin typeface="Arial" panose="020B0604020202020204" pitchFamily="34" charset="0"/>
                          <a:cs typeface="Arial" panose="020B0604020202020204" pitchFamily="34" charset="0"/>
                        </a:rPr>
                        <a:t>Omega-3, carotenoidi (luteina, zeaxantina, </a:t>
                      </a:r>
                      <a:r>
                        <a:rPr lang="it-IT" sz="1200" b="1" u="none" strike="noStrike" kern="1200" baseline="0" dirty="0" err="1">
                          <a:latin typeface="Arial" panose="020B0604020202020204" pitchFamily="34" charset="0"/>
                          <a:cs typeface="Arial" panose="020B0604020202020204" pitchFamily="34" charset="0"/>
                        </a:rPr>
                        <a:t>astaxantina</a:t>
                      </a:r>
                      <a:r>
                        <a:rPr lang="it-IT" sz="1200" b="1" u="none" strike="noStrike" kern="1200" baseline="0" dirty="0">
                          <a:latin typeface="Arial" panose="020B0604020202020204" pitchFamily="34" charset="0"/>
                          <a:cs typeface="Arial" panose="020B0604020202020204" pitchFamily="34" charset="0"/>
                        </a:rPr>
                        <a:t>), vitamine gruppo B, mirtillo nero</a:t>
                      </a:r>
                      <a:endParaRPr lang="it-IT" sz="1200" b="1"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0008"/>
                  </a:ext>
                </a:extLst>
              </a:tr>
              <a:tr h="471604">
                <a:tc>
                  <a:txBody>
                    <a:bodyPr/>
                    <a:lstStyle/>
                    <a:p>
                      <a:pPr algn="just"/>
                      <a:r>
                        <a:rPr lang="it-IT" sz="1200" b="1" dirty="0">
                          <a:latin typeface="Arial" panose="020B0604020202020204" pitchFamily="34" charset="0"/>
                          <a:cs typeface="Arial" panose="020B0604020202020204" pitchFamily="34" charset="0"/>
                        </a:rPr>
                        <a:t>Carcinoma prostatico</a:t>
                      </a:r>
                    </a:p>
                  </a:txBody>
                  <a:tcPr anchor="ctr"/>
                </a:tc>
                <a:tc>
                  <a:txBody>
                    <a:bodyPr/>
                    <a:lstStyle/>
                    <a:p>
                      <a:r>
                        <a:rPr lang="it-IT" sz="1200" b="1" u="none" strike="noStrike" kern="1200" baseline="0" dirty="0">
                          <a:latin typeface="Arial" panose="020B0604020202020204" pitchFamily="34" charset="0"/>
                          <a:cs typeface="Arial" panose="020B0604020202020204" pitchFamily="34" charset="0"/>
                        </a:rPr>
                        <a:t>Fitoestrogeni, te verde, vitamina E, beta--‐carotene, selenio, licopene</a:t>
                      </a:r>
                      <a:endParaRPr lang="it-IT" sz="1200" b="1"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0009"/>
                  </a:ext>
                </a:extLst>
              </a:tr>
              <a:tr h="471604">
                <a:tc>
                  <a:txBody>
                    <a:bodyPr/>
                    <a:lstStyle/>
                    <a:p>
                      <a:pPr algn="just"/>
                      <a:r>
                        <a:rPr lang="it-IT" sz="1200" b="1" dirty="0">
                          <a:latin typeface="Arial" panose="020B0604020202020204" pitchFamily="34" charset="0"/>
                          <a:cs typeface="Arial" panose="020B0604020202020204" pitchFamily="34" charset="0"/>
                        </a:rPr>
                        <a:t>Neuropatie e dolore neuropatico</a:t>
                      </a:r>
                    </a:p>
                  </a:txBody>
                  <a:tcPr anchor="ctr"/>
                </a:tc>
                <a:tc>
                  <a:txBody>
                    <a:bodyPr/>
                    <a:lstStyle/>
                    <a:p>
                      <a:r>
                        <a:rPr lang="it-IT" sz="1200" b="1" dirty="0" err="1">
                          <a:latin typeface="Arial" panose="020B0604020202020204" pitchFamily="34" charset="0"/>
                          <a:cs typeface="Arial" panose="020B0604020202020204" pitchFamily="34" charset="0"/>
                        </a:rPr>
                        <a:t>Vit</a:t>
                      </a:r>
                      <a:r>
                        <a:rPr lang="it-IT" sz="1200" b="1" dirty="0">
                          <a:latin typeface="Arial" panose="020B0604020202020204" pitchFamily="34" charset="0"/>
                          <a:cs typeface="Arial" panose="020B0604020202020204" pitchFamily="34" charset="0"/>
                        </a:rPr>
                        <a:t>. B12, </a:t>
                      </a:r>
                      <a:r>
                        <a:rPr lang="it-IT" sz="1200" b="1" dirty="0" err="1">
                          <a:latin typeface="Arial" panose="020B0604020202020204" pitchFamily="34" charset="0"/>
                          <a:cs typeface="Arial" panose="020B0604020202020204" pitchFamily="34" charset="0"/>
                        </a:rPr>
                        <a:t>Vit</a:t>
                      </a:r>
                      <a:r>
                        <a:rPr lang="it-IT" sz="1200" b="1" dirty="0">
                          <a:latin typeface="Arial" panose="020B0604020202020204" pitchFamily="34" charset="0"/>
                          <a:cs typeface="Arial" panose="020B0604020202020204" pitchFamily="34" charset="0"/>
                        </a:rPr>
                        <a:t>. B6,</a:t>
                      </a:r>
                      <a:r>
                        <a:rPr lang="it-IT" sz="1200" b="1" baseline="0" dirty="0">
                          <a:latin typeface="Arial" panose="020B0604020202020204" pitchFamily="34" charset="0"/>
                          <a:cs typeface="Arial" panose="020B0604020202020204" pitchFamily="34" charset="0"/>
                        </a:rPr>
                        <a:t> </a:t>
                      </a:r>
                      <a:r>
                        <a:rPr lang="it-IT" sz="1200" b="1" dirty="0">
                          <a:latin typeface="Arial" panose="020B0604020202020204" pitchFamily="34" charset="0"/>
                          <a:cs typeface="Arial" panose="020B0604020202020204" pitchFamily="34" charset="0"/>
                        </a:rPr>
                        <a:t>acido alfa-</a:t>
                      </a:r>
                      <a:r>
                        <a:rPr lang="it-IT" sz="1200" b="1" dirty="0" err="1">
                          <a:latin typeface="Arial" panose="020B0604020202020204" pitchFamily="34" charset="0"/>
                          <a:cs typeface="Arial" panose="020B0604020202020204" pitchFamily="34" charset="0"/>
                        </a:rPr>
                        <a:t>lipoico</a:t>
                      </a:r>
                      <a:r>
                        <a:rPr lang="it-IT" sz="1200" b="1" dirty="0">
                          <a:latin typeface="Arial" panose="020B0604020202020204" pitchFamily="34" charset="0"/>
                          <a:cs typeface="Arial" panose="020B0604020202020204" pitchFamily="34" charset="0"/>
                        </a:rPr>
                        <a:t>, </a:t>
                      </a:r>
                      <a:r>
                        <a:rPr lang="it-IT" sz="1200" b="1" dirty="0" err="1">
                          <a:latin typeface="Arial" panose="020B0604020202020204" pitchFamily="34" charset="0"/>
                          <a:cs typeface="Arial" panose="020B0604020202020204" pitchFamily="34" charset="0"/>
                        </a:rPr>
                        <a:t>Acetil</a:t>
                      </a:r>
                      <a:r>
                        <a:rPr lang="it-IT" sz="1200" b="1" dirty="0">
                          <a:latin typeface="Arial" panose="020B0604020202020204" pitchFamily="34" charset="0"/>
                          <a:cs typeface="Arial" panose="020B0604020202020204" pitchFamily="34" charset="0"/>
                        </a:rPr>
                        <a:t>-Carnitina,</a:t>
                      </a:r>
                      <a:r>
                        <a:rPr lang="it-IT" sz="1200" b="1" baseline="0" dirty="0">
                          <a:latin typeface="Arial" panose="020B0604020202020204" pitchFamily="34" charset="0"/>
                          <a:cs typeface="Arial" panose="020B0604020202020204" pitchFamily="34" charset="0"/>
                        </a:rPr>
                        <a:t> acido </a:t>
                      </a:r>
                      <a:r>
                        <a:rPr lang="it-IT" sz="1200" b="1" baseline="0" dirty="0" err="1">
                          <a:latin typeface="Arial" panose="020B0604020202020204" pitchFamily="34" charset="0"/>
                          <a:cs typeface="Arial" panose="020B0604020202020204" pitchFamily="34" charset="0"/>
                        </a:rPr>
                        <a:t>tioctico</a:t>
                      </a:r>
                      <a:endParaRPr lang="it-IT" sz="1200" b="1"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0010"/>
                  </a:ext>
                </a:extLst>
              </a:tr>
            </a:tbl>
          </a:graphicData>
        </a:graphic>
      </p:graphicFrame>
      <p:sp>
        <p:nvSpPr>
          <p:cNvPr id="3" name="Titolo 3"/>
          <p:cNvSpPr txBox="1">
            <a:spLocks/>
          </p:cNvSpPr>
          <p:nvPr/>
        </p:nvSpPr>
        <p:spPr>
          <a:xfrm>
            <a:off x="0" y="1"/>
            <a:ext cx="12192000" cy="908050"/>
          </a:xfrm>
          <a:prstGeom prst="rect">
            <a:avLst/>
          </a:prstGeom>
          <a:noFill/>
          <a:scene3d>
            <a:camera prst="orthographicFront"/>
            <a:lightRig rig="threePt" dir="t"/>
          </a:scene3d>
          <a:sp3d>
            <a:bevelT/>
          </a:sp3d>
        </p:spPr>
        <p:txBody>
          <a:bodyPr vert="horz" lIns="91440" tIns="45720" rIns="91440" bIns="45720" rtlCol="0" anchor="ctr">
            <a:noAutofit/>
          </a:bodyPr>
          <a:lstStyle>
            <a:lvl1pPr algn="l" defTabSz="914400" rtl="0" eaLnBrk="1" latinLnBrk="0" hangingPunct="1">
              <a:spcBef>
                <a:spcPct val="0"/>
              </a:spcBef>
              <a:buNone/>
              <a:defRPr sz="4900" kern="1200">
                <a:solidFill>
                  <a:schemeClr val="tx1"/>
                </a:solidFill>
                <a:effectLst>
                  <a:outerShdw blurRad="38100" dist="38100" dir="2700000" algn="tl">
                    <a:srgbClr val="000000">
                      <a:alpha val="43137"/>
                    </a:srgbClr>
                  </a:outerShdw>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it-IT" altLang="it-IT" sz="3600" b="1" dirty="0">
                <a:solidFill>
                  <a:srgbClr val="002060"/>
                </a:solidFill>
                <a:effectLst/>
                <a:latin typeface="Arial" panose="020B0604020202020204" pitchFamily="34" charset="0"/>
                <a:cs typeface="Arial" panose="020B0604020202020204" pitchFamily="34" charset="0"/>
              </a:rPr>
              <a:t>Nutraceutica e patologia</a:t>
            </a:r>
          </a:p>
        </p:txBody>
      </p:sp>
    </p:spTree>
    <p:extLst>
      <p:ext uri="{BB962C8B-B14F-4D97-AF65-F5344CB8AC3E}">
        <p14:creationId xmlns:p14="http://schemas.microsoft.com/office/powerpoint/2010/main" val="102741024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ella 5">
            <a:extLst>
              <a:ext uri="{FF2B5EF4-FFF2-40B4-BE49-F238E27FC236}">
                <a16:creationId xmlns:a16="http://schemas.microsoft.com/office/drawing/2014/main" id="{C58C5ACA-908C-1743-60B5-95979BA80F1F}"/>
              </a:ext>
            </a:extLst>
          </p:cNvPr>
          <p:cNvGraphicFramePr>
            <a:graphicFrameLocks noGrp="1"/>
          </p:cNvGraphicFramePr>
          <p:nvPr>
            <p:extLst>
              <p:ext uri="{D42A27DB-BD31-4B8C-83A1-F6EECF244321}">
                <p14:modId xmlns:p14="http://schemas.microsoft.com/office/powerpoint/2010/main" val="2493521148"/>
              </p:ext>
            </p:extLst>
          </p:nvPr>
        </p:nvGraphicFramePr>
        <p:xfrm>
          <a:off x="838200" y="1030675"/>
          <a:ext cx="9911644" cy="5455920"/>
        </p:xfrm>
        <a:graphic>
          <a:graphicData uri="http://schemas.openxmlformats.org/drawingml/2006/table">
            <a:tbl>
              <a:tblPr firstRow="1" bandRow="1">
                <a:tableStyleId>{5C22544A-7EE6-4342-B048-85BDC9FD1C3A}</a:tableStyleId>
              </a:tblPr>
              <a:tblGrid>
                <a:gridCol w="7163036">
                  <a:extLst>
                    <a:ext uri="{9D8B030D-6E8A-4147-A177-3AD203B41FA5}">
                      <a16:colId xmlns:a16="http://schemas.microsoft.com/office/drawing/2014/main" val="3322486448"/>
                    </a:ext>
                  </a:extLst>
                </a:gridCol>
                <a:gridCol w="2748608">
                  <a:extLst>
                    <a:ext uri="{9D8B030D-6E8A-4147-A177-3AD203B41FA5}">
                      <a16:colId xmlns:a16="http://schemas.microsoft.com/office/drawing/2014/main" val="873386726"/>
                    </a:ext>
                  </a:extLst>
                </a:gridCol>
              </a:tblGrid>
              <a:tr h="389189">
                <a:tc gridSpan="2">
                  <a:txBody>
                    <a:bodyPr/>
                    <a:lstStyle/>
                    <a:p>
                      <a:r>
                        <a:rPr lang="it-IT" sz="2000" dirty="0">
                          <a:latin typeface="Arial" panose="020B0604020202020204" pitchFamily="34" charset="0"/>
                          <a:cs typeface="Arial" panose="020B0604020202020204" pitchFamily="34" charset="0"/>
                        </a:rPr>
                        <a:t>Top 10 nutraceutici venduti in Italia (aprile 2017-2018)</a:t>
                      </a:r>
                    </a:p>
                  </a:txBody>
                  <a:tcPr/>
                </a:tc>
                <a:tc hMerge="1">
                  <a:txBody>
                    <a:bodyPr/>
                    <a:lstStyle/>
                    <a:p>
                      <a:endParaRPr lang="it-IT" dirty="0"/>
                    </a:p>
                  </a:txBody>
                  <a:tcPr/>
                </a:tc>
                <a:extLst>
                  <a:ext uri="{0D108BD9-81ED-4DB2-BD59-A6C34878D82A}">
                    <a16:rowId xmlns:a16="http://schemas.microsoft.com/office/drawing/2014/main" val="116864619"/>
                  </a:ext>
                </a:extLst>
              </a:tr>
              <a:tr h="688566">
                <a:tc>
                  <a:txBody>
                    <a:bodyPr/>
                    <a:lstStyle/>
                    <a:p>
                      <a:r>
                        <a:rPr lang="it-IT" sz="2000" b="1" dirty="0">
                          <a:solidFill>
                            <a:schemeClr val="accent2">
                              <a:lumMod val="75000"/>
                            </a:schemeClr>
                          </a:solidFill>
                          <a:latin typeface="Arial" panose="020B0604020202020204" pitchFamily="34" charset="0"/>
                          <a:cs typeface="Arial" panose="020B0604020202020204" pitchFamily="34" charset="0"/>
                        </a:rPr>
                        <a:t>Prodotti</a:t>
                      </a:r>
                    </a:p>
                  </a:txBody>
                  <a:tcPr/>
                </a:tc>
                <a:tc>
                  <a:txBody>
                    <a:bodyPr/>
                    <a:lstStyle/>
                    <a:p>
                      <a:pPr algn="ctr"/>
                      <a:r>
                        <a:rPr lang="it-IT" sz="2000" b="1" dirty="0">
                          <a:solidFill>
                            <a:schemeClr val="accent2">
                              <a:lumMod val="75000"/>
                            </a:schemeClr>
                          </a:solidFill>
                          <a:latin typeface="Arial" panose="020B0604020202020204" pitchFamily="34" charset="0"/>
                          <a:cs typeface="Arial" panose="020B0604020202020204" pitchFamily="34" charset="0"/>
                        </a:rPr>
                        <a:t>Valore</a:t>
                      </a:r>
                    </a:p>
                    <a:p>
                      <a:pPr algn="ctr"/>
                      <a:r>
                        <a:rPr lang="it-IT" sz="2000" b="1" dirty="0">
                          <a:solidFill>
                            <a:schemeClr val="accent2">
                              <a:lumMod val="75000"/>
                            </a:schemeClr>
                          </a:solidFill>
                          <a:latin typeface="Arial" panose="020B0604020202020204" pitchFamily="34" charset="0"/>
                          <a:cs typeface="Arial" panose="020B0604020202020204" pitchFamily="34" charset="0"/>
                        </a:rPr>
                        <a:t>In milioni di €</a:t>
                      </a:r>
                    </a:p>
                  </a:txBody>
                  <a:tcPr/>
                </a:tc>
                <a:extLst>
                  <a:ext uri="{0D108BD9-81ED-4DB2-BD59-A6C34878D82A}">
                    <a16:rowId xmlns:a16="http://schemas.microsoft.com/office/drawing/2014/main" val="2908103762"/>
                  </a:ext>
                </a:extLst>
              </a:tr>
              <a:tr h="389189">
                <a:tc>
                  <a:txBody>
                    <a:bodyPr/>
                    <a:lstStyle/>
                    <a:p>
                      <a:r>
                        <a:rPr lang="it-IT" sz="2000" dirty="0">
                          <a:latin typeface="Arial" panose="020B0604020202020204" pitchFamily="34" charset="0"/>
                          <a:cs typeface="Arial" panose="020B0604020202020204" pitchFamily="34" charset="0"/>
                        </a:rPr>
                        <a:t>Probiotici</a:t>
                      </a:r>
                    </a:p>
                  </a:txBody>
                  <a:tcPr/>
                </a:tc>
                <a:tc>
                  <a:txBody>
                    <a:bodyPr/>
                    <a:lstStyle/>
                    <a:p>
                      <a:pPr algn="ctr"/>
                      <a:r>
                        <a:rPr lang="it-IT" sz="2000" dirty="0">
                          <a:latin typeface="Arial" panose="020B0604020202020204" pitchFamily="34" charset="0"/>
                          <a:cs typeface="Arial" panose="020B0604020202020204" pitchFamily="34" charset="0"/>
                        </a:rPr>
                        <a:t>385.2</a:t>
                      </a:r>
                    </a:p>
                  </a:txBody>
                  <a:tcPr/>
                </a:tc>
                <a:extLst>
                  <a:ext uri="{0D108BD9-81ED-4DB2-BD59-A6C34878D82A}">
                    <a16:rowId xmlns:a16="http://schemas.microsoft.com/office/drawing/2014/main" val="314318633"/>
                  </a:ext>
                </a:extLst>
              </a:tr>
              <a:tr h="389189">
                <a:tc>
                  <a:txBody>
                    <a:bodyPr/>
                    <a:lstStyle/>
                    <a:p>
                      <a:r>
                        <a:rPr lang="it-IT" sz="2000" dirty="0">
                          <a:latin typeface="Arial" panose="020B0604020202020204" pitchFamily="34" charset="0"/>
                          <a:cs typeface="Arial" panose="020B0604020202020204" pitchFamily="34" charset="0"/>
                        </a:rPr>
                        <a:t>Integratori minerali</a:t>
                      </a:r>
                    </a:p>
                  </a:txBody>
                  <a:tcPr/>
                </a:tc>
                <a:tc>
                  <a:txBody>
                    <a:bodyPr/>
                    <a:lstStyle/>
                    <a:p>
                      <a:pPr algn="ctr"/>
                      <a:r>
                        <a:rPr lang="it-IT" sz="2000" dirty="0">
                          <a:latin typeface="Arial" panose="020B0604020202020204" pitchFamily="34" charset="0"/>
                          <a:cs typeface="Arial" panose="020B0604020202020204" pitchFamily="34" charset="0"/>
                        </a:rPr>
                        <a:t>232.6</a:t>
                      </a:r>
                    </a:p>
                  </a:txBody>
                  <a:tcPr/>
                </a:tc>
                <a:extLst>
                  <a:ext uri="{0D108BD9-81ED-4DB2-BD59-A6C34878D82A}">
                    <a16:rowId xmlns:a16="http://schemas.microsoft.com/office/drawing/2014/main" val="418177233"/>
                  </a:ext>
                </a:extLst>
              </a:tr>
              <a:tr h="389189">
                <a:tc>
                  <a:txBody>
                    <a:bodyPr/>
                    <a:lstStyle/>
                    <a:p>
                      <a:r>
                        <a:rPr lang="it-IT" sz="2000" dirty="0">
                          <a:latin typeface="Arial" panose="020B0604020202020204" pitchFamily="34" charset="0"/>
                          <a:cs typeface="Arial" panose="020B0604020202020204" pitchFamily="34" charset="0"/>
                        </a:rPr>
                        <a:t>Integratori multivitaminici</a:t>
                      </a:r>
                    </a:p>
                  </a:txBody>
                  <a:tcPr/>
                </a:tc>
                <a:tc>
                  <a:txBody>
                    <a:bodyPr/>
                    <a:lstStyle/>
                    <a:p>
                      <a:pPr algn="ctr"/>
                      <a:r>
                        <a:rPr lang="it-IT" sz="2000" dirty="0">
                          <a:latin typeface="Arial" panose="020B0604020202020204" pitchFamily="34" charset="0"/>
                          <a:cs typeface="Arial" panose="020B0604020202020204" pitchFamily="34" charset="0"/>
                        </a:rPr>
                        <a:t>222.3</a:t>
                      </a:r>
                    </a:p>
                  </a:txBody>
                  <a:tcPr/>
                </a:tc>
                <a:extLst>
                  <a:ext uri="{0D108BD9-81ED-4DB2-BD59-A6C34878D82A}">
                    <a16:rowId xmlns:a16="http://schemas.microsoft.com/office/drawing/2014/main" val="3023725779"/>
                  </a:ext>
                </a:extLst>
              </a:tr>
              <a:tr h="389189">
                <a:tc>
                  <a:txBody>
                    <a:bodyPr/>
                    <a:lstStyle/>
                    <a:p>
                      <a:r>
                        <a:rPr lang="it-IT" sz="2000" dirty="0">
                          <a:latin typeface="Arial" panose="020B0604020202020204" pitchFamily="34" charset="0"/>
                          <a:cs typeface="Arial" panose="020B0604020202020204" pitchFamily="34" charset="0"/>
                        </a:rPr>
                        <a:t>Tonici</a:t>
                      </a:r>
                    </a:p>
                  </a:txBody>
                  <a:tcPr/>
                </a:tc>
                <a:tc>
                  <a:txBody>
                    <a:bodyPr/>
                    <a:lstStyle/>
                    <a:p>
                      <a:pPr algn="ctr"/>
                      <a:r>
                        <a:rPr lang="it-IT" sz="2000" dirty="0">
                          <a:latin typeface="Arial" panose="020B0604020202020204" pitchFamily="34" charset="0"/>
                          <a:cs typeface="Arial" panose="020B0604020202020204" pitchFamily="34" charset="0"/>
                        </a:rPr>
                        <a:t>179.2</a:t>
                      </a:r>
                    </a:p>
                  </a:txBody>
                  <a:tcPr/>
                </a:tc>
                <a:extLst>
                  <a:ext uri="{0D108BD9-81ED-4DB2-BD59-A6C34878D82A}">
                    <a16:rowId xmlns:a16="http://schemas.microsoft.com/office/drawing/2014/main" val="1747539278"/>
                  </a:ext>
                </a:extLst>
              </a:tr>
              <a:tr h="389189">
                <a:tc>
                  <a:txBody>
                    <a:bodyPr/>
                    <a:lstStyle/>
                    <a:p>
                      <a:r>
                        <a:rPr lang="it-IT" sz="2000" dirty="0">
                          <a:latin typeface="Arial" panose="020B0604020202020204" pitchFamily="34" charset="0"/>
                          <a:cs typeface="Arial" panose="020B0604020202020204" pitchFamily="34" charset="0"/>
                        </a:rPr>
                        <a:t>Ipocolesterolemici a base di metacolina</a:t>
                      </a:r>
                    </a:p>
                  </a:txBody>
                  <a:tcPr/>
                </a:tc>
                <a:tc>
                  <a:txBody>
                    <a:bodyPr/>
                    <a:lstStyle/>
                    <a:p>
                      <a:pPr algn="ctr"/>
                      <a:r>
                        <a:rPr lang="it-IT" sz="2000" dirty="0">
                          <a:latin typeface="Arial" panose="020B0604020202020204" pitchFamily="34" charset="0"/>
                          <a:cs typeface="Arial" panose="020B0604020202020204" pitchFamily="34" charset="0"/>
                        </a:rPr>
                        <a:t>129.1</a:t>
                      </a:r>
                    </a:p>
                  </a:txBody>
                  <a:tcPr/>
                </a:tc>
                <a:extLst>
                  <a:ext uri="{0D108BD9-81ED-4DB2-BD59-A6C34878D82A}">
                    <a16:rowId xmlns:a16="http://schemas.microsoft.com/office/drawing/2014/main" val="4077908916"/>
                  </a:ext>
                </a:extLst>
              </a:tr>
              <a:tr h="389189">
                <a:tc>
                  <a:txBody>
                    <a:bodyPr/>
                    <a:lstStyle/>
                    <a:p>
                      <a:r>
                        <a:rPr lang="it-IT" sz="2000" dirty="0">
                          <a:latin typeface="Arial" panose="020B0604020202020204" pitchFamily="34" charset="0"/>
                          <a:cs typeface="Arial" panose="020B0604020202020204" pitchFamily="34" charset="0"/>
                        </a:rPr>
                        <a:t>Funzionale intestinale</a:t>
                      </a:r>
                    </a:p>
                  </a:txBody>
                  <a:tcPr/>
                </a:tc>
                <a:tc>
                  <a:txBody>
                    <a:bodyPr/>
                    <a:lstStyle/>
                    <a:p>
                      <a:pPr algn="ctr"/>
                      <a:r>
                        <a:rPr lang="it-IT" sz="2000" dirty="0">
                          <a:latin typeface="Arial" panose="020B0604020202020204" pitchFamily="34" charset="0"/>
                          <a:cs typeface="Arial" panose="020B0604020202020204" pitchFamily="34" charset="0"/>
                        </a:rPr>
                        <a:t>106.3</a:t>
                      </a:r>
                    </a:p>
                  </a:txBody>
                  <a:tcPr/>
                </a:tc>
                <a:extLst>
                  <a:ext uri="{0D108BD9-81ED-4DB2-BD59-A6C34878D82A}">
                    <a16:rowId xmlns:a16="http://schemas.microsoft.com/office/drawing/2014/main" val="1857461874"/>
                  </a:ext>
                </a:extLst>
              </a:tr>
              <a:tr h="389189">
                <a:tc>
                  <a:txBody>
                    <a:bodyPr/>
                    <a:lstStyle/>
                    <a:p>
                      <a:r>
                        <a:rPr lang="it-IT" sz="2000" dirty="0">
                          <a:latin typeface="Arial" panose="020B0604020202020204" pitchFamily="34" charset="0"/>
                          <a:cs typeface="Arial" panose="020B0604020202020204" pitchFamily="34" charset="0"/>
                        </a:rPr>
                        <a:t>Tosse</a:t>
                      </a:r>
                    </a:p>
                  </a:txBody>
                  <a:tcPr/>
                </a:tc>
                <a:tc>
                  <a:txBody>
                    <a:bodyPr/>
                    <a:lstStyle/>
                    <a:p>
                      <a:pPr algn="ctr"/>
                      <a:r>
                        <a:rPr lang="it-IT" sz="2000" dirty="0">
                          <a:latin typeface="Arial" panose="020B0604020202020204" pitchFamily="34" charset="0"/>
                          <a:cs typeface="Arial" panose="020B0604020202020204" pitchFamily="34" charset="0"/>
                        </a:rPr>
                        <a:t>98.7</a:t>
                      </a:r>
                    </a:p>
                  </a:txBody>
                  <a:tcPr/>
                </a:tc>
                <a:extLst>
                  <a:ext uri="{0D108BD9-81ED-4DB2-BD59-A6C34878D82A}">
                    <a16:rowId xmlns:a16="http://schemas.microsoft.com/office/drawing/2014/main" val="3853696434"/>
                  </a:ext>
                </a:extLst>
              </a:tr>
              <a:tr h="389189">
                <a:tc>
                  <a:txBody>
                    <a:bodyPr/>
                    <a:lstStyle/>
                    <a:p>
                      <a:r>
                        <a:rPr lang="it-IT" sz="2000" dirty="0">
                          <a:latin typeface="Arial" panose="020B0604020202020204" pitchFamily="34" charset="0"/>
                          <a:cs typeface="Arial" panose="020B0604020202020204" pitchFamily="34" charset="0"/>
                        </a:rPr>
                        <a:t>Salute delle articolazioni</a:t>
                      </a:r>
                    </a:p>
                  </a:txBody>
                  <a:tcPr/>
                </a:tc>
                <a:tc>
                  <a:txBody>
                    <a:bodyPr/>
                    <a:lstStyle/>
                    <a:p>
                      <a:pPr algn="ctr"/>
                      <a:r>
                        <a:rPr lang="it-IT" sz="2000" dirty="0">
                          <a:latin typeface="Arial" panose="020B0604020202020204" pitchFamily="34" charset="0"/>
                          <a:cs typeface="Arial" panose="020B0604020202020204" pitchFamily="34" charset="0"/>
                        </a:rPr>
                        <a:t>93.3</a:t>
                      </a:r>
                    </a:p>
                  </a:txBody>
                  <a:tcPr/>
                </a:tc>
                <a:extLst>
                  <a:ext uri="{0D108BD9-81ED-4DB2-BD59-A6C34878D82A}">
                    <a16:rowId xmlns:a16="http://schemas.microsoft.com/office/drawing/2014/main" val="3144142875"/>
                  </a:ext>
                </a:extLst>
              </a:tr>
              <a:tr h="389189">
                <a:tc>
                  <a:txBody>
                    <a:bodyPr/>
                    <a:lstStyle/>
                    <a:p>
                      <a:r>
                        <a:rPr lang="it-IT" sz="2000" dirty="0">
                          <a:latin typeface="Arial" panose="020B0604020202020204" pitchFamily="34" charset="0"/>
                          <a:cs typeface="Arial" panose="020B0604020202020204" pitchFamily="34" charset="0"/>
                        </a:rPr>
                        <a:t>Sonno e calmanti</a:t>
                      </a:r>
                    </a:p>
                  </a:txBody>
                  <a:tcPr/>
                </a:tc>
                <a:tc>
                  <a:txBody>
                    <a:bodyPr/>
                    <a:lstStyle/>
                    <a:p>
                      <a:pPr algn="ctr"/>
                      <a:r>
                        <a:rPr lang="it-IT" sz="2000" dirty="0">
                          <a:latin typeface="Arial" panose="020B0604020202020204" pitchFamily="34" charset="0"/>
                          <a:cs typeface="Arial" panose="020B0604020202020204" pitchFamily="34" charset="0"/>
                        </a:rPr>
                        <a:t>91.6</a:t>
                      </a:r>
                    </a:p>
                  </a:txBody>
                  <a:tcPr/>
                </a:tc>
                <a:extLst>
                  <a:ext uri="{0D108BD9-81ED-4DB2-BD59-A6C34878D82A}">
                    <a16:rowId xmlns:a16="http://schemas.microsoft.com/office/drawing/2014/main" val="2527345326"/>
                  </a:ext>
                </a:extLst>
              </a:tr>
              <a:tr h="389189">
                <a:tc>
                  <a:txBody>
                    <a:bodyPr/>
                    <a:lstStyle/>
                    <a:p>
                      <a:r>
                        <a:rPr lang="it-IT" sz="2000" dirty="0">
                          <a:latin typeface="Arial" panose="020B0604020202020204" pitchFamily="34" charset="0"/>
                          <a:cs typeface="Arial" panose="020B0604020202020204" pitchFamily="34" charset="0"/>
                        </a:rPr>
                        <a:t>Antiacido e antireflusso</a:t>
                      </a:r>
                    </a:p>
                  </a:txBody>
                  <a:tcPr/>
                </a:tc>
                <a:tc>
                  <a:txBody>
                    <a:bodyPr/>
                    <a:lstStyle/>
                    <a:p>
                      <a:pPr algn="ctr"/>
                      <a:r>
                        <a:rPr lang="it-IT" sz="2000" dirty="0">
                          <a:latin typeface="Arial" panose="020B0604020202020204" pitchFamily="34" charset="0"/>
                          <a:cs typeface="Arial" panose="020B0604020202020204" pitchFamily="34" charset="0"/>
                        </a:rPr>
                        <a:t>88.6</a:t>
                      </a:r>
                    </a:p>
                  </a:txBody>
                  <a:tcPr/>
                </a:tc>
                <a:extLst>
                  <a:ext uri="{0D108BD9-81ED-4DB2-BD59-A6C34878D82A}">
                    <a16:rowId xmlns:a16="http://schemas.microsoft.com/office/drawing/2014/main" val="1658620159"/>
                  </a:ext>
                </a:extLst>
              </a:tr>
              <a:tr h="389189">
                <a:tc>
                  <a:txBody>
                    <a:bodyPr/>
                    <a:lstStyle/>
                    <a:p>
                      <a:r>
                        <a:rPr lang="it-IT" sz="2000" dirty="0">
                          <a:latin typeface="Arial" panose="020B0604020202020204" pitchFamily="34" charset="0"/>
                          <a:cs typeface="Arial" panose="020B0604020202020204" pitchFamily="34" charset="0"/>
                        </a:rPr>
                        <a:t>Omega-3</a:t>
                      </a:r>
                    </a:p>
                  </a:txBody>
                  <a:tcPr/>
                </a:tc>
                <a:tc>
                  <a:txBody>
                    <a:bodyPr/>
                    <a:lstStyle/>
                    <a:p>
                      <a:pPr algn="ctr"/>
                      <a:r>
                        <a:rPr lang="it-IT" sz="2000" dirty="0">
                          <a:latin typeface="Arial" panose="020B0604020202020204" pitchFamily="34" charset="0"/>
                          <a:cs typeface="Arial" panose="020B0604020202020204" pitchFamily="34" charset="0"/>
                        </a:rPr>
                        <a:t>39.6</a:t>
                      </a:r>
                    </a:p>
                  </a:txBody>
                  <a:tcPr/>
                </a:tc>
                <a:extLst>
                  <a:ext uri="{0D108BD9-81ED-4DB2-BD59-A6C34878D82A}">
                    <a16:rowId xmlns:a16="http://schemas.microsoft.com/office/drawing/2014/main" val="3371851233"/>
                  </a:ext>
                </a:extLst>
              </a:tr>
            </a:tbl>
          </a:graphicData>
        </a:graphic>
      </p:graphicFrame>
      <p:sp>
        <p:nvSpPr>
          <p:cNvPr id="9" name="Titolo 3">
            <a:extLst>
              <a:ext uri="{FF2B5EF4-FFF2-40B4-BE49-F238E27FC236}">
                <a16:creationId xmlns:a16="http://schemas.microsoft.com/office/drawing/2014/main" id="{2BA0F090-CF05-55B6-87B2-EBF4D22DBC3A}"/>
              </a:ext>
            </a:extLst>
          </p:cNvPr>
          <p:cNvSpPr txBox="1">
            <a:spLocks/>
          </p:cNvSpPr>
          <p:nvPr/>
        </p:nvSpPr>
        <p:spPr>
          <a:xfrm>
            <a:off x="838200" y="0"/>
            <a:ext cx="11353800" cy="908050"/>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chor="ctr">
            <a:noAutofit/>
          </a:bodyPr>
          <a:lstStyle>
            <a:lvl1pPr algn="l" defTabSz="914400" rtl="0" eaLnBrk="1" latinLnBrk="0" hangingPunct="1">
              <a:spcBef>
                <a:spcPct val="0"/>
              </a:spcBef>
              <a:buNone/>
              <a:defRPr sz="4900" kern="1200">
                <a:solidFill>
                  <a:schemeClr val="tx1"/>
                </a:solidFill>
                <a:effectLst>
                  <a:outerShdw blurRad="38100" dist="38100" dir="2700000" algn="tl">
                    <a:srgbClr val="000000">
                      <a:alpha val="43137"/>
                    </a:srgbClr>
                  </a:outerShdw>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it-IT" altLang="it-IT" sz="3600" b="1" i="0"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t>IN QUALI NUTRACEUTICI SI INVESTE DI PIU’…</a:t>
            </a:r>
          </a:p>
        </p:txBody>
      </p:sp>
      <p:sp>
        <p:nvSpPr>
          <p:cNvPr id="11" name="CasellaDiTesto 10">
            <a:extLst>
              <a:ext uri="{FF2B5EF4-FFF2-40B4-BE49-F238E27FC236}">
                <a16:creationId xmlns:a16="http://schemas.microsoft.com/office/drawing/2014/main" id="{575C0EF7-3BCC-5EF9-4187-9A798204379B}"/>
              </a:ext>
            </a:extLst>
          </p:cNvPr>
          <p:cNvSpPr txBox="1"/>
          <p:nvPr/>
        </p:nvSpPr>
        <p:spPr>
          <a:xfrm>
            <a:off x="7631289" y="6581001"/>
            <a:ext cx="4560711" cy="276999"/>
          </a:xfrm>
          <a:prstGeom prst="rect">
            <a:avLst/>
          </a:prstGeom>
          <a:noFill/>
        </p:spPr>
        <p:txBody>
          <a:bodyPr wrap="square">
            <a:spAutoFit/>
          </a:bodyPr>
          <a:lstStyle/>
          <a:p>
            <a:r>
              <a:rPr lang="it-IT" sz="1200" b="1" i="1" u="none" strike="noStrike" baseline="0" dirty="0" err="1">
                <a:solidFill>
                  <a:srgbClr val="0070C0"/>
                </a:solidFill>
                <a:latin typeface="Glober"/>
              </a:rPr>
              <a:t>Federsalus</a:t>
            </a:r>
            <a:r>
              <a:rPr lang="it-IT" sz="1200" b="1" i="1" u="none" strike="noStrike" baseline="0" dirty="0">
                <a:solidFill>
                  <a:srgbClr val="0070C0"/>
                </a:solidFill>
                <a:latin typeface="Glober"/>
              </a:rPr>
              <a:t> sui dati di New Line Ricerche di Mercato e Iri, aprile 2018</a:t>
            </a:r>
            <a:endParaRPr lang="it-IT" sz="1200" b="1" i="1" dirty="0">
              <a:solidFill>
                <a:srgbClr val="0070C0"/>
              </a:solidFill>
            </a:endParaRPr>
          </a:p>
        </p:txBody>
      </p:sp>
      <mc:AlternateContent xmlns:mc="http://schemas.openxmlformats.org/markup-compatibility/2006" xmlns:p14="http://schemas.microsoft.com/office/powerpoint/2010/main">
        <mc:Choice Requires="p14">
          <p:contentPart p14:bwMode="auto" r:id="rId3">
            <p14:nvContentPartPr>
              <p14:cNvPr id="2" name="Input penna 1">
                <a:extLst>
                  <a:ext uri="{FF2B5EF4-FFF2-40B4-BE49-F238E27FC236}">
                    <a16:creationId xmlns:a16="http://schemas.microsoft.com/office/drawing/2014/main" id="{2369A740-32F3-4501-12BC-9A610D88F841}"/>
                  </a:ext>
                </a:extLst>
              </p14:cNvPr>
              <p14:cNvContentPartPr/>
              <p14:nvPr/>
            </p14:nvContentPartPr>
            <p14:xfrm>
              <a:off x="925449" y="5080933"/>
              <a:ext cx="9749520" cy="360"/>
            </p14:xfrm>
          </p:contentPart>
        </mc:Choice>
        <mc:Fallback xmlns="">
          <p:pic>
            <p:nvPicPr>
              <p:cNvPr id="2" name="Input penna 1">
                <a:extLst>
                  <a:ext uri="{FF2B5EF4-FFF2-40B4-BE49-F238E27FC236}">
                    <a16:creationId xmlns:a16="http://schemas.microsoft.com/office/drawing/2014/main" id="{2369A740-32F3-4501-12BC-9A610D88F841}"/>
                  </a:ext>
                </a:extLst>
              </p:cNvPr>
              <p:cNvPicPr/>
              <p:nvPr/>
            </p:nvPicPr>
            <p:blipFill>
              <a:blip r:embed="rId4"/>
              <a:stretch>
                <a:fillRect/>
              </a:stretch>
            </p:blipFill>
            <p:spPr>
              <a:xfrm>
                <a:off x="853809" y="4936933"/>
                <a:ext cx="9893160" cy="288000"/>
              </a:xfrm>
              <a:prstGeom prst="rect">
                <a:avLst/>
              </a:prstGeom>
            </p:spPr>
          </p:pic>
        </mc:Fallback>
      </mc:AlternateContent>
    </p:spTree>
    <p:extLst>
      <p:ext uri="{BB962C8B-B14F-4D97-AF65-F5344CB8AC3E}">
        <p14:creationId xmlns:p14="http://schemas.microsoft.com/office/powerpoint/2010/main" val="113641453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a:extLst>
              <a:ext uri="{FF2B5EF4-FFF2-40B4-BE49-F238E27FC236}">
                <a16:creationId xmlns:a16="http://schemas.microsoft.com/office/drawing/2014/main" id="{22BC6A6F-9724-7F9C-D19F-7E9402565CE7}"/>
              </a:ext>
            </a:extLst>
          </p:cNvPr>
          <p:cNvSpPr txBox="1">
            <a:spLocks/>
          </p:cNvSpPr>
          <p:nvPr/>
        </p:nvSpPr>
        <p:spPr>
          <a:xfrm>
            <a:off x="0" y="0"/>
            <a:ext cx="12192000" cy="908050"/>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chor="ctr">
            <a:noAutofit/>
          </a:bodyPr>
          <a:lstStyle>
            <a:lvl1pPr algn="l" defTabSz="914400" rtl="0" eaLnBrk="1" latinLnBrk="0" hangingPunct="1">
              <a:spcBef>
                <a:spcPct val="0"/>
              </a:spcBef>
              <a:buNone/>
              <a:defRPr sz="4900" kern="1200">
                <a:solidFill>
                  <a:schemeClr val="tx1"/>
                </a:solidFill>
                <a:effectLst>
                  <a:outerShdw blurRad="38100" dist="38100" dir="2700000" algn="tl">
                    <a:srgbClr val="000000">
                      <a:alpha val="43137"/>
                    </a:srgbClr>
                  </a:outerShdw>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it-IT" altLang="it-IT" sz="3600" b="1" i="0"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t>NUTRACEUTICA – MEDICINA PROATTIVA</a:t>
            </a:r>
          </a:p>
        </p:txBody>
      </p:sp>
      <p:sp>
        <p:nvSpPr>
          <p:cNvPr id="6" name="CasellaDiTesto 5">
            <a:extLst>
              <a:ext uri="{FF2B5EF4-FFF2-40B4-BE49-F238E27FC236}">
                <a16:creationId xmlns:a16="http://schemas.microsoft.com/office/drawing/2014/main" id="{4AF042C8-55B4-99D5-8518-3BFA228CF465}"/>
              </a:ext>
            </a:extLst>
          </p:cNvPr>
          <p:cNvSpPr txBox="1"/>
          <p:nvPr/>
        </p:nvSpPr>
        <p:spPr>
          <a:xfrm>
            <a:off x="3467231" y="1990712"/>
            <a:ext cx="1877961" cy="369332"/>
          </a:xfrm>
          <a:prstGeom prst="rect">
            <a:avLst/>
          </a:prstGeom>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a:r>
              <a:rPr lang="it-IT" b="1" dirty="0">
                <a:latin typeface="Arial" panose="020B0604020202020204" pitchFamily="34" charset="0"/>
                <a:cs typeface="Arial" panose="020B0604020202020204" pitchFamily="34" charset="0"/>
              </a:rPr>
              <a:t>Sicurezza</a:t>
            </a:r>
          </a:p>
        </p:txBody>
      </p:sp>
      <p:sp>
        <p:nvSpPr>
          <p:cNvPr id="7" name="CasellaDiTesto 6">
            <a:extLst>
              <a:ext uri="{FF2B5EF4-FFF2-40B4-BE49-F238E27FC236}">
                <a16:creationId xmlns:a16="http://schemas.microsoft.com/office/drawing/2014/main" id="{3E759C13-B13F-CD95-673B-39F99E702FD3}"/>
              </a:ext>
            </a:extLst>
          </p:cNvPr>
          <p:cNvSpPr txBox="1"/>
          <p:nvPr/>
        </p:nvSpPr>
        <p:spPr>
          <a:xfrm>
            <a:off x="3462316" y="3137399"/>
            <a:ext cx="1877961" cy="369332"/>
          </a:xfrm>
          <a:prstGeom prst="rect">
            <a:avLst/>
          </a:prstGeom>
          <a:gradFill>
            <a:gsLst>
              <a:gs pos="100000">
                <a:srgbClr val="C00000"/>
              </a:gs>
              <a:gs pos="100000">
                <a:schemeClr val="accent2">
                  <a:shade val="48000"/>
                  <a:satMod val="180000"/>
                  <a:lumMod val="94000"/>
                </a:schemeClr>
              </a:gs>
              <a:gs pos="100000">
                <a:schemeClr val="accent2">
                  <a:shade val="48000"/>
                  <a:satMod val="180000"/>
                  <a:lumMod val="94000"/>
                </a:schemeClr>
              </a:gs>
            </a:gsLst>
          </a:gradFill>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a:r>
              <a:rPr lang="it-IT" b="1" dirty="0">
                <a:solidFill>
                  <a:schemeClr val="bg1"/>
                </a:solidFill>
                <a:latin typeface="Arial" panose="020B0604020202020204" pitchFamily="34" charset="0"/>
                <a:cs typeface="Arial" panose="020B0604020202020204" pitchFamily="34" charset="0"/>
              </a:rPr>
              <a:t>Nutraceutici</a:t>
            </a:r>
          </a:p>
        </p:txBody>
      </p:sp>
      <p:sp>
        <p:nvSpPr>
          <p:cNvPr id="8" name="CasellaDiTesto 7">
            <a:extLst>
              <a:ext uri="{FF2B5EF4-FFF2-40B4-BE49-F238E27FC236}">
                <a16:creationId xmlns:a16="http://schemas.microsoft.com/office/drawing/2014/main" id="{151F8C78-1DBA-76F6-BF8C-5FFC5D403ECF}"/>
              </a:ext>
            </a:extLst>
          </p:cNvPr>
          <p:cNvSpPr txBox="1"/>
          <p:nvPr/>
        </p:nvSpPr>
        <p:spPr>
          <a:xfrm>
            <a:off x="3462316" y="4230009"/>
            <a:ext cx="1877961" cy="369332"/>
          </a:xfrm>
          <a:prstGeom prst="rect">
            <a:avLst/>
          </a:prstGeom>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a:r>
              <a:rPr lang="it-IT" b="1" dirty="0">
                <a:latin typeface="Arial" panose="020B0604020202020204" pitchFamily="34" charset="0"/>
                <a:cs typeface="Arial" panose="020B0604020202020204" pitchFamily="34" charset="0"/>
              </a:rPr>
              <a:t>Efficacia</a:t>
            </a:r>
          </a:p>
        </p:txBody>
      </p:sp>
      <p:sp>
        <p:nvSpPr>
          <p:cNvPr id="9" name="CasellaDiTesto 8">
            <a:extLst>
              <a:ext uri="{FF2B5EF4-FFF2-40B4-BE49-F238E27FC236}">
                <a16:creationId xmlns:a16="http://schemas.microsoft.com/office/drawing/2014/main" id="{71D5B378-194C-EA76-0A1D-B61AE055A2AB}"/>
              </a:ext>
            </a:extLst>
          </p:cNvPr>
          <p:cNvSpPr txBox="1"/>
          <p:nvPr/>
        </p:nvSpPr>
        <p:spPr>
          <a:xfrm>
            <a:off x="6353001" y="3109893"/>
            <a:ext cx="1877961" cy="369332"/>
          </a:xfrm>
          <a:prstGeom prst="rect">
            <a:avLst/>
          </a:prstGeom>
          <a:gradFill>
            <a:gsLst>
              <a:gs pos="86000">
                <a:srgbClr val="7030A0"/>
              </a:gs>
              <a:gs pos="100000">
                <a:schemeClr val="accent2">
                  <a:shade val="48000"/>
                  <a:satMod val="180000"/>
                  <a:lumMod val="94000"/>
                </a:schemeClr>
              </a:gs>
              <a:gs pos="100000">
                <a:schemeClr val="accent2">
                  <a:shade val="48000"/>
                  <a:satMod val="180000"/>
                  <a:lumMod val="94000"/>
                </a:schemeClr>
              </a:gs>
            </a:gsLst>
          </a:gradFill>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a:r>
              <a:rPr lang="it-IT" b="1" dirty="0">
                <a:latin typeface="Arial" panose="020B0604020202020204" pitchFamily="34" charset="0"/>
                <a:cs typeface="Arial" panose="020B0604020202020204" pitchFamily="34" charset="0"/>
              </a:rPr>
              <a:t>Prevenzione</a:t>
            </a:r>
          </a:p>
        </p:txBody>
      </p:sp>
      <p:sp>
        <p:nvSpPr>
          <p:cNvPr id="10" name="CasellaDiTesto 9">
            <a:extLst>
              <a:ext uri="{FF2B5EF4-FFF2-40B4-BE49-F238E27FC236}">
                <a16:creationId xmlns:a16="http://schemas.microsoft.com/office/drawing/2014/main" id="{34EE2AE0-783B-1EF9-3B43-6E6FB1515FF8}"/>
              </a:ext>
            </a:extLst>
          </p:cNvPr>
          <p:cNvSpPr txBox="1"/>
          <p:nvPr/>
        </p:nvSpPr>
        <p:spPr>
          <a:xfrm>
            <a:off x="6333335" y="1990712"/>
            <a:ext cx="1877961" cy="369332"/>
          </a:xfrm>
          <a:prstGeom prst="rect">
            <a:avLst/>
          </a:prstGeom>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a:r>
              <a:rPr lang="it-IT" b="1" dirty="0">
                <a:latin typeface="Arial" panose="020B0604020202020204" pitchFamily="34" charset="0"/>
                <a:cs typeface="Arial" panose="020B0604020202020204" pitchFamily="34" charset="0"/>
              </a:rPr>
              <a:t>Stato di salute</a:t>
            </a:r>
          </a:p>
        </p:txBody>
      </p:sp>
      <p:sp>
        <p:nvSpPr>
          <p:cNvPr id="11" name="CasellaDiTesto 10">
            <a:extLst>
              <a:ext uri="{FF2B5EF4-FFF2-40B4-BE49-F238E27FC236}">
                <a16:creationId xmlns:a16="http://schemas.microsoft.com/office/drawing/2014/main" id="{2809489E-86B0-DDB5-9F7E-7CF09A4A3448}"/>
              </a:ext>
            </a:extLst>
          </p:cNvPr>
          <p:cNvSpPr txBox="1"/>
          <p:nvPr/>
        </p:nvSpPr>
        <p:spPr>
          <a:xfrm>
            <a:off x="6333334" y="3953010"/>
            <a:ext cx="1877961" cy="923330"/>
          </a:xfrm>
          <a:prstGeom prst="rect">
            <a:avLst/>
          </a:prstGeom>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a:r>
              <a:rPr lang="it-IT" b="1" dirty="0">
                <a:latin typeface="Arial" panose="020B0604020202020204" pitchFamily="34" charset="0"/>
                <a:cs typeface="Arial" panose="020B0604020202020204" pitchFamily="34" charset="0"/>
              </a:rPr>
              <a:t>Dieta</a:t>
            </a:r>
          </a:p>
          <a:p>
            <a:pPr algn="ctr"/>
            <a:r>
              <a:rPr lang="it-IT" b="1" dirty="0">
                <a:latin typeface="Arial" panose="020B0604020202020204" pitchFamily="34" charset="0"/>
                <a:cs typeface="Arial" panose="020B0604020202020204" pitchFamily="34" charset="0"/>
              </a:rPr>
              <a:t>Stile di vita</a:t>
            </a:r>
          </a:p>
          <a:p>
            <a:pPr algn="ctr"/>
            <a:r>
              <a:rPr lang="it-IT" b="1" dirty="0">
                <a:latin typeface="Arial" panose="020B0604020202020204" pitchFamily="34" charset="0"/>
                <a:cs typeface="Arial" panose="020B0604020202020204" pitchFamily="34" charset="0"/>
              </a:rPr>
              <a:t>Alimentazione</a:t>
            </a:r>
          </a:p>
        </p:txBody>
      </p:sp>
      <p:sp>
        <p:nvSpPr>
          <p:cNvPr id="12" name="CasellaDiTesto 11">
            <a:extLst>
              <a:ext uri="{FF2B5EF4-FFF2-40B4-BE49-F238E27FC236}">
                <a16:creationId xmlns:a16="http://schemas.microsoft.com/office/drawing/2014/main" id="{C79F789E-1FFC-A5AC-356C-0BF7E2298D2F}"/>
              </a:ext>
            </a:extLst>
          </p:cNvPr>
          <p:cNvSpPr txBox="1"/>
          <p:nvPr/>
        </p:nvSpPr>
        <p:spPr>
          <a:xfrm>
            <a:off x="903474" y="1990712"/>
            <a:ext cx="1877961" cy="2862322"/>
          </a:xfrm>
          <a:prstGeom prst="rect">
            <a:avLst/>
          </a:prstGeom>
          <a:solidFill>
            <a:schemeClr val="accent6">
              <a:lumMod val="50000"/>
            </a:schemeClr>
          </a:solidFill>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a:endParaRPr lang="it-IT" b="1" dirty="0">
              <a:latin typeface="Arial" panose="020B0604020202020204" pitchFamily="34" charset="0"/>
              <a:cs typeface="Arial" panose="020B0604020202020204" pitchFamily="34" charset="0"/>
            </a:endParaRPr>
          </a:p>
          <a:p>
            <a:pPr algn="ctr"/>
            <a:endParaRPr lang="it-IT" b="1" dirty="0">
              <a:latin typeface="Arial" panose="020B0604020202020204" pitchFamily="34" charset="0"/>
              <a:cs typeface="Arial" panose="020B0604020202020204" pitchFamily="34" charset="0"/>
            </a:endParaRPr>
          </a:p>
          <a:p>
            <a:pPr algn="ctr"/>
            <a:endParaRPr lang="it-IT" b="1" dirty="0">
              <a:latin typeface="Arial" panose="020B0604020202020204" pitchFamily="34" charset="0"/>
              <a:cs typeface="Arial" panose="020B0604020202020204" pitchFamily="34" charset="0"/>
            </a:endParaRPr>
          </a:p>
          <a:p>
            <a:pPr algn="ctr"/>
            <a:r>
              <a:rPr lang="it-IT" b="1" dirty="0">
                <a:latin typeface="Arial" panose="020B0604020202020204" pitchFamily="34" charset="0"/>
                <a:cs typeface="Arial" panose="020B0604020202020204" pitchFamily="34" charset="0"/>
              </a:rPr>
              <a:t>EBM di effetti sulla salute</a:t>
            </a:r>
          </a:p>
          <a:p>
            <a:pPr algn="ctr"/>
            <a:endParaRPr lang="it-IT" b="1" dirty="0">
              <a:latin typeface="Arial" panose="020B0604020202020204" pitchFamily="34" charset="0"/>
              <a:cs typeface="Arial" panose="020B0604020202020204" pitchFamily="34" charset="0"/>
            </a:endParaRPr>
          </a:p>
          <a:p>
            <a:pPr algn="ctr"/>
            <a:r>
              <a:rPr lang="it-IT" b="1" dirty="0">
                <a:latin typeface="Arial" panose="020B0604020202020204" pitchFamily="34" charset="0"/>
                <a:cs typeface="Arial" panose="020B0604020202020204" pitchFamily="34" charset="0"/>
              </a:rPr>
              <a:t>Studi clinici</a:t>
            </a:r>
          </a:p>
          <a:p>
            <a:pPr algn="ctr"/>
            <a:endParaRPr lang="it-IT" b="1" dirty="0">
              <a:latin typeface="Arial" panose="020B0604020202020204" pitchFamily="34" charset="0"/>
              <a:cs typeface="Arial" panose="020B0604020202020204" pitchFamily="34" charset="0"/>
            </a:endParaRPr>
          </a:p>
          <a:p>
            <a:pPr algn="ctr"/>
            <a:endParaRPr lang="it-IT" b="1" dirty="0">
              <a:latin typeface="Arial" panose="020B0604020202020204" pitchFamily="34" charset="0"/>
              <a:cs typeface="Arial" panose="020B0604020202020204" pitchFamily="34" charset="0"/>
            </a:endParaRPr>
          </a:p>
          <a:p>
            <a:pPr algn="ctr"/>
            <a:endParaRPr lang="it-IT" b="1" dirty="0">
              <a:latin typeface="Arial" panose="020B0604020202020204" pitchFamily="34" charset="0"/>
              <a:cs typeface="Arial" panose="020B0604020202020204" pitchFamily="34" charset="0"/>
            </a:endParaRPr>
          </a:p>
        </p:txBody>
      </p:sp>
      <p:sp>
        <p:nvSpPr>
          <p:cNvPr id="13" name="CasellaDiTesto 12">
            <a:extLst>
              <a:ext uri="{FF2B5EF4-FFF2-40B4-BE49-F238E27FC236}">
                <a16:creationId xmlns:a16="http://schemas.microsoft.com/office/drawing/2014/main" id="{A013D7BA-3078-0BEB-00CB-F041DF588878}"/>
              </a:ext>
            </a:extLst>
          </p:cNvPr>
          <p:cNvSpPr txBox="1"/>
          <p:nvPr/>
        </p:nvSpPr>
        <p:spPr>
          <a:xfrm>
            <a:off x="9224021" y="3109893"/>
            <a:ext cx="1877961" cy="369332"/>
          </a:xfrm>
          <a:prstGeom prst="rect">
            <a:avLst/>
          </a:prstGeom>
          <a:gradFill>
            <a:gsLst>
              <a:gs pos="100000">
                <a:srgbClr val="92D050"/>
              </a:gs>
              <a:gs pos="100000">
                <a:schemeClr val="accent2">
                  <a:shade val="48000"/>
                  <a:satMod val="180000"/>
                  <a:lumMod val="94000"/>
                </a:schemeClr>
              </a:gs>
              <a:gs pos="100000">
                <a:schemeClr val="accent2">
                  <a:shade val="48000"/>
                  <a:satMod val="180000"/>
                  <a:lumMod val="94000"/>
                </a:schemeClr>
              </a:gs>
            </a:gsLst>
          </a:gradFill>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a:r>
              <a:rPr lang="it-IT" b="1" dirty="0">
                <a:solidFill>
                  <a:schemeClr val="tx2">
                    <a:lumMod val="25000"/>
                  </a:schemeClr>
                </a:solidFill>
                <a:latin typeface="Arial" panose="020B0604020202020204" pitchFamily="34" charset="0"/>
                <a:cs typeface="Arial" panose="020B0604020202020204" pitchFamily="34" charset="0"/>
              </a:rPr>
              <a:t>Benessere</a:t>
            </a:r>
          </a:p>
        </p:txBody>
      </p:sp>
      <p:cxnSp>
        <p:nvCxnSpPr>
          <p:cNvPr id="14" name="Connettore 2 13">
            <a:extLst>
              <a:ext uri="{FF2B5EF4-FFF2-40B4-BE49-F238E27FC236}">
                <a16:creationId xmlns:a16="http://schemas.microsoft.com/office/drawing/2014/main" id="{F9B5CB30-548D-E63C-8B0D-68B049B0E2AF}"/>
              </a:ext>
            </a:extLst>
          </p:cNvPr>
          <p:cNvCxnSpPr>
            <a:cxnSpLocks/>
          </p:cNvCxnSpPr>
          <p:nvPr/>
        </p:nvCxnSpPr>
        <p:spPr>
          <a:xfrm>
            <a:off x="2781435" y="2175378"/>
            <a:ext cx="557980"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5" name="Connettore 2 14">
            <a:extLst>
              <a:ext uri="{FF2B5EF4-FFF2-40B4-BE49-F238E27FC236}">
                <a16:creationId xmlns:a16="http://schemas.microsoft.com/office/drawing/2014/main" id="{BF89FCC4-EB4B-5899-EFF3-C78B089F8D25}"/>
              </a:ext>
            </a:extLst>
          </p:cNvPr>
          <p:cNvCxnSpPr>
            <a:cxnSpLocks/>
          </p:cNvCxnSpPr>
          <p:nvPr/>
        </p:nvCxnSpPr>
        <p:spPr>
          <a:xfrm>
            <a:off x="2781435" y="4422056"/>
            <a:ext cx="557980"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6" name="Connettore 2 15">
            <a:extLst>
              <a:ext uri="{FF2B5EF4-FFF2-40B4-BE49-F238E27FC236}">
                <a16:creationId xmlns:a16="http://schemas.microsoft.com/office/drawing/2014/main" id="{C17BAA8A-87C6-DED5-34E4-F19CA32BDAA6}"/>
              </a:ext>
            </a:extLst>
          </p:cNvPr>
          <p:cNvCxnSpPr/>
          <p:nvPr/>
        </p:nvCxnSpPr>
        <p:spPr>
          <a:xfrm>
            <a:off x="4401296" y="2487239"/>
            <a:ext cx="0" cy="52848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7" name="Connettore 2 16">
            <a:extLst>
              <a:ext uri="{FF2B5EF4-FFF2-40B4-BE49-F238E27FC236}">
                <a16:creationId xmlns:a16="http://schemas.microsoft.com/office/drawing/2014/main" id="{E455CEB5-58B8-4B0B-108C-8AD0E0871706}"/>
              </a:ext>
            </a:extLst>
          </p:cNvPr>
          <p:cNvCxnSpPr>
            <a:cxnSpLocks/>
          </p:cNvCxnSpPr>
          <p:nvPr/>
        </p:nvCxnSpPr>
        <p:spPr>
          <a:xfrm flipV="1">
            <a:off x="4401296" y="3610889"/>
            <a:ext cx="0" cy="50850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8" name="Connettore 2 17">
            <a:extLst>
              <a:ext uri="{FF2B5EF4-FFF2-40B4-BE49-F238E27FC236}">
                <a16:creationId xmlns:a16="http://schemas.microsoft.com/office/drawing/2014/main" id="{CD1D88C0-F490-9868-A2AD-4F53EBEE33C6}"/>
              </a:ext>
            </a:extLst>
          </p:cNvPr>
          <p:cNvCxnSpPr>
            <a:cxnSpLocks/>
          </p:cNvCxnSpPr>
          <p:nvPr/>
        </p:nvCxnSpPr>
        <p:spPr>
          <a:xfrm>
            <a:off x="5477931" y="3298401"/>
            <a:ext cx="619431"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9" name="Connettore 2 18">
            <a:extLst>
              <a:ext uri="{FF2B5EF4-FFF2-40B4-BE49-F238E27FC236}">
                <a16:creationId xmlns:a16="http://schemas.microsoft.com/office/drawing/2014/main" id="{53AE782D-6071-932E-F2CB-CFAC6163A3FC}"/>
              </a:ext>
            </a:extLst>
          </p:cNvPr>
          <p:cNvCxnSpPr/>
          <p:nvPr/>
        </p:nvCxnSpPr>
        <p:spPr>
          <a:xfrm>
            <a:off x="7277236" y="2487239"/>
            <a:ext cx="0" cy="52848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0" name="Connettore 2 19">
            <a:extLst>
              <a:ext uri="{FF2B5EF4-FFF2-40B4-BE49-F238E27FC236}">
                <a16:creationId xmlns:a16="http://schemas.microsoft.com/office/drawing/2014/main" id="{F2B4286A-9534-D914-859D-FC37F6678F8E}"/>
              </a:ext>
            </a:extLst>
          </p:cNvPr>
          <p:cNvCxnSpPr>
            <a:cxnSpLocks/>
          </p:cNvCxnSpPr>
          <p:nvPr/>
        </p:nvCxnSpPr>
        <p:spPr>
          <a:xfrm flipV="1">
            <a:off x="7277236" y="3506731"/>
            <a:ext cx="0" cy="40942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1" name="Connettore 2 20">
            <a:extLst>
              <a:ext uri="{FF2B5EF4-FFF2-40B4-BE49-F238E27FC236}">
                <a16:creationId xmlns:a16="http://schemas.microsoft.com/office/drawing/2014/main" id="{F923A1F9-F510-3B93-5C90-4EC039A624CA}"/>
              </a:ext>
            </a:extLst>
          </p:cNvPr>
          <p:cNvCxnSpPr>
            <a:cxnSpLocks/>
          </p:cNvCxnSpPr>
          <p:nvPr/>
        </p:nvCxnSpPr>
        <p:spPr>
          <a:xfrm>
            <a:off x="8422692" y="3298401"/>
            <a:ext cx="619431"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4351247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 t="4230" r="57539" b="70596"/>
          <a:stretch/>
        </p:blipFill>
        <p:spPr bwMode="auto">
          <a:xfrm>
            <a:off x="8403038" y="225268"/>
            <a:ext cx="2247697" cy="7449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69076"/>
          <a:stretch/>
        </p:blipFill>
        <p:spPr bwMode="auto">
          <a:xfrm>
            <a:off x="1487489" y="0"/>
            <a:ext cx="6915549" cy="11954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asellaDiTesto 1"/>
          <p:cNvSpPr txBox="1"/>
          <p:nvPr/>
        </p:nvSpPr>
        <p:spPr>
          <a:xfrm>
            <a:off x="7756707" y="814265"/>
            <a:ext cx="646331" cy="369332"/>
          </a:xfrm>
          <a:prstGeom prst="rect">
            <a:avLst/>
          </a:prstGeom>
          <a:noFill/>
        </p:spPr>
        <p:txBody>
          <a:bodyPr wrap="none" rtlCol="0">
            <a:spAutoFit/>
          </a:bodyPr>
          <a:lstStyle/>
          <a:p>
            <a:r>
              <a:rPr lang="it-IT" b="1" dirty="0">
                <a:solidFill>
                  <a:schemeClr val="bg1"/>
                </a:solidFill>
              </a:rPr>
              <a:t>2014</a:t>
            </a:r>
          </a:p>
        </p:txBody>
      </p:sp>
      <p:pic>
        <p:nvPicPr>
          <p:cNvPr id="4" name="Picture 2" descr="Risultati immagini per persea gratissima"/>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03513" y="1549983"/>
            <a:ext cx="1752129" cy="1705405"/>
          </a:xfrm>
          <a:prstGeom prst="rect">
            <a:avLst/>
          </a:prstGeom>
          <a:noFill/>
          <a:ln>
            <a:solidFill>
              <a:srgbClr val="FF0000"/>
            </a:solidFill>
          </a:ln>
          <a:extLst>
            <a:ext uri="{909E8E84-426E-40DD-AFC4-6F175D3DCCD1}">
              <a14:hiddenFill xmlns:a14="http://schemas.microsoft.com/office/drawing/2010/main">
                <a:solidFill>
                  <a:srgbClr val="FFFFFF"/>
                </a:solidFill>
              </a14:hiddenFill>
            </a:ext>
          </a:extLst>
        </p:spPr>
      </p:pic>
      <p:sp>
        <p:nvSpPr>
          <p:cNvPr id="5" name="CasellaDiTesto 4"/>
          <p:cNvSpPr txBox="1"/>
          <p:nvPr/>
        </p:nvSpPr>
        <p:spPr>
          <a:xfrm>
            <a:off x="1631504" y="3410046"/>
            <a:ext cx="1944216" cy="584775"/>
          </a:xfrm>
          <a:prstGeom prst="rect">
            <a:avLst/>
          </a:prstGeom>
          <a:noFill/>
        </p:spPr>
        <p:txBody>
          <a:bodyPr wrap="square" rtlCol="0">
            <a:spAutoFit/>
          </a:bodyPr>
          <a:lstStyle/>
          <a:p>
            <a:pPr algn="ctr"/>
            <a:r>
              <a:rPr lang="it-IT" sz="1600" b="1" i="1" dirty="0"/>
              <a:t>Persea gratissima (Avocado, 1/3)</a:t>
            </a:r>
          </a:p>
        </p:txBody>
      </p:sp>
      <p:pic>
        <p:nvPicPr>
          <p:cNvPr id="1028" name="Picture 4" descr="Risultati immagini per glycine max"/>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951892" y="1564083"/>
            <a:ext cx="1752129" cy="1691305"/>
          </a:xfrm>
          <a:prstGeom prst="rect">
            <a:avLst/>
          </a:prstGeom>
          <a:noFill/>
          <a:ln>
            <a:solidFill>
              <a:srgbClr val="FF0000"/>
            </a:solidFill>
          </a:ln>
          <a:extLst>
            <a:ext uri="{909E8E84-426E-40DD-AFC4-6F175D3DCCD1}">
              <a14:hiddenFill xmlns:a14="http://schemas.microsoft.com/office/drawing/2010/main">
                <a:solidFill>
                  <a:srgbClr val="FFFFFF"/>
                </a:solidFill>
              </a14:hiddenFill>
            </a:ext>
          </a:extLst>
        </p:spPr>
      </p:pic>
      <p:cxnSp>
        <p:nvCxnSpPr>
          <p:cNvPr id="7" name="Connettore 1 6"/>
          <p:cNvCxnSpPr/>
          <p:nvPr/>
        </p:nvCxnSpPr>
        <p:spPr>
          <a:xfrm>
            <a:off x="6073867" y="1195492"/>
            <a:ext cx="0" cy="5662508"/>
          </a:xfrm>
          <a:prstGeom prst="line">
            <a:avLst/>
          </a:prstGeom>
        </p:spPr>
        <p:style>
          <a:lnRef idx="1">
            <a:schemeClr val="accent1"/>
          </a:lnRef>
          <a:fillRef idx="0">
            <a:schemeClr val="accent1"/>
          </a:fillRef>
          <a:effectRef idx="0">
            <a:schemeClr val="accent1"/>
          </a:effectRef>
          <a:fontRef idx="minor">
            <a:schemeClr val="tx1"/>
          </a:fontRef>
        </p:style>
      </p:cxnSp>
      <p:sp>
        <p:nvSpPr>
          <p:cNvPr id="10" name="CasellaDiTesto 9"/>
          <p:cNvSpPr txBox="1"/>
          <p:nvPr/>
        </p:nvSpPr>
        <p:spPr>
          <a:xfrm>
            <a:off x="3863752" y="3420290"/>
            <a:ext cx="1944216" cy="584775"/>
          </a:xfrm>
          <a:prstGeom prst="rect">
            <a:avLst/>
          </a:prstGeom>
          <a:noFill/>
        </p:spPr>
        <p:txBody>
          <a:bodyPr wrap="square" rtlCol="0">
            <a:spAutoFit/>
          </a:bodyPr>
          <a:lstStyle/>
          <a:p>
            <a:pPr algn="ctr"/>
            <a:r>
              <a:rPr lang="it-IT" sz="1600" b="1" i="1" dirty="0" err="1"/>
              <a:t>Glycine</a:t>
            </a:r>
            <a:r>
              <a:rPr lang="it-IT" sz="1600" b="1" i="1" dirty="0"/>
              <a:t> Max</a:t>
            </a:r>
          </a:p>
          <a:p>
            <a:pPr algn="ctr"/>
            <a:r>
              <a:rPr lang="it-IT" sz="1600" b="1" i="1" dirty="0"/>
              <a:t>(Soia, 2/3)</a:t>
            </a:r>
          </a:p>
        </p:txBody>
      </p:sp>
      <p:sp>
        <p:nvSpPr>
          <p:cNvPr id="8" name="Parentesi graffa chiusa 7"/>
          <p:cNvSpPr/>
          <p:nvPr/>
        </p:nvSpPr>
        <p:spPr>
          <a:xfrm rot="5400000">
            <a:off x="3323170" y="3306146"/>
            <a:ext cx="792088" cy="2233291"/>
          </a:xfrm>
          <a:prstGeom prst="rightBrace">
            <a:avLst/>
          </a:prstGeom>
          <a:ln w="19050">
            <a:solidFill>
              <a:schemeClr val="tx1"/>
            </a:solidFill>
          </a:ln>
          <a:effectLst>
            <a:reflection blurRad="6350" stA="50000" endA="300" endPos="55500" dist="101600" dir="5400000" sy="-100000" algn="bl" rotWithShape="0"/>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it-IT" dirty="0"/>
          </a:p>
        </p:txBody>
      </p:sp>
      <p:sp>
        <p:nvSpPr>
          <p:cNvPr id="12" name="CasellaDiTesto 11"/>
          <p:cNvSpPr txBox="1"/>
          <p:nvPr/>
        </p:nvSpPr>
        <p:spPr>
          <a:xfrm>
            <a:off x="1847528" y="5517232"/>
            <a:ext cx="3744416" cy="923330"/>
          </a:xfrm>
          <a:prstGeom prst="rect">
            <a:avLst/>
          </a:prstGeom>
          <a:noFill/>
          <a:ln>
            <a:solidFill>
              <a:srgbClr val="FFFF00"/>
            </a:solidFill>
          </a:ln>
        </p:spPr>
        <p:txBody>
          <a:bodyPr wrap="square" rtlCol="0">
            <a:spAutoFit/>
          </a:bodyPr>
          <a:lstStyle/>
          <a:p>
            <a:pPr algn="ctr"/>
            <a:r>
              <a:rPr lang="it-IT" b="1" dirty="0"/>
              <a:t>Estratto totale degli insaponificabili degli oli di avocado e </a:t>
            </a:r>
            <a:r>
              <a:rPr lang="it-IT" b="1" dirty="0" err="1"/>
              <a:t>soja</a:t>
            </a:r>
            <a:r>
              <a:rPr lang="it-IT" b="1" dirty="0"/>
              <a:t> (ASU)</a:t>
            </a:r>
            <a:endParaRPr lang="it-IT" b="1" i="1" dirty="0"/>
          </a:p>
        </p:txBody>
      </p:sp>
      <p:pic>
        <p:nvPicPr>
          <p:cNvPr id="1030" name="Picture 6" descr="Risultati immagini per boswellia serrata"/>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320136" y="1579560"/>
            <a:ext cx="2324971" cy="1743729"/>
          </a:xfrm>
          <a:prstGeom prst="rect">
            <a:avLst/>
          </a:prstGeom>
          <a:noFill/>
          <a:ln>
            <a:solidFill>
              <a:srgbClr val="FF0000"/>
            </a:solidFill>
          </a:ln>
          <a:extLst>
            <a:ext uri="{909E8E84-426E-40DD-AFC4-6F175D3DCCD1}">
              <a14:hiddenFill xmlns:a14="http://schemas.microsoft.com/office/drawing/2010/main">
                <a:solidFill>
                  <a:srgbClr val="FFFFFF"/>
                </a:solidFill>
              </a14:hiddenFill>
            </a:ext>
          </a:extLst>
        </p:spPr>
      </p:pic>
      <p:cxnSp>
        <p:nvCxnSpPr>
          <p:cNvPr id="11" name="Connettore 2 10"/>
          <p:cNvCxnSpPr/>
          <p:nvPr/>
        </p:nvCxnSpPr>
        <p:spPr>
          <a:xfrm>
            <a:off x="8482620" y="3645025"/>
            <a:ext cx="0" cy="1520879"/>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6" name="CasellaDiTesto 15"/>
          <p:cNvSpPr txBox="1"/>
          <p:nvPr/>
        </p:nvSpPr>
        <p:spPr>
          <a:xfrm>
            <a:off x="6610412" y="5517232"/>
            <a:ext cx="3744416" cy="923330"/>
          </a:xfrm>
          <a:prstGeom prst="rect">
            <a:avLst/>
          </a:prstGeom>
          <a:noFill/>
          <a:ln>
            <a:solidFill>
              <a:srgbClr val="FFFF00"/>
            </a:solidFill>
          </a:ln>
        </p:spPr>
        <p:txBody>
          <a:bodyPr wrap="square" rtlCol="0">
            <a:spAutoFit/>
          </a:bodyPr>
          <a:lstStyle/>
          <a:p>
            <a:pPr algn="ctr"/>
            <a:endParaRPr lang="it-IT" b="1" dirty="0"/>
          </a:p>
          <a:p>
            <a:pPr algn="ctr"/>
            <a:r>
              <a:rPr lang="it-IT" b="1" dirty="0"/>
              <a:t>Estratto di </a:t>
            </a:r>
            <a:r>
              <a:rPr lang="it-IT" b="1" dirty="0" err="1"/>
              <a:t>Boswellia</a:t>
            </a:r>
            <a:r>
              <a:rPr lang="it-IT" b="1" dirty="0"/>
              <a:t> Serrata</a:t>
            </a:r>
          </a:p>
          <a:p>
            <a:pPr algn="ctr"/>
            <a:endParaRPr lang="it-IT" b="1" i="1" dirty="0"/>
          </a:p>
        </p:txBody>
      </p:sp>
    </p:spTree>
    <p:extLst>
      <p:ext uri="{BB962C8B-B14F-4D97-AF65-F5344CB8AC3E}">
        <p14:creationId xmlns:p14="http://schemas.microsoft.com/office/powerpoint/2010/main" val="124385824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Risultati immagini per persea gratissima"/>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266826" y="3667812"/>
            <a:ext cx="1752129" cy="1705405"/>
          </a:xfrm>
          <a:prstGeom prst="rect">
            <a:avLst/>
          </a:prstGeom>
          <a:noFill/>
          <a:ln>
            <a:solidFill>
              <a:srgbClr val="FF0000"/>
            </a:solidFill>
          </a:ln>
          <a:extLst>
            <a:ext uri="{909E8E84-426E-40DD-AFC4-6F175D3DCCD1}">
              <a14:hiddenFill xmlns:a14="http://schemas.microsoft.com/office/drawing/2010/main">
                <a:solidFill>
                  <a:srgbClr val="FFFFFF"/>
                </a:solidFill>
              </a14:hiddenFill>
            </a:ext>
          </a:extLst>
        </p:spPr>
      </p:pic>
      <p:pic>
        <p:nvPicPr>
          <p:cNvPr id="5" name="Picture 4" descr="Risultati immagini per glycine max"/>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256241" y="1435564"/>
            <a:ext cx="1752129" cy="1691305"/>
          </a:xfrm>
          <a:prstGeom prst="rect">
            <a:avLst/>
          </a:prstGeom>
          <a:noFill/>
          <a:ln>
            <a:solidFill>
              <a:srgbClr val="FF0000"/>
            </a:solidFill>
          </a:ln>
          <a:extLst>
            <a:ext uri="{909E8E84-426E-40DD-AFC4-6F175D3DCCD1}">
              <a14:hiddenFill xmlns:a14="http://schemas.microsoft.com/office/drawing/2010/main">
                <a:solidFill>
                  <a:srgbClr val="FFFFFF"/>
                </a:solidFill>
              </a14:hiddenFill>
            </a:ext>
          </a:extLst>
        </p:spPr>
      </p:pic>
      <p:sp>
        <p:nvSpPr>
          <p:cNvPr id="7" name="Segnaposto testo 6"/>
          <p:cNvSpPr txBox="1">
            <a:spLocks/>
          </p:cNvSpPr>
          <p:nvPr/>
        </p:nvSpPr>
        <p:spPr>
          <a:xfrm>
            <a:off x="1847529" y="1767005"/>
            <a:ext cx="5616624" cy="3196951"/>
          </a:xfrm>
          <a:prstGeom prst="rect">
            <a:avLst/>
          </a:prstGeom>
          <a:ln>
            <a:solidFill>
              <a:schemeClr val="tx1"/>
            </a:solidFill>
          </a:ln>
        </p:spPr>
        <p:txBody>
          <a:bodyPr>
            <a:normAutofit/>
          </a:bodyPr>
          <a:lstStyle>
            <a:lvl1pPr marL="274320" indent="-256032" algn="l" defTabSz="914400" rtl="0" eaLnBrk="1" latinLnBrk="0" hangingPunct="1">
              <a:spcBef>
                <a:spcPct val="20000"/>
              </a:spcBef>
              <a:spcAft>
                <a:spcPts val="0"/>
              </a:spcAft>
              <a:buSzPct val="60000"/>
              <a:buFont typeface="Wingdings" pitchFamily="2" charset="2"/>
              <a:buChar char=""/>
              <a:defRPr sz="2100" kern="1200">
                <a:solidFill>
                  <a:schemeClr val="tx1"/>
                </a:solidFill>
                <a:effectLst>
                  <a:outerShdw blurRad="38100" dist="38100" dir="2700000" algn="tl">
                    <a:srgbClr val="000000">
                      <a:alpha val="43137"/>
                    </a:srgbClr>
                  </a:outerShdw>
                </a:effectLst>
                <a:latin typeface="+mn-lt"/>
                <a:ea typeface="+mn-ea"/>
                <a:cs typeface="+mn-cs"/>
              </a:defRPr>
            </a:lvl1pPr>
            <a:lvl2pPr marL="640080" indent="-256032" algn="l" defTabSz="914400" rtl="0" eaLnBrk="1" latinLnBrk="0" hangingPunct="1">
              <a:spcBef>
                <a:spcPct val="20000"/>
              </a:spcBef>
              <a:buSzPct val="60000"/>
              <a:buFont typeface="Wingdings" pitchFamily="2" charset="2"/>
              <a:buChar char=""/>
              <a:defRPr sz="1900" kern="1200">
                <a:solidFill>
                  <a:schemeClr val="tx1"/>
                </a:solidFill>
                <a:effectLst>
                  <a:outerShdw blurRad="38100" dist="38100" dir="2700000" algn="tl">
                    <a:srgbClr val="000000">
                      <a:alpha val="43137"/>
                    </a:srgbClr>
                  </a:outerShdw>
                </a:effectLst>
                <a:latin typeface="+mn-lt"/>
                <a:ea typeface="+mn-ea"/>
                <a:cs typeface="+mn-cs"/>
              </a:defRPr>
            </a:lvl2pPr>
            <a:lvl3pPr marL="1005840" indent="-256032" algn="l" defTabSz="914400" rtl="0" eaLnBrk="1" latinLnBrk="0" hangingPunct="1">
              <a:spcBef>
                <a:spcPct val="20000"/>
              </a:spcBef>
              <a:buSzPct val="60000"/>
              <a:buFont typeface="Wingdings" pitchFamily="2" charset="2"/>
              <a:buChar char=""/>
              <a:defRPr sz="1700" kern="1200">
                <a:solidFill>
                  <a:schemeClr val="tx1"/>
                </a:solidFill>
                <a:effectLst>
                  <a:outerShdw blurRad="38100" dist="38100" dir="2700000" algn="tl">
                    <a:srgbClr val="000000">
                      <a:alpha val="43137"/>
                    </a:srgbClr>
                  </a:outerShdw>
                </a:effectLst>
                <a:latin typeface="+mn-lt"/>
                <a:ea typeface="+mn-ea"/>
                <a:cs typeface="+mn-cs"/>
              </a:defRPr>
            </a:lvl3pPr>
            <a:lvl4pPr marL="1371600" indent="-256032" algn="l" defTabSz="914400" rtl="0" eaLnBrk="1" latinLnBrk="0" hangingPunct="1">
              <a:spcBef>
                <a:spcPct val="20000"/>
              </a:spcBef>
              <a:buSzPct val="60000"/>
              <a:buFont typeface="Wingdings" pitchFamily="2" charset="2"/>
              <a:buChar char=""/>
              <a:defRPr sz="1600" kern="1200">
                <a:solidFill>
                  <a:schemeClr val="tx1"/>
                </a:solidFill>
                <a:effectLst>
                  <a:outerShdw blurRad="38100" dist="38100" dir="2700000" algn="tl">
                    <a:srgbClr val="000000">
                      <a:alpha val="43137"/>
                    </a:srgbClr>
                  </a:outerShdw>
                </a:effectLst>
                <a:latin typeface="+mn-lt"/>
                <a:ea typeface="+mn-ea"/>
                <a:cs typeface="+mn-cs"/>
              </a:defRPr>
            </a:lvl4pPr>
            <a:lvl5pPr marL="1645920" indent="-256032" algn="l" defTabSz="914400" rtl="0" eaLnBrk="1" latinLnBrk="0" hangingPunct="1">
              <a:spcBef>
                <a:spcPct val="20000"/>
              </a:spcBef>
              <a:buSzPct val="60000"/>
              <a:buFont typeface="Wingdings" pitchFamily="2" charset="2"/>
              <a:buChar char=""/>
              <a:defRPr sz="1500" kern="1200">
                <a:solidFill>
                  <a:schemeClr val="tx1"/>
                </a:solidFill>
                <a:effectLst>
                  <a:outerShdw blurRad="38100" dist="38100" dir="2700000" algn="tl">
                    <a:srgbClr val="000000">
                      <a:alpha val="43137"/>
                    </a:srgbClr>
                  </a:outerShdw>
                </a:effectLst>
                <a:latin typeface="+mn-lt"/>
                <a:ea typeface="+mn-ea"/>
                <a:cs typeface="+mn-cs"/>
              </a:defRPr>
            </a:lvl5pPr>
            <a:lvl6pPr marL="196596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6pPr>
            <a:lvl7pPr marL="224028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7pPr>
            <a:lvl8pPr marL="251460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8pPr>
            <a:lvl9pPr marL="283464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9pPr>
          </a:lstStyle>
          <a:p>
            <a:pPr>
              <a:lnSpc>
                <a:spcPct val="150000"/>
              </a:lnSpc>
              <a:buSzPct val="100000"/>
              <a:buFont typeface="Wingdings" panose="05000000000000000000" pitchFamily="2" charset="2"/>
              <a:buChar char="ü"/>
            </a:pPr>
            <a:r>
              <a:rPr lang="it-IT" sz="2000" dirty="0">
                <a:latin typeface="+mj-lt"/>
                <a:cs typeface="Arial" panose="020B0604020202020204" pitchFamily="34" charset="0"/>
              </a:rPr>
              <a:t>Inibizione </a:t>
            </a:r>
            <a:r>
              <a:rPr lang="it-IT" sz="2000" dirty="0" err="1">
                <a:latin typeface="+mj-lt"/>
                <a:cs typeface="Arial" panose="020B0604020202020204" pitchFamily="34" charset="0"/>
              </a:rPr>
              <a:t>collagenasi</a:t>
            </a:r>
            <a:r>
              <a:rPr lang="it-IT" sz="2000" dirty="0">
                <a:latin typeface="+mj-lt"/>
                <a:cs typeface="Arial" panose="020B0604020202020204" pitchFamily="34" charset="0"/>
              </a:rPr>
              <a:t> IL-1</a:t>
            </a:r>
            <a:r>
              <a:rPr lang="el-GR" sz="2000" dirty="0">
                <a:latin typeface="+mj-lt"/>
                <a:cs typeface="Arial" panose="020B0604020202020204" pitchFamily="34" charset="0"/>
              </a:rPr>
              <a:t>β</a:t>
            </a:r>
            <a:r>
              <a:rPr lang="it-IT" sz="2000" dirty="0">
                <a:latin typeface="+mj-lt"/>
                <a:cs typeface="Arial" panose="020B0604020202020204" pitchFamily="34" charset="0"/>
              </a:rPr>
              <a:t> indotta</a:t>
            </a:r>
          </a:p>
          <a:p>
            <a:pPr>
              <a:lnSpc>
                <a:spcPct val="150000"/>
              </a:lnSpc>
              <a:buSzPct val="100000"/>
              <a:buFont typeface="Wingdings" panose="05000000000000000000" pitchFamily="2" charset="2"/>
              <a:buChar char="ü"/>
            </a:pPr>
            <a:r>
              <a:rPr lang="it-IT" sz="2000" dirty="0">
                <a:latin typeface="+mj-lt"/>
                <a:cs typeface="Arial" panose="020B0604020202020204" pitchFamily="34" charset="0"/>
              </a:rPr>
              <a:t>Inibizione produzione MMP-3</a:t>
            </a:r>
          </a:p>
          <a:p>
            <a:pPr>
              <a:lnSpc>
                <a:spcPct val="150000"/>
              </a:lnSpc>
              <a:buSzPct val="100000"/>
              <a:buFont typeface="Wingdings" panose="05000000000000000000" pitchFamily="2" charset="2"/>
              <a:buChar char="ü"/>
            </a:pPr>
            <a:r>
              <a:rPr lang="it-IT" sz="2000" dirty="0">
                <a:latin typeface="+mj-lt"/>
                <a:cs typeface="Arial" panose="020B0604020202020204" pitchFamily="34" charset="0"/>
              </a:rPr>
              <a:t>Inibizione IL-6, IL-8, PGE2</a:t>
            </a:r>
          </a:p>
          <a:p>
            <a:pPr>
              <a:lnSpc>
                <a:spcPct val="150000"/>
              </a:lnSpc>
              <a:buSzPct val="100000"/>
              <a:buFont typeface="Wingdings" panose="05000000000000000000" pitchFamily="2" charset="2"/>
              <a:buChar char="ü"/>
            </a:pPr>
            <a:r>
              <a:rPr lang="it-IT" sz="2000" dirty="0">
                <a:latin typeface="+mj-lt"/>
                <a:cs typeface="Arial" panose="020B0604020202020204" pitchFamily="34" charset="0"/>
              </a:rPr>
              <a:t>Riduzione </a:t>
            </a:r>
            <a:r>
              <a:rPr lang="it-IT" sz="2000" dirty="0" err="1">
                <a:latin typeface="+mj-lt"/>
                <a:cs typeface="Arial" panose="020B0604020202020204" pitchFamily="34" charset="0"/>
              </a:rPr>
              <a:t>sintesti</a:t>
            </a:r>
            <a:r>
              <a:rPr lang="it-IT" sz="2000" dirty="0">
                <a:latin typeface="+mj-lt"/>
                <a:cs typeface="Arial" panose="020B0604020202020204" pitchFamily="34" charset="0"/>
              </a:rPr>
              <a:t> </a:t>
            </a:r>
            <a:r>
              <a:rPr lang="it-IT" sz="2000" dirty="0" err="1">
                <a:latin typeface="+mj-lt"/>
                <a:cs typeface="Arial" panose="020B0604020202020204" pitchFamily="34" charset="0"/>
              </a:rPr>
              <a:t>Aggrecano</a:t>
            </a:r>
            <a:endParaRPr lang="it-IT" sz="2000" dirty="0">
              <a:latin typeface="+mj-lt"/>
              <a:cs typeface="Arial" panose="020B0604020202020204" pitchFamily="34" charset="0"/>
            </a:endParaRPr>
          </a:p>
          <a:p>
            <a:pPr>
              <a:lnSpc>
                <a:spcPct val="150000"/>
              </a:lnSpc>
              <a:buSzPct val="100000"/>
              <a:buFont typeface="Wingdings" panose="05000000000000000000" pitchFamily="2" charset="2"/>
              <a:buChar char="ü"/>
            </a:pPr>
            <a:r>
              <a:rPr lang="it-IT" sz="2000" dirty="0">
                <a:latin typeface="+mj-lt"/>
                <a:cs typeface="Arial" panose="020B0604020202020204" pitchFamily="34" charset="0"/>
              </a:rPr>
              <a:t>Stimolano l’attivazione di TGF-</a:t>
            </a:r>
            <a:r>
              <a:rPr lang="el-GR" sz="2000" dirty="0">
                <a:latin typeface="+mj-lt"/>
                <a:cs typeface="Arial" panose="020B0604020202020204" pitchFamily="34" charset="0"/>
              </a:rPr>
              <a:t>β</a:t>
            </a:r>
            <a:endParaRPr lang="it-IT" sz="2000" dirty="0">
              <a:latin typeface="+mj-lt"/>
              <a:cs typeface="Arial" panose="020B0604020202020204" pitchFamily="34" charset="0"/>
            </a:endParaRPr>
          </a:p>
          <a:p>
            <a:pPr>
              <a:lnSpc>
                <a:spcPct val="150000"/>
              </a:lnSpc>
              <a:buSzPct val="100000"/>
              <a:buFont typeface="Wingdings" panose="05000000000000000000" pitchFamily="2" charset="2"/>
              <a:buChar char="ü"/>
            </a:pPr>
            <a:r>
              <a:rPr lang="it-IT" sz="2000" dirty="0">
                <a:latin typeface="+mj-lt"/>
                <a:cs typeface="Arial" panose="020B0604020202020204" pitchFamily="34" charset="0"/>
              </a:rPr>
              <a:t>Attivano il PAI-1</a:t>
            </a:r>
          </a:p>
        </p:txBody>
      </p:sp>
      <p:sp>
        <p:nvSpPr>
          <p:cNvPr id="8" name="CasellaDiTesto 7"/>
          <p:cNvSpPr txBox="1"/>
          <p:nvPr/>
        </p:nvSpPr>
        <p:spPr>
          <a:xfrm>
            <a:off x="2920132" y="992008"/>
            <a:ext cx="3175869" cy="369332"/>
          </a:xfrm>
          <a:prstGeom prst="rect">
            <a:avLst/>
          </a:prstGeom>
          <a:noFill/>
        </p:spPr>
        <p:txBody>
          <a:bodyPr wrap="none" rtlCol="0">
            <a:spAutoFit/>
          </a:bodyPr>
          <a:lstStyle/>
          <a:p>
            <a:r>
              <a:rPr lang="it-IT" b="1" dirty="0"/>
              <a:t>MECCANISMO D’AZIONE</a:t>
            </a:r>
          </a:p>
        </p:txBody>
      </p:sp>
      <p:sp>
        <p:nvSpPr>
          <p:cNvPr id="3" name="Titolo 3"/>
          <p:cNvSpPr txBox="1">
            <a:spLocks/>
          </p:cNvSpPr>
          <p:nvPr/>
        </p:nvSpPr>
        <p:spPr>
          <a:xfrm>
            <a:off x="1524001" y="-27384"/>
            <a:ext cx="4350183" cy="908050"/>
          </a:xfrm>
          <a:prstGeom prst="rect">
            <a:avLst/>
          </a:prstGeom>
          <a:noFill/>
        </p:spPr>
        <p:txBody>
          <a:bodyPr vert="horz" lIns="91440" tIns="45720" rIns="91440" bIns="45720" rtlCol="0" anchor="ctr">
            <a:noAutofit/>
          </a:bodyPr>
          <a:lstStyle>
            <a:lvl1pPr algn="l" defTabSz="914400" rtl="0" eaLnBrk="1" latinLnBrk="0" hangingPunct="1">
              <a:spcBef>
                <a:spcPct val="0"/>
              </a:spcBef>
              <a:buNone/>
              <a:defRPr sz="4900" kern="1200">
                <a:solidFill>
                  <a:schemeClr val="tx1"/>
                </a:solidFill>
                <a:effectLst>
                  <a:outerShdw blurRad="38100" dist="38100" dir="2700000" algn="tl">
                    <a:srgbClr val="000000">
                      <a:alpha val="43137"/>
                    </a:srgbClr>
                  </a:outerShdw>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it-IT" altLang="it-IT" sz="3600" b="1" dirty="0">
                <a:solidFill>
                  <a:srgbClr val="C00000"/>
                </a:solidFill>
              </a:rPr>
              <a:t>ASU</a:t>
            </a:r>
          </a:p>
        </p:txBody>
      </p:sp>
      <p:pic>
        <p:nvPicPr>
          <p:cNvPr id="2" name="Picture 2"/>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69076"/>
          <a:stretch/>
        </p:blipFill>
        <p:spPr bwMode="auto">
          <a:xfrm>
            <a:off x="5874183" y="0"/>
            <a:ext cx="4824536" cy="8806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CasellaDiTesto 8"/>
          <p:cNvSpPr txBox="1"/>
          <p:nvPr/>
        </p:nvSpPr>
        <p:spPr>
          <a:xfrm>
            <a:off x="10016893" y="539388"/>
            <a:ext cx="646331" cy="369332"/>
          </a:xfrm>
          <a:prstGeom prst="rect">
            <a:avLst/>
          </a:prstGeom>
          <a:noFill/>
        </p:spPr>
        <p:txBody>
          <a:bodyPr wrap="none" rtlCol="0">
            <a:spAutoFit/>
          </a:bodyPr>
          <a:lstStyle/>
          <a:p>
            <a:r>
              <a:rPr lang="it-IT" b="1" dirty="0">
                <a:solidFill>
                  <a:schemeClr val="bg1"/>
                </a:solidFill>
              </a:rPr>
              <a:t>2014</a:t>
            </a:r>
          </a:p>
        </p:txBody>
      </p:sp>
      <p:sp>
        <p:nvSpPr>
          <p:cNvPr id="6" name="Rettangolo 5"/>
          <p:cNvSpPr/>
          <p:nvPr/>
        </p:nvSpPr>
        <p:spPr>
          <a:xfrm>
            <a:off x="0" y="5503784"/>
            <a:ext cx="12072664" cy="1354217"/>
          </a:xfrm>
          <a:prstGeom prst="rect">
            <a:avLst/>
          </a:prstGeom>
        </p:spPr>
        <p:txBody>
          <a:bodyPr wrap="square">
            <a:spAutoFit/>
          </a:bodyPr>
          <a:lstStyle/>
          <a:p>
            <a:pPr marL="171450" indent="-171450" algn="just">
              <a:spcAft>
                <a:spcPts val="600"/>
              </a:spcAft>
              <a:buFont typeface="Wingdings" panose="05000000000000000000" pitchFamily="2" charset="2"/>
              <a:buChar char="§"/>
            </a:pPr>
            <a:r>
              <a:rPr lang="it-IT" sz="1200" i="1" dirty="0" err="1">
                <a:latin typeface="Times New Roman" panose="02020603050405020304" pitchFamily="18" charset="0"/>
                <a:cs typeface="Times New Roman" panose="02020603050405020304" pitchFamily="18" charset="0"/>
              </a:rPr>
              <a:t>Henrotin</a:t>
            </a:r>
            <a:r>
              <a:rPr lang="it-IT" sz="1200" i="1" dirty="0">
                <a:latin typeface="Times New Roman" panose="02020603050405020304" pitchFamily="18" charset="0"/>
                <a:cs typeface="Times New Roman" panose="02020603050405020304" pitchFamily="18" charset="0"/>
              </a:rPr>
              <a:t> YE, </a:t>
            </a:r>
            <a:r>
              <a:rPr lang="it-IT" sz="1200" i="1" dirty="0" err="1">
                <a:latin typeface="Times New Roman" panose="02020603050405020304" pitchFamily="18" charset="0"/>
                <a:cs typeface="Times New Roman" panose="02020603050405020304" pitchFamily="18" charset="0"/>
              </a:rPr>
              <a:t>Labasse</a:t>
            </a:r>
            <a:r>
              <a:rPr lang="it-IT" sz="1200" i="1" dirty="0">
                <a:latin typeface="Times New Roman" panose="02020603050405020304" pitchFamily="18" charset="0"/>
                <a:cs typeface="Times New Roman" panose="02020603050405020304" pitchFamily="18" charset="0"/>
              </a:rPr>
              <a:t> AH, </a:t>
            </a:r>
            <a:r>
              <a:rPr lang="it-IT" sz="1200" i="1" dirty="0" err="1">
                <a:latin typeface="Times New Roman" panose="02020603050405020304" pitchFamily="18" charset="0"/>
                <a:cs typeface="Times New Roman" panose="02020603050405020304" pitchFamily="18" charset="0"/>
              </a:rPr>
              <a:t>Jaspar</a:t>
            </a:r>
            <a:r>
              <a:rPr lang="it-IT" sz="1200" i="1" dirty="0">
                <a:latin typeface="Times New Roman" panose="02020603050405020304" pitchFamily="18" charset="0"/>
                <a:cs typeface="Times New Roman" panose="02020603050405020304" pitchFamily="18" charset="0"/>
              </a:rPr>
              <a:t> JM et al. </a:t>
            </a:r>
            <a:r>
              <a:rPr lang="it-IT" sz="1200" i="1" dirty="0" err="1">
                <a:latin typeface="Times New Roman" panose="02020603050405020304" pitchFamily="18" charset="0"/>
                <a:cs typeface="Times New Roman" panose="02020603050405020304" pitchFamily="18" charset="0"/>
              </a:rPr>
              <a:t>Effects</a:t>
            </a:r>
            <a:r>
              <a:rPr lang="it-IT" sz="1200" i="1" dirty="0">
                <a:latin typeface="Times New Roman" panose="02020603050405020304" pitchFamily="18" charset="0"/>
                <a:cs typeface="Times New Roman" panose="02020603050405020304" pitchFamily="18" charset="0"/>
              </a:rPr>
              <a:t> of </a:t>
            </a:r>
            <a:r>
              <a:rPr lang="it-IT" sz="1200" i="1" dirty="0" err="1">
                <a:latin typeface="Times New Roman" panose="02020603050405020304" pitchFamily="18" charset="0"/>
                <a:cs typeface="Times New Roman" panose="02020603050405020304" pitchFamily="18" charset="0"/>
              </a:rPr>
              <a:t>three</a:t>
            </a:r>
            <a:r>
              <a:rPr lang="it-IT" sz="1200" i="1" dirty="0">
                <a:latin typeface="Times New Roman" panose="02020603050405020304" pitchFamily="18" charset="0"/>
                <a:cs typeface="Times New Roman" panose="02020603050405020304" pitchFamily="18" charset="0"/>
              </a:rPr>
              <a:t> avocado/</a:t>
            </a:r>
            <a:r>
              <a:rPr lang="it-IT" sz="1200" i="1" dirty="0" err="1">
                <a:latin typeface="Times New Roman" panose="02020603050405020304" pitchFamily="18" charset="0"/>
                <a:cs typeface="Times New Roman" panose="02020603050405020304" pitchFamily="18" charset="0"/>
              </a:rPr>
              <a:t>soybean</a:t>
            </a:r>
            <a:r>
              <a:rPr lang="it-IT" sz="1200" i="1" dirty="0">
                <a:latin typeface="Times New Roman" panose="02020603050405020304" pitchFamily="18" charset="0"/>
                <a:cs typeface="Times New Roman" panose="02020603050405020304" pitchFamily="18" charset="0"/>
              </a:rPr>
              <a:t> </a:t>
            </a:r>
            <a:r>
              <a:rPr lang="it-IT" sz="1200" i="1" dirty="0" err="1">
                <a:latin typeface="Times New Roman" panose="02020603050405020304" pitchFamily="18" charset="0"/>
                <a:cs typeface="Times New Roman" panose="02020603050405020304" pitchFamily="18" charset="0"/>
              </a:rPr>
              <a:t>unsaponifiable</a:t>
            </a:r>
            <a:r>
              <a:rPr lang="it-IT" sz="1200" i="1" dirty="0">
                <a:latin typeface="Times New Roman" panose="02020603050405020304" pitchFamily="18" charset="0"/>
                <a:cs typeface="Times New Roman" panose="02020603050405020304" pitchFamily="18" charset="0"/>
              </a:rPr>
              <a:t> </a:t>
            </a:r>
            <a:r>
              <a:rPr lang="it-IT" sz="1200" i="1" dirty="0" err="1">
                <a:latin typeface="Times New Roman" panose="02020603050405020304" pitchFamily="18" charset="0"/>
                <a:cs typeface="Times New Roman" panose="02020603050405020304" pitchFamily="18" charset="0"/>
              </a:rPr>
              <a:t>mixtures</a:t>
            </a:r>
            <a:r>
              <a:rPr lang="it-IT" sz="1200" i="1" dirty="0">
                <a:latin typeface="Times New Roman" panose="02020603050405020304" pitchFamily="18" charset="0"/>
                <a:cs typeface="Times New Roman" panose="02020603050405020304" pitchFamily="18" charset="0"/>
              </a:rPr>
              <a:t> on </a:t>
            </a:r>
            <a:r>
              <a:rPr lang="en-US" sz="1200" i="1" dirty="0" err="1">
                <a:latin typeface="Times New Roman" panose="02020603050405020304" pitchFamily="18" charset="0"/>
                <a:cs typeface="Times New Roman" panose="02020603050405020304" pitchFamily="18" charset="0"/>
              </a:rPr>
              <a:t>metalloproteinases</a:t>
            </a:r>
            <a:r>
              <a:rPr lang="en-US" sz="1200" i="1" dirty="0">
                <a:latin typeface="Times New Roman" panose="02020603050405020304" pitchFamily="18" charset="0"/>
                <a:cs typeface="Times New Roman" panose="02020603050405020304" pitchFamily="18" charset="0"/>
              </a:rPr>
              <a:t>, cytokines and prostaglandin E2 production by human articular chondrocytes. </a:t>
            </a:r>
            <a:r>
              <a:rPr lang="en-US" sz="1200" i="1" dirty="0" err="1">
                <a:latin typeface="Times New Roman" panose="02020603050405020304" pitchFamily="18" charset="0"/>
                <a:cs typeface="Times New Roman" panose="02020603050405020304" pitchFamily="18" charset="0"/>
              </a:rPr>
              <a:t>Clin</a:t>
            </a:r>
            <a:r>
              <a:rPr lang="en-US" sz="1200" i="1" dirty="0">
                <a:latin typeface="Times New Roman" panose="02020603050405020304" pitchFamily="18" charset="0"/>
                <a:cs typeface="Times New Roman" panose="02020603050405020304" pitchFamily="18" charset="0"/>
              </a:rPr>
              <a:t> </a:t>
            </a:r>
            <a:r>
              <a:rPr lang="it-IT" sz="1200" i="1" dirty="0" err="1">
                <a:latin typeface="Times New Roman" panose="02020603050405020304" pitchFamily="18" charset="0"/>
                <a:cs typeface="Times New Roman" panose="02020603050405020304" pitchFamily="18" charset="0"/>
              </a:rPr>
              <a:t>Rheumatol</a:t>
            </a:r>
            <a:r>
              <a:rPr lang="it-IT" sz="1200" i="1" dirty="0">
                <a:latin typeface="Times New Roman" panose="02020603050405020304" pitchFamily="18" charset="0"/>
                <a:cs typeface="Times New Roman" panose="02020603050405020304" pitchFamily="18" charset="0"/>
              </a:rPr>
              <a:t> 1998; 17: 31-39.</a:t>
            </a:r>
          </a:p>
          <a:p>
            <a:pPr marL="171450" indent="-171450" algn="just">
              <a:spcAft>
                <a:spcPts val="600"/>
              </a:spcAft>
              <a:buFont typeface="Wingdings" panose="05000000000000000000" pitchFamily="2" charset="2"/>
              <a:buChar char="§"/>
            </a:pPr>
            <a:r>
              <a:rPr lang="it-IT" sz="1200" i="1" dirty="0" err="1">
                <a:latin typeface="Times New Roman" panose="02020603050405020304" pitchFamily="18" charset="0"/>
                <a:cs typeface="Times New Roman" panose="02020603050405020304" pitchFamily="18" charset="0"/>
              </a:rPr>
              <a:t>Henrotin</a:t>
            </a:r>
            <a:r>
              <a:rPr lang="it-IT" sz="1200" i="1" dirty="0">
                <a:latin typeface="Times New Roman" panose="02020603050405020304" pitchFamily="18" charset="0"/>
                <a:cs typeface="Times New Roman" panose="02020603050405020304" pitchFamily="18" charset="0"/>
              </a:rPr>
              <a:t> YE, Sanchez C, </a:t>
            </a:r>
            <a:r>
              <a:rPr lang="it-IT" sz="1200" i="1" dirty="0" err="1">
                <a:latin typeface="Times New Roman" panose="02020603050405020304" pitchFamily="18" charset="0"/>
                <a:cs typeface="Times New Roman" panose="02020603050405020304" pitchFamily="18" charset="0"/>
              </a:rPr>
              <a:t>Deberg</a:t>
            </a:r>
            <a:r>
              <a:rPr lang="it-IT" sz="1200" i="1" dirty="0">
                <a:latin typeface="Times New Roman" panose="02020603050405020304" pitchFamily="18" charset="0"/>
                <a:cs typeface="Times New Roman" panose="02020603050405020304" pitchFamily="18" charset="0"/>
              </a:rPr>
              <a:t> MA et al. Avocado/</a:t>
            </a:r>
            <a:r>
              <a:rPr lang="it-IT" sz="1200" i="1" dirty="0" err="1">
                <a:latin typeface="Times New Roman" panose="02020603050405020304" pitchFamily="18" charset="0"/>
                <a:cs typeface="Times New Roman" panose="02020603050405020304" pitchFamily="18" charset="0"/>
              </a:rPr>
              <a:t>soybean</a:t>
            </a:r>
            <a:r>
              <a:rPr lang="it-IT" sz="1200" i="1" dirty="0">
                <a:latin typeface="Times New Roman" panose="02020603050405020304" pitchFamily="18" charset="0"/>
                <a:cs typeface="Times New Roman" panose="02020603050405020304" pitchFamily="18" charset="0"/>
              </a:rPr>
              <a:t> </a:t>
            </a:r>
            <a:r>
              <a:rPr lang="it-IT" sz="1200" i="1" dirty="0" err="1">
                <a:latin typeface="Times New Roman" panose="02020603050405020304" pitchFamily="18" charset="0"/>
                <a:cs typeface="Times New Roman" panose="02020603050405020304" pitchFamily="18" charset="0"/>
              </a:rPr>
              <a:t>unsaponifiables</a:t>
            </a:r>
            <a:r>
              <a:rPr lang="it-IT" sz="1200" i="1" dirty="0">
                <a:latin typeface="Times New Roman" panose="02020603050405020304" pitchFamily="18" charset="0"/>
                <a:cs typeface="Times New Roman" panose="02020603050405020304" pitchFamily="18" charset="0"/>
              </a:rPr>
              <a:t> </a:t>
            </a:r>
            <a:r>
              <a:rPr lang="it-IT" sz="1200" i="1" dirty="0" err="1">
                <a:latin typeface="Times New Roman" panose="02020603050405020304" pitchFamily="18" charset="0"/>
                <a:cs typeface="Times New Roman" panose="02020603050405020304" pitchFamily="18" charset="0"/>
              </a:rPr>
              <a:t>increase</a:t>
            </a:r>
            <a:r>
              <a:rPr lang="it-IT" sz="1200" i="1" dirty="0">
                <a:latin typeface="Times New Roman" panose="02020603050405020304" pitchFamily="18" charset="0"/>
                <a:cs typeface="Times New Roman" panose="02020603050405020304" pitchFamily="18" charset="0"/>
              </a:rPr>
              <a:t> </a:t>
            </a:r>
            <a:r>
              <a:rPr lang="it-IT" sz="1200" i="1" dirty="0" err="1">
                <a:latin typeface="Times New Roman" panose="02020603050405020304" pitchFamily="18" charset="0"/>
                <a:cs typeface="Times New Roman" panose="02020603050405020304" pitchFamily="18" charset="0"/>
              </a:rPr>
              <a:t>aggrecan</a:t>
            </a:r>
            <a:r>
              <a:rPr lang="it-IT" sz="1200" i="1" dirty="0">
                <a:latin typeface="Times New Roman" panose="02020603050405020304" pitchFamily="18" charset="0"/>
                <a:cs typeface="Times New Roman" panose="02020603050405020304" pitchFamily="18" charset="0"/>
              </a:rPr>
              <a:t> </a:t>
            </a:r>
            <a:r>
              <a:rPr lang="it-IT" sz="1200" i="1" dirty="0" err="1">
                <a:latin typeface="Times New Roman" panose="02020603050405020304" pitchFamily="18" charset="0"/>
                <a:cs typeface="Times New Roman" panose="02020603050405020304" pitchFamily="18" charset="0"/>
              </a:rPr>
              <a:t>synthesis</a:t>
            </a:r>
            <a:r>
              <a:rPr lang="it-IT" sz="1200" i="1" dirty="0">
                <a:latin typeface="Times New Roman" panose="02020603050405020304" pitchFamily="18" charset="0"/>
                <a:cs typeface="Times New Roman" panose="02020603050405020304" pitchFamily="18" charset="0"/>
              </a:rPr>
              <a:t> and </a:t>
            </a:r>
            <a:r>
              <a:rPr lang="en-US" sz="1200" i="1" dirty="0">
                <a:latin typeface="Times New Roman" panose="02020603050405020304" pitchFamily="18" charset="0"/>
                <a:cs typeface="Times New Roman" panose="02020603050405020304" pitchFamily="18" charset="0"/>
              </a:rPr>
              <a:t>reduce catabolic and </a:t>
            </a:r>
            <a:r>
              <a:rPr lang="en-US" sz="1200" i="1" dirty="0" err="1">
                <a:latin typeface="Times New Roman" panose="02020603050405020304" pitchFamily="18" charset="0"/>
                <a:cs typeface="Times New Roman" panose="02020603050405020304" pitchFamily="18" charset="0"/>
              </a:rPr>
              <a:t>proinflammatory</a:t>
            </a:r>
            <a:r>
              <a:rPr lang="en-US" sz="1200" i="1" dirty="0">
                <a:latin typeface="Times New Roman" panose="02020603050405020304" pitchFamily="18" charset="0"/>
                <a:cs typeface="Times New Roman" panose="02020603050405020304" pitchFamily="18" charset="0"/>
              </a:rPr>
              <a:t> mediator production by human osteoarthritic chondrocytes. J </a:t>
            </a:r>
            <a:r>
              <a:rPr lang="en-US" sz="1200" i="1" dirty="0" err="1">
                <a:latin typeface="Times New Roman" panose="02020603050405020304" pitchFamily="18" charset="0"/>
                <a:cs typeface="Times New Roman" panose="02020603050405020304" pitchFamily="18" charset="0"/>
              </a:rPr>
              <a:t>Rheumatol</a:t>
            </a:r>
            <a:r>
              <a:rPr lang="en-US" sz="1200" i="1" dirty="0">
                <a:latin typeface="Times New Roman" panose="02020603050405020304" pitchFamily="18" charset="0"/>
                <a:cs typeface="Times New Roman" panose="02020603050405020304" pitchFamily="18" charset="0"/>
              </a:rPr>
              <a:t> </a:t>
            </a:r>
            <a:r>
              <a:rPr lang="it-IT" sz="1200" i="1" dirty="0">
                <a:latin typeface="Times New Roman" panose="02020603050405020304" pitchFamily="18" charset="0"/>
                <a:cs typeface="Times New Roman" panose="02020603050405020304" pitchFamily="18" charset="0"/>
              </a:rPr>
              <a:t>2003; 30: 1825-1834.</a:t>
            </a:r>
          </a:p>
          <a:p>
            <a:pPr marL="171450" indent="-171450" algn="just">
              <a:spcAft>
                <a:spcPts val="600"/>
              </a:spcAft>
              <a:buFont typeface="Wingdings" panose="05000000000000000000" pitchFamily="2" charset="2"/>
              <a:buChar char="§"/>
            </a:pPr>
            <a:r>
              <a:rPr lang="it-IT" sz="1200" i="1" dirty="0" err="1">
                <a:latin typeface="Times New Roman" panose="02020603050405020304" pitchFamily="18" charset="0"/>
                <a:cs typeface="Times New Roman" panose="02020603050405020304" pitchFamily="18" charset="0"/>
              </a:rPr>
              <a:t>Boumediene</a:t>
            </a:r>
            <a:r>
              <a:rPr lang="it-IT" sz="1200" i="1" dirty="0">
                <a:latin typeface="Times New Roman" panose="02020603050405020304" pitchFamily="18" charset="0"/>
                <a:cs typeface="Times New Roman" panose="02020603050405020304" pitchFamily="18" charset="0"/>
              </a:rPr>
              <a:t> K, </a:t>
            </a:r>
            <a:r>
              <a:rPr lang="it-IT" sz="1200" i="1" dirty="0" err="1">
                <a:latin typeface="Times New Roman" panose="02020603050405020304" pitchFamily="18" charset="0"/>
                <a:cs typeface="Times New Roman" panose="02020603050405020304" pitchFamily="18" charset="0"/>
              </a:rPr>
              <a:t>Felisaz</a:t>
            </a:r>
            <a:r>
              <a:rPr lang="it-IT" sz="1200" i="1" dirty="0">
                <a:latin typeface="Times New Roman" panose="02020603050405020304" pitchFamily="18" charset="0"/>
                <a:cs typeface="Times New Roman" panose="02020603050405020304" pitchFamily="18" charset="0"/>
              </a:rPr>
              <a:t> N, </a:t>
            </a:r>
            <a:r>
              <a:rPr lang="it-IT" sz="1200" i="1" dirty="0" err="1">
                <a:latin typeface="Times New Roman" panose="02020603050405020304" pitchFamily="18" charset="0"/>
                <a:cs typeface="Times New Roman" panose="02020603050405020304" pitchFamily="18" charset="0"/>
              </a:rPr>
              <a:t>Bogdanowicz</a:t>
            </a:r>
            <a:r>
              <a:rPr lang="it-IT" sz="1200" i="1" dirty="0">
                <a:latin typeface="Times New Roman" panose="02020603050405020304" pitchFamily="18" charset="0"/>
                <a:cs typeface="Times New Roman" panose="02020603050405020304" pitchFamily="18" charset="0"/>
              </a:rPr>
              <a:t> P, Galera P, </a:t>
            </a:r>
            <a:r>
              <a:rPr lang="it-IT" sz="1200" i="1" dirty="0" err="1">
                <a:latin typeface="Times New Roman" panose="02020603050405020304" pitchFamily="18" charset="0"/>
                <a:cs typeface="Times New Roman" panose="02020603050405020304" pitchFamily="18" charset="0"/>
              </a:rPr>
              <a:t>Guillou</a:t>
            </a:r>
            <a:r>
              <a:rPr lang="it-IT" sz="1200" i="1" dirty="0">
                <a:latin typeface="Times New Roman" panose="02020603050405020304" pitchFamily="18" charset="0"/>
                <a:cs typeface="Times New Roman" panose="02020603050405020304" pitchFamily="18" charset="0"/>
              </a:rPr>
              <a:t> GB, </a:t>
            </a:r>
            <a:r>
              <a:rPr lang="it-IT" sz="1200" i="1" dirty="0" err="1">
                <a:latin typeface="Times New Roman" panose="02020603050405020304" pitchFamily="18" charset="0"/>
                <a:cs typeface="Times New Roman" panose="02020603050405020304" pitchFamily="18" charset="0"/>
              </a:rPr>
              <a:t>Pujol</a:t>
            </a:r>
            <a:r>
              <a:rPr lang="it-IT" sz="1200" i="1" dirty="0">
                <a:latin typeface="Times New Roman" panose="02020603050405020304" pitchFamily="18" charset="0"/>
                <a:cs typeface="Times New Roman" panose="02020603050405020304" pitchFamily="18" charset="0"/>
              </a:rPr>
              <a:t> JP. Avocado/</a:t>
            </a:r>
            <a:r>
              <a:rPr lang="it-IT" sz="1200" i="1" dirty="0" err="1">
                <a:latin typeface="Times New Roman" panose="02020603050405020304" pitchFamily="18" charset="0"/>
                <a:cs typeface="Times New Roman" panose="02020603050405020304" pitchFamily="18" charset="0"/>
              </a:rPr>
              <a:t>soya</a:t>
            </a:r>
            <a:r>
              <a:rPr lang="it-IT" sz="1200" i="1" dirty="0">
                <a:latin typeface="Times New Roman" panose="02020603050405020304" pitchFamily="18" charset="0"/>
                <a:cs typeface="Times New Roman" panose="02020603050405020304" pitchFamily="18" charset="0"/>
              </a:rPr>
              <a:t> </a:t>
            </a:r>
            <a:r>
              <a:rPr lang="it-IT" sz="1200" i="1" dirty="0" err="1">
                <a:latin typeface="Times New Roman" panose="02020603050405020304" pitchFamily="18" charset="0"/>
                <a:cs typeface="Times New Roman" panose="02020603050405020304" pitchFamily="18" charset="0"/>
              </a:rPr>
              <a:t>unsaponifiables</a:t>
            </a:r>
            <a:r>
              <a:rPr lang="it-IT" sz="1200" i="1" dirty="0">
                <a:latin typeface="Times New Roman" panose="02020603050405020304" pitchFamily="18" charset="0"/>
                <a:cs typeface="Times New Roman" panose="02020603050405020304" pitchFamily="18" charset="0"/>
              </a:rPr>
              <a:t>  </a:t>
            </a:r>
            <a:r>
              <a:rPr lang="en-US" sz="1200" i="1" dirty="0">
                <a:latin typeface="Times New Roman" panose="02020603050405020304" pitchFamily="18" charset="0"/>
                <a:cs typeface="Times New Roman" panose="02020603050405020304" pitchFamily="18" charset="0"/>
              </a:rPr>
              <a:t>enhance the expression of transforming growth factor beta1 and beta2 in cultured articular chondrocytes. </a:t>
            </a:r>
            <a:r>
              <a:rPr lang="it-IT" sz="1200" i="1" dirty="0" err="1">
                <a:latin typeface="Times New Roman" panose="02020603050405020304" pitchFamily="18" charset="0"/>
                <a:cs typeface="Times New Roman" panose="02020603050405020304" pitchFamily="18" charset="0"/>
              </a:rPr>
              <a:t>Arthritis</a:t>
            </a:r>
            <a:r>
              <a:rPr lang="it-IT" sz="1200" i="1" dirty="0">
                <a:latin typeface="Times New Roman" panose="02020603050405020304" pitchFamily="18" charset="0"/>
                <a:cs typeface="Times New Roman" panose="02020603050405020304" pitchFamily="18" charset="0"/>
              </a:rPr>
              <a:t> </a:t>
            </a:r>
            <a:r>
              <a:rPr lang="it-IT" sz="1200" i="1" dirty="0" err="1">
                <a:latin typeface="Times New Roman" panose="02020603050405020304" pitchFamily="18" charset="0"/>
                <a:cs typeface="Times New Roman" panose="02020603050405020304" pitchFamily="18" charset="0"/>
              </a:rPr>
              <a:t>Rheum</a:t>
            </a:r>
            <a:r>
              <a:rPr lang="it-IT" sz="1200" i="1" dirty="0">
                <a:latin typeface="Times New Roman" panose="02020603050405020304" pitchFamily="18" charset="0"/>
                <a:cs typeface="Times New Roman" panose="02020603050405020304" pitchFamily="18" charset="0"/>
              </a:rPr>
              <a:t> 1999; 42: 148-156.</a:t>
            </a:r>
          </a:p>
        </p:txBody>
      </p:sp>
      <p:cxnSp>
        <p:nvCxnSpPr>
          <p:cNvPr id="11" name="Connettore 1 10"/>
          <p:cNvCxnSpPr>
            <a:cxnSpLocks/>
          </p:cNvCxnSpPr>
          <p:nvPr/>
        </p:nvCxnSpPr>
        <p:spPr>
          <a:xfrm>
            <a:off x="0" y="5503784"/>
            <a:ext cx="12192000"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7681160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olo 3"/>
          <p:cNvSpPr txBox="1">
            <a:spLocks/>
          </p:cNvSpPr>
          <p:nvPr/>
        </p:nvSpPr>
        <p:spPr>
          <a:xfrm>
            <a:off x="1524001" y="-27384"/>
            <a:ext cx="4350183" cy="908050"/>
          </a:xfrm>
          <a:prstGeom prst="rect">
            <a:avLst/>
          </a:prstGeom>
          <a:noFill/>
        </p:spPr>
        <p:txBody>
          <a:bodyPr vert="horz" lIns="91440" tIns="45720" rIns="91440" bIns="45720" rtlCol="0" anchor="ctr">
            <a:noAutofit/>
          </a:bodyPr>
          <a:lstStyle>
            <a:lvl1pPr algn="l" defTabSz="914400" rtl="0" eaLnBrk="1" latinLnBrk="0" hangingPunct="1">
              <a:spcBef>
                <a:spcPct val="0"/>
              </a:spcBef>
              <a:buNone/>
              <a:defRPr sz="4900" kern="1200">
                <a:solidFill>
                  <a:schemeClr val="tx1"/>
                </a:solidFill>
                <a:effectLst>
                  <a:outerShdw blurRad="38100" dist="38100" dir="2700000" algn="tl">
                    <a:srgbClr val="000000">
                      <a:alpha val="43137"/>
                    </a:srgbClr>
                  </a:outerShdw>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it-IT" altLang="it-IT" sz="3200" b="1" dirty="0">
                <a:solidFill>
                  <a:srgbClr val="C00000"/>
                </a:solidFill>
              </a:rPr>
              <a:t>BOSWELLIA SERRATA</a:t>
            </a:r>
          </a:p>
        </p:txBody>
      </p:sp>
      <p:pic>
        <p:nvPicPr>
          <p:cNvPr id="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69076"/>
          <a:stretch/>
        </p:blipFill>
        <p:spPr bwMode="auto">
          <a:xfrm>
            <a:off x="5874183" y="0"/>
            <a:ext cx="4824536" cy="8806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CasellaDiTesto 6"/>
          <p:cNvSpPr txBox="1"/>
          <p:nvPr/>
        </p:nvSpPr>
        <p:spPr>
          <a:xfrm>
            <a:off x="10016893" y="539388"/>
            <a:ext cx="646331" cy="369332"/>
          </a:xfrm>
          <a:prstGeom prst="rect">
            <a:avLst/>
          </a:prstGeom>
          <a:noFill/>
        </p:spPr>
        <p:txBody>
          <a:bodyPr wrap="none" rtlCol="0">
            <a:spAutoFit/>
          </a:bodyPr>
          <a:lstStyle/>
          <a:p>
            <a:r>
              <a:rPr lang="it-IT" b="1" dirty="0">
                <a:solidFill>
                  <a:schemeClr val="bg1"/>
                </a:solidFill>
              </a:rPr>
              <a:t>2014</a:t>
            </a:r>
          </a:p>
        </p:txBody>
      </p:sp>
      <p:pic>
        <p:nvPicPr>
          <p:cNvPr id="8" name="Picture 6" descr="Risultati immagini per boswellia serrata"/>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91922" y="2535762"/>
            <a:ext cx="2324971" cy="1743729"/>
          </a:xfrm>
          <a:prstGeom prst="rect">
            <a:avLst/>
          </a:prstGeom>
          <a:noFill/>
          <a:ln>
            <a:solidFill>
              <a:srgbClr val="FF0000"/>
            </a:solidFill>
          </a:ln>
          <a:extLst>
            <a:ext uri="{909E8E84-426E-40DD-AFC4-6F175D3DCCD1}">
              <a14:hiddenFill xmlns:a14="http://schemas.microsoft.com/office/drawing/2010/main">
                <a:solidFill>
                  <a:srgbClr val="FFFFFF"/>
                </a:solidFill>
              </a14:hiddenFill>
            </a:ext>
          </a:extLst>
        </p:spPr>
      </p:pic>
      <p:sp>
        <p:nvSpPr>
          <p:cNvPr id="9" name="Segnaposto testo 6"/>
          <p:cNvSpPr txBox="1">
            <a:spLocks/>
          </p:cNvSpPr>
          <p:nvPr/>
        </p:nvSpPr>
        <p:spPr>
          <a:xfrm>
            <a:off x="1847529" y="2147123"/>
            <a:ext cx="5616624" cy="2620887"/>
          </a:xfrm>
          <a:prstGeom prst="rect">
            <a:avLst/>
          </a:prstGeom>
          <a:ln>
            <a:solidFill>
              <a:schemeClr val="tx1"/>
            </a:solidFill>
          </a:ln>
        </p:spPr>
        <p:txBody>
          <a:bodyPr>
            <a:normAutofit/>
          </a:bodyPr>
          <a:lstStyle>
            <a:lvl1pPr marL="274320" indent="-256032" algn="l" defTabSz="914400" rtl="0" eaLnBrk="1" latinLnBrk="0" hangingPunct="1">
              <a:spcBef>
                <a:spcPct val="20000"/>
              </a:spcBef>
              <a:spcAft>
                <a:spcPts val="0"/>
              </a:spcAft>
              <a:buSzPct val="60000"/>
              <a:buFont typeface="Wingdings" pitchFamily="2" charset="2"/>
              <a:buChar char=""/>
              <a:defRPr sz="2100" kern="1200">
                <a:solidFill>
                  <a:schemeClr val="tx1"/>
                </a:solidFill>
                <a:effectLst>
                  <a:outerShdw blurRad="38100" dist="38100" dir="2700000" algn="tl">
                    <a:srgbClr val="000000">
                      <a:alpha val="43137"/>
                    </a:srgbClr>
                  </a:outerShdw>
                </a:effectLst>
                <a:latin typeface="+mn-lt"/>
                <a:ea typeface="+mn-ea"/>
                <a:cs typeface="+mn-cs"/>
              </a:defRPr>
            </a:lvl1pPr>
            <a:lvl2pPr marL="640080" indent="-256032" algn="l" defTabSz="914400" rtl="0" eaLnBrk="1" latinLnBrk="0" hangingPunct="1">
              <a:spcBef>
                <a:spcPct val="20000"/>
              </a:spcBef>
              <a:buSzPct val="60000"/>
              <a:buFont typeface="Wingdings" pitchFamily="2" charset="2"/>
              <a:buChar char=""/>
              <a:defRPr sz="1900" kern="1200">
                <a:solidFill>
                  <a:schemeClr val="tx1"/>
                </a:solidFill>
                <a:effectLst>
                  <a:outerShdw blurRad="38100" dist="38100" dir="2700000" algn="tl">
                    <a:srgbClr val="000000">
                      <a:alpha val="43137"/>
                    </a:srgbClr>
                  </a:outerShdw>
                </a:effectLst>
                <a:latin typeface="+mn-lt"/>
                <a:ea typeface="+mn-ea"/>
                <a:cs typeface="+mn-cs"/>
              </a:defRPr>
            </a:lvl2pPr>
            <a:lvl3pPr marL="1005840" indent="-256032" algn="l" defTabSz="914400" rtl="0" eaLnBrk="1" latinLnBrk="0" hangingPunct="1">
              <a:spcBef>
                <a:spcPct val="20000"/>
              </a:spcBef>
              <a:buSzPct val="60000"/>
              <a:buFont typeface="Wingdings" pitchFamily="2" charset="2"/>
              <a:buChar char=""/>
              <a:defRPr sz="1700" kern="1200">
                <a:solidFill>
                  <a:schemeClr val="tx1"/>
                </a:solidFill>
                <a:effectLst>
                  <a:outerShdw blurRad="38100" dist="38100" dir="2700000" algn="tl">
                    <a:srgbClr val="000000">
                      <a:alpha val="43137"/>
                    </a:srgbClr>
                  </a:outerShdw>
                </a:effectLst>
                <a:latin typeface="+mn-lt"/>
                <a:ea typeface="+mn-ea"/>
                <a:cs typeface="+mn-cs"/>
              </a:defRPr>
            </a:lvl3pPr>
            <a:lvl4pPr marL="1371600" indent="-256032" algn="l" defTabSz="914400" rtl="0" eaLnBrk="1" latinLnBrk="0" hangingPunct="1">
              <a:spcBef>
                <a:spcPct val="20000"/>
              </a:spcBef>
              <a:buSzPct val="60000"/>
              <a:buFont typeface="Wingdings" pitchFamily="2" charset="2"/>
              <a:buChar char=""/>
              <a:defRPr sz="1600" kern="1200">
                <a:solidFill>
                  <a:schemeClr val="tx1"/>
                </a:solidFill>
                <a:effectLst>
                  <a:outerShdw blurRad="38100" dist="38100" dir="2700000" algn="tl">
                    <a:srgbClr val="000000">
                      <a:alpha val="43137"/>
                    </a:srgbClr>
                  </a:outerShdw>
                </a:effectLst>
                <a:latin typeface="+mn-lt"/>
                <a:ea typeface="+mn-ea"/>
                <a:cs typeface="+mn-cs"/>
              </a:defRPr>
            </a:lvl4pPr>
            <a:lvl5pPr marL="1645920" indent="-256032" algn="l" defTabSz="914400" rtl="0" eaLnBrk="1" latinLnBrk="0" hangingPunct="1">
              <a:spcBef>
                <a:spcPct val="20000"/>
              </a:spcBef>
              <a:buSzPct val="60000"/>
              <a:buFont typeface="Wingdings" pitchFamily="2" charset="2"/>
              <a:buChar char=""/>
              <a:defRPr sz="1500" kern="1200">
                <a:solidFill>
                  <a:schemeClr val="tx1"/>
                </a:solidFill>
                <a:effectLst>
                  <a:outerShdw blurRad="38100" dist="38100" dir="2700000" algn="tl">
                    <a:srgbClr val="000000">
                      <a:alpha val="43137"/>
                    </a:srgbClr>
                  </a:outerShdw>
                </a:effectLst>
                <a:latin typeface="+mn-lt"/>
                <a:ea typeface="+mn-ea"/>
                <a:cs typeface="+mn-cs"/>
              </a:defRPr>
            </a:lvl5pPr>
            <a:lvl6pPr marL="196596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6pPr>
            <a:lvl7pPr marL="224028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7pPr>
            <a:lvl8pPr marL="251460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8pPr>
            <a:lvl9pPr marL="283464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9pPr>
          </a:lstStyle>
          <a:p>
            <a:pPr>
              <a:lnSpc>
                <a:spcPct val="150000"/>
              </a:lnSpc>
              <a:buSzPct val="100000"/>
              <a:buFont typeface="Wingdings" panose="05000000000000000000" pitchFamily="2" charset="2"/>
              <a:buChar char="ü"/>
            </a:pPr>
            <a:r>
              <a:rPr lang="it-IT" sz="2000" dirty="0">
                <a:latin typeface="+mj-lt"/>
                <a:cs typeface="Arial" panose="020B0604020202020204" pitchFamily="34" charset="0"/>
              </a:rPr>
              <a:t>Inibizione della sintesi dei leucotrieni</a:t>
            </a:r>
          </a:p>
          <a:p>
            <a:pPr>
              <a:lnSpc>
                <a:spcPct val="150000"/>
              </a:lnSpc>
              <a:buSzPct val="100000"/>
              <a:buFont typeface="Wingdings" panose="05000000000000000000" pitchFamily="2" charset="2"/>
              <a:buChar char="ü"/>
            </a:pPr>
            <a:r>
              <a:rPr lang="it-IT" sz="2000" dirty="0">
                <a:latin typeface="+mj-lt"/>
                <a:cs typeface="Arial" panose="020B0604020202020204" pitchFamily="34" charset="0"/>
              </a:rPr>
              <a:t>Inibizione della 5-LOX</a:t>
            </a:r>
          </a:p>
          <a:p>
            <a:pPr>
              <a:lnSpc>
                <a:spcPct val="150000"/>
              </a:lnSpc>
              <a:buSzPct val="100000"/>
              <a:buFont typeface="Wingdings" panose="05000000000000000000" pitchFamily="2" charset="2"/>
              <a:buChar char="ü"/>
            </a:pPr>
            <a:r>
              <a:rPr lang="it-IT" sz="2000" dirty="0">
                <a:latin typeface="+mj-lt"/>
                <a:cs typeface="Arial" panose="020B0604020202020204" pitchFamily="34" charset="0"/>
              </a:rPr>
              <a:t>Modulazione dell’infiammazione</a:t>
            </a:r>
          </a:p>
          <a:p>
            <a:pPr lvl="1">
              <a:lnSpc>
                <a:spcPct val="150000"/>
              </a:lnSpc>
              <a:buSzPct val="100000"/>
              <a:buFont typeface="Wingdings" panose="05000000000000000000" pitchFamily="2" charset="2"/>
              <a:buChar char="ü"/>
            </a:pPr>
            <a:r>
              <a:rPr lang="it-IT" sz="1800" dirty="0">
                <a:latin typeface="+mj-lt"/>
                <a:cs typeface="Arial" panose="020B0604020202020204" pitchFamily="34" charset="0"/>
              </a:rPr>
              <a:t>PGE-1</a:t>
            </a:r>
          </a:p>
          <a:p>
            <a:pPr lvl="1">
              <a:lnSpc>
                <a:spcPct val="150000"/>
              </a:lnSpc>
              <a:buSzPct val="100000"/>
              <a:buFont typeface="Wingdings" panose="05000000000000000000" pitchFamily="2" charset="2"/>
              <a:buChar char="ü"/>
            </a:pPr>
            <a:r>
              <a:rPr lang="it-IT" sz="1800" dirty="0" err="1">
                <a:latin typeface="+mj-lt"/>
                <a:cs typeface="Arial" panose="020B0604020202020204" pitchFamily="34" charset="0"/>
              </a:rPr>
              <a:t>Serin</a:t>
            </a:r>
            <a:r>
              <a:rPr lang="it-IT" sz="1800" dirty="0">
                <a:latin typeface="+mj-lt"/>
                <a:cs typeface="Arial" panose="020B0604020202020204" pitchFamily="34" charset="0"/>
              </a:rPr>
              <a:t>-proteasi </a:t>
            </a:r>
            <a:r>
              <a:rPr lang="it-IT" sz="1800" dirty="0" err="1">
                <a:latin typeface="+mj-lt"/>
                <a:cs typeface="Arial" panose="020B0604020202020204" pitchFamily="34" charset="0"/>
              </a:rPr>
              <a:t>Catepsina</a:t>
            </a:r>
            <a:r>
              <a:rPr lang="it-IT" sz="1800" dirty="0">
                <a:latin typeface="+mj-lt"/>
                <a:cs typeface="Arial" panose="020B0604020202020204" pitchFamily="34" charset="0"/>
              </a:rPr>
              <a:t> G</a:t>
            </a:r>
          </a:p>
          <a:p>
            <a:pPr>
              <a:lnSpc>
                <a:spcPct val="150000"/>
              </a:lnSpc>
              <a:buSzPct val="100000"/>
              <a:buFont typeface="Wingdings" panose="05000000000000000000" pitchFamily="2" charset="2"/>
              <a:buChar char="ü"/>
            </a:pPr>
            <a:endParaRPr lang="it-IT" sz="2000" dirty="0">
              <a:latin typeface="+mj-lt"/>
              <a:cs typeface="Arial" panose="020B0604020202020204" pitchFamily="34" charset="0"/>
            </a:endParaRPr>
          </a:p>
          <a:p>
            <a:pPr marL="18288" indent="0">
              <a:lnSpc>
                <a:spcPct val="150000"/>
              </a:lnSpc>
              <a:buSzPct val="100000"/>
              <a:buNone/>
            </a:pPr>
            <a:endParaRPr lang="it-IT" sz="2000" dirty="0">
              <a:latin typeface="+mj-lt"/>
              <a:cs typeface="Arial" panose="020B0604020202020204" pitchFamily="34" charset="0"/>
            </a:endParaRPr>
          </a:p>
        </p:txBody>
      </p:sp>
      <p:sp>
        <p:nvSpPr>
          <p:cNvPr id="10" name="CasellaDiTesto 9"/>
          <p:cNvSpPr txBox="1"/>
          <p:nvPr/>
        </p:nvSpPr>
        <p:spPr>
          <a:xfrm>
            <a:off x="2920132" y="1340768"/>
            <a:ext cx="3175869" cy="369332"/>
          </a:xfrm>
          <a:prstGeom prst="rect">
            <a:avLst/>
          </a:prstGeom>
          <a:noFill/>
        </p:spPr>
        <p:txBody>
          <a:bodyPr wrap="none" rtlCol="0">
            <a:spAutoFit/>
          </a:bodyPr>
          <a:lstStyle/>
          <a:p>
            <a:r>
              <a:rPr lang="it-IT" b="1" dirty="0"/>
              <a:t>MECCANISMO D’AZIONE</a:t>
            </a:r>
          </a:p>
        </p:txBody>
      </p:sp>
      <p:cxnSp>
        <p:nvCxnSpPr>
          <p:cNvPr id="11" name="Connettore 1 10"/>
          <p:cNvCxnSpPr>
            <a:cxnSpLocks/>
          </p:cNvCxnSpPr>
          <p:nvPr/>
        </p:nvCxnSpPr>
        <p:spPr>
          <a:xfrm>
            <a:off x="0" y="5893458"/>
            <a:ext cx="12192000"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sp>
        <p:nvSpPr>
          <p:cNvPr id="2" name="Rettangolo 1"/>
          <p:cNvSpPr/>
          <p:nvPr/>
        </p:nvSpPr>
        <p:spPr>
          <a:xfrm>
            <a:off x="0" y="5952276"/>
            <a:ext cx="12144672" cy="723275"/>
          </a:xfrm>
          <a:prstGeom prst="rect">
            <a:avLst/>
          </a:prstGeom>
        </p:spPr>
        <p:txBody>
          <a:bodyPr wrap="square">
            <a:spAutoFit/>
          </a:bodyPr>
          <a:lstStyle/>
          <a:p>
            <a:pPr marL="171450" indent="-171450">
              <a:spcAft>
                <a:spcPts val="600"/>
              </a:spcAft>
              <a:buFont typeface="Wingdings" panose="05000000000000000000" pitchFamily="2" charset="2"/>
              <a:buChar char="§"/>
            </a:pPr>
            <a:r>
              <a:rPr lang="it-IT" sz="1200" i="1" dirty="0" err="1">
                <a:latin typeface="Times New Roman" panose="02020603050405020304" pitchFamily="18" charset="0"/>
                <a:cs typeface="Times New Roman" panose="02020603050405020304" pitchFamily="18" charset="0"/>
              </a:rPr>
              <a:t>Siddiqui</a:t>
            </a:r>
            <a:r>
              <a:rPr lang="it-IT" sz="1200" i="1" dirty="0">
                <a:latin typeface="Times New Roman" panose="02020603050405020304" pitchFamily="18" charset="0"/>
                <a:cs typeface="Times New Roman" panose="02020603050405020304" pitchFamily="18" charset="0"/>
              </a:rPr>
              <a:t>, M.Z. </a:t>
            </a:r>
            <a:r>
              <a:rPr lang="it-IT" sz="1200" i="1" dirty="0" err="1">
                <a:latin typeface="Times New Roman" panose="02020603050405020304" pitchFamily="18" charset="0"/>
                <a:cs typeface="Times New Roman" panose="02020603050405020304" pitchFamily="18" charset="0"/>
              </a:rPr>
              <a:t>Boswellia</a:t>
            </a:r>
            <a:r>
              <a:rPr lang="it-IT" sz="1200" i="1" dirty="0">
                <a:latin typeface="Times New Roman" panose="02020603050405020304" pitchFamily="18" charset="0"/>
                <a:cs typeface="Times New Roman" panose="02020603050405020304" pitchFamily="18" charset="0"/>
              </a:rPr>
              <a:t> serrata, a </a:t>
            </a:r>
            <a:r>
              <a:rPr lang="it-IT" sz="1200" i="1" dirty="0" err="1">
                <a:latin typeface="Times New Roman" panose="02020603050405020304" pitchFamily="18" charset="0"/>
                <a:cs typeface="Times New Roman" panose="02020603050405020304" pitchFamily="18" charset="0"/>
              </a:rPr>
              <a:t>potential</a:t>
            </a:r>
            <a:r>
              <a:rPr lang="it-IT" sz="1200" i="1" dirty="0">
                <a:latin typeface="Times New Roman" panose="02020603050405020304" pitchFamily="18" charset="0"/>
                <a:cs typeface="Times New Roman" panose="02020603050405020304" pitchFamily="18" charset="0"/>
              </a:rPr>
              <a:t> </a:t>
            </a:r>
            <a:r>
              <a:rPr lang="it-IT" sz="1200" i="1" dirty="0" err="1">
                <a:latin typeface="Times New Roman" panose="02020603050405020304" pitchFamily="18" charset="0"/>
                <a:cs typeface="Times New Roman" panose="02020603050405020304" pitchFamily="18" charset="0"/>
              </a:rPr>
              <a:t>antiinflammatory</a:t>
            </a:r>
            <a:r>
              <a:rPr lang="it-IT" sz="1200" i="1" dirty="0">
                <a:latin typeface="Times New Roman" panose="02020603050405020304" pitchFamily="18" charset="0"/>
                <a:cs typeface="Times New Roman" panose="02020603050405020304" pitchFamily="18" charset="0"/>
              </a:rPr>
              <a:t> agent: An </a:t>
            </a:r>
            <a:r>
              <a:rPr lang="it-IT" sz="1200" i="1" dirty="0" err="1">
                <a:latin typeface="Times New Roman" panose="02020603050405020304" pitchFamily="18" charset="0"/>
                <a:cs typeface="Times New Roman" panose="02020603050405020304" pitchFamily="18" charset="0"/>
              </a:rPr>
              <a:t>overview</a:t>
            </a:r>
            <a:r>
              <a:rPr lang="it-IT" sz="1200" i="1" dirty="0">
                <a:latin typeface="Times New Roman" panose="02020603050405020304" pitchFamily="18" charset="0"/>
                <a:cs typeface="Times New Roman" panose="02020603050405020304" pitchFamily="18" charset="0"/>
              </a:rPr>
              <a:t>. </a:t>
            </a:r>
            <a:r>
              <a:rPr lang="it-IT" sz="1200" i="1" dirty="0" err="1">
                <a:latin typeface="Times New Roman" panose="02020603050405020304" pitchFamily="18" charset="0"/>
                <a:cs typeface="Times New Roman" panose="02020603050405020304" pitchFamily="18" charset="0"/>
              </a:rPr>
              <a:t>Indian</a:t>
            </a:r>
            <a:r>
              <a:rPr lang="it-IT" sz="1200" i="1" dirty="0">
                <a:latin typeface="Times New Roman" panose="02020603050405020304" pitchFamily="18" charset="0"/>
                <a:cs typeface="Times New Roman" panose="02020603050405020304" pitchFamily="18" charset="0"/>
              </a:rPr>
              <a:t> J. </a:t>
            </a:r>
            <a:r>
              <a:rPr lang="it-IT" sz="1200" i="1" dirty="0" err="1">
                <a:latin typeface="Times New Roman" panose="02020603050405020304" pitchFamily="18" charset="0"/>
                <a:cs typeface="Times New Roman" panose="02020603050405020304" pitchFamily="18" charset="0"/>
              </a:rPr>
              <a:t>Pharm</a:t>
            </a:r>
            <a:r>
              <a:rPr lang="it-IT" sz="1200" i="1" dirty="0">
                <a:latin typeface="Times New Roman" panose="02020603050405020304" pitchFamily="18" charset="0"/>
                <a:cs typeface="Times New Roman" panose="02020603050405020304" pitchFamily="18" charset="0"/>
              </a:rPr>
              <a:t>. Sci. </a:t>
            </a:r>
            <a:r>
              <a:rPr lang="it-IT" sz="1200" b="1" i="1" dirty="0">
                <a:latin typeface="Times New Roman" panose="02020603050405020304" pitchFamily="18" charset="0"/>
                <a:cs typeface="Times New Roman" panose="02020603050405020304" pitchFamily="18" charset="0"/>
              </a:rPr>
              <a:t>2011</a:t>
            </a:r>
            <a:r>
              <a:rPr lang="it-IT" sz="1200" i="1" dirty="0">
                <a:latin typeface="Times New Roman" panose="02020603050405020304" pitchFamily="18" charset="0"/>
                <a:cs typeface="Times New Roman" panose="02020603050405020304" pitchFamily="18" charset="0"/>
              </a:rPr>
              <a:t>, 73, 255–261. [</a:t>
            </a:r>
            <a:r>
              <a:rPr lang="it-IT" sz="1200" i="1" dirty="0" err="1">
                <a:latin typeface="Times New Roman" panose="02020603050405020304" pitchFamily="18" charset="0"/>
                <a:cs typeface="Times New Roman" panose="02020603050405020304" pitchFamily="18" charset="0"/>
              </a:rPr>
              <a:t>PubMed</a:t>
            </a:r>
            <a:r>
              <a:rPr lang="it-IT" sz="1200" i="1" dirty="0">
                <a:latin typeface="Times New Roman" panose="02020603050405020304" pitchFamily="18" charset="0"/>
                <a:cs typeface="Times New Roman" panose="02020603050405020304" pitchFamily="18" charset="0"/>
              </a:rPr>
              <a:t>]</a:t>
            </a:r>
          </a:p>
          <a:p>
            <a:pPr marL="171450" indent="-171450">
              <a:spcAft>
                <a:spcPts val="600"/>
              </a:spcAft>
              <a:buFont typeface="Wingdings" panose="05000000000000000000" pitchFamily="2" charset="2"/>
              <a:buChar char="§"/>
            </a:pPr>
            <a:r>
              <a:rPr lang="it-IT" sz="1200" i="1" dirty="0">
                <a:latin typeface="Times New Roman" panose="02020603050405020304" pitchFamily="18" charset="0"/>
                <a:cs typeface="Times New Roman" panose="02020603050405020304" pitchFamily="18" charset="0"/>
              </a:rPr>
              <a:t>Abdel-</a:t>
            </a:r>
            <a:r>
              <a:rPr lang="it-IT" sz="1200" i="1" dirty="0" err="1">
                <a:latin typeface="Times New Roman" panose="02020603050405020304" pitchFamily="18" charset="0"/>
                <a:cs typeface="Times New Roman" panose="02020603050405020304" pitchFamily="18" charset="0"/>
              </a:rPr>
              <a:t>Tawab</a:t>
            </a:r>
            <a:r>
              <a:rPr lang="it-IT" sz="1200" i="1" dirty="0">
                <a:latin typeface="Times New Roman" panose="02020603050405020304" pitchFamily="18" charset="0"/>
                <a:cs typeface="Times New Roman" panose="02020603050405020304" pitchFamily="18" charset="0"/>
              </a:rPr>
              <a:t>, M.; </a:t>
            </a:r>
            <a:r>
              <a:rPr lang="it-IT" sz="1200" i="1" dirty="0" err="1">
                <a:latin typeface="Times New Roman" panose="02020603050405020304" pitchFamily="18" charset="0"/>
                <a:cs typeface="Times New Roman" panose="02020603050405020304" pitchFamily="18" charset="0"/>
              </a:rPr>
              <a:t>Werz</a:t>
            </a:r>
            <a:r>
              <a:rPr lang="it-IT" sz="1200" i="1" dirty="0">
                <a:latin typeface="Times New Roman" panose="02020603050405020304" pitchFamily="18" charset="0"/>
                <a:cs typeface="Times New Roman" panose="02020603050405020304" pitchFamily="18" charset="0"/>
              </a:rPr>
              <a:t>, O.; Schubert-</a:t>
            </a:r>
            <a:r>
              <a:rPr lang="it-IT" sz="1200" i="1" dirty="0" err="1">
                <a:latin typeface="Times New Roman" panose="02020603050405020304" pitchFamily="18" charset="0"/>
                <a:cs typeface="Times New Roman" panose="02020603050405020304" pitchFamily="18" charset="0"/>
              </a:rPr>
              <a:t>Zsilavecz</a:t>
            </a:r>
            <a:r>
              <a:rPr lang="it-IT" sz="1200" i="1" dirty="0">
                <a:latin typeface="Times New Roman" panose="02020603050405020304" pitchFamily="18" charset="0"/>
                <a:cs typeface="Times New Roman" panose="02020603050405020304" pitchFamily="18" charset="0"/>
              </a:rPr>
              <a:t>, M. </a:t>
            </a:r>
            <a:r>
              <a:rPr lang="it-IT" sz="1200" i="1" dirty="0" err="1">
                <a:latin typeface="Times New Roman" panose="02020603050405020304" pitchFamily="18" charset="0"/>
                <a:cs typeface="Times New Roman" panose="02020603050405020304" pitchFamily="18" charset="0"/>
              </a:rPr>
              <a:t>Boswellia</a:t>
            </a:r>
            <a:r>
              <a:rPr lang="it-IT" sz="1200" i="1" dirty="0">
                <a:latin typeface="Times New Roman" panose="02020603050405020304" pitchFamily="18" charset="0"/>
                <a:cs typeface="Times New Roman" panose="02020603050405020304" pitchFamily="18" charset="0"/>
              </a:rPr>
              <a:t> serrata: An </a:t>
            </a:r>
            <a:r>
              <a:rPr lang="it-IT" sz="1200" i="1" dirty="0" err="1">
                <a:latin typeface="Times New Roman" panose="02020603050405020304" pitchFamily="18" charset="0"/>
                <a:cs typeface="Times New Roman" panose="02020603050405020304" pitchFamily="18" charset="0"/>
              </a:rPr>
              <a:t>overall</a:t>
            </a:r>
            <a:r>
              <a:rPr lang="it-IT" sz="1200" i="1" dirty="0">
                <a:latin typeface="Times New Roman" panose="02020603050405020304" pitchFamily="18" charset="0"/>
                <a:cs typeface="Times New Roman" panose="02020603050405020304" pitchFamily="18" charset="0"/>
              </a:rPr>
              <a:t> </a:t>
            </a:r>
            <a:r>
              <a:rPr lang="it-IT" sz="1200" i="1" dirty="0" err="1">
                <a:latin typeface="Times New Roman" panose="02020603050405020304" pitchFamily="18" charset="0"/>
                <a:cs typeface="Times New Roman" panose="02020603050405020304" pitchFamily="18" charset="0"/>
              </a:rPr>
              <a:t>assessment</a:t>
            </a:r>
            <a:r>
              <a:rPr lang="it-IT" sz="1200" i="1" dirty="0">
                <a:latin typeface="Times New Roman" panose="02020603050405020304" pitchFamily="18" charset="0"/>
                <a:cs typeface="Times New Roman" panose="02020603050405020304" pitchFamily="18" charset="0"/>
              </a:rPr>
              <a:t> of in vitro, </a:t>
            </a:r>
            <a:r>
              <a:rPr lang="en-US" sz="1200" i="1" dirty="0">
                <a:latin typeface="Times New Roman" panose="02020603050405020304" pitchFamily="18" charset="0"/>
                <a:cs typeface="Times New Roman" panose="02020603050405020304" pitchFamily="18" charset="0"/>
              </a:rPr>
              <a:t>preclinical, pharmacokinetic and clinical data. </a:t>
            </a:r>
            <a:r>
              <a:rPr lang="en-US" sz="1200" i="1" dirty="0" err="1">
                <a:latin typeface="Times New Roman" panose="02020603050405020304" pitchFamily="18" charset="0"/>
                <a:cs typeface="Times New Roman" panose="02020603050405020304" pitchFamily="18" charset="0"/>
              </a:rPr>
              <a:t>Clin</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Pharmacokinet</a:t>
            </a:r>
            <a:r>
              <a:rPr lang="en-US" sz="1200" i="1" dirty="0">
                <a:latin typeface="Times New Roman" panose="02020603050405020304" pitchFamily="18" charset="0"/>
                <a:cs typeface="Times New Roman" panose="02020603050405020304" pitchFamily="18" charset="0"/>
              </a:rPr>
              <a:t>. </a:t>
            </a:r>
            <a:r>
              <a:rPr lang="en-US" sz="1200" b="1" i="1" dirty="0">
                <a:latin typeface="Times New Roman" panose="02020603050405020304" pitchFamily="18" charset="0"/>
                <a:cs typeface="Times New Roman" panose="02020603050405020304" pitchFamily="18" charset="0"/>
              </a:rPr>
              <a:t>2011</a:t>
            </a:r>
            <a:r>
              <a:rPr lang="en-US" sz="1200" i="1" dirty="0">
                <a:latin typeface="Times New Roman" panose="02020603050405020304" pitchFamily="18" charset="0"/>
                <a:cs typeface="Times New Roman" panose="02020603050405020304" pitchFamily="18" charset="0"/>
              </a:rPr>
              <a:t>, 50, 349–369. </a:t>
            </a:r>
            <a:endParaRPr lang="it-IT" sz="1200" i="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0254510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 t="4230" r="57539" b="70596"/>
          <a:stretch/>
        </p:blipFill>
        <p:spPr bwMode="auto">
          <a:xfrm>
            <a:off x="8403038" y="225268"/>
            <a:ext cx="2247697" cy="7449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69076"/>
          <a:stretch/>
        </p:blipFill>
        <p:spPr bwMode="auto">
          <a:xfrm>
            <a:off x="1487489" y="0"/>
            <a:ext cx="6915549" cy="11954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asellaDiTesto 1"/>
          <p:cNvSpPr txBox="1"/>
          <p:nvPr/>
        </p:nvSpPr>
        <p:spPr>
          <a:xfrm>
            <a:off x="7756707" y="814265"/>
            <a:ext cx="646331" cy="369332"/>
          </a:xfrm>
          <a:prstGeom prst="rect">
            <a:avLst/>
          </a:prstGeom>
          <a:noFill/>
        </p:spPr>
        <p:txBody>
          <a:bodyPr wrap="none" rtlCol="0">
            <a:spAutoFit/>
          </a:bodyPr>
          <a:lstStyle/>
          <a:p>
            <a:r>
              <a:rPr lang="it-IT" b="1" dirty="0">
                <a:solidFill>
                  <a:schemeClr val="bg1"/>
                </a:solidFill>
              </a:rPr>
              <a:t>2014</a:t>
            </a:r>
          </a:p>
        </p:txBody>
      </p:sp>
      <p:pic>
        <p:nvPicPr>
          <p:cNvPr id="6146" name="Picture 2"/>
          <p:cNvPicPr>
            <a:picLocks noChangeAspect="1" noChangeArrowheads="1"/>
          </p:cNvPicPr>
          <p:nvPr/>
        </p:nvPicPr>
        <p:blipFill>
          <a:blip r:embed="rId4" cstate="print">
            <a:extLst>
              <a:ext uri="{BEBA8EAE-BF5A-486C-A8C5-ECC9F3942E4B}">
                <a14:imgProps xmlns:a14="http://schemas.microsoft.com/office/drawing/2010/main">
                  <a14:imgLayer r:embed="rId5">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1559496" y="4272112"/>
            <a:ext cx="9097886" cy="2325241"/>
          </a:xfrm>
          <a:prstGeom prst="rect">
            <a:avLst/>
          </a:prstGeom>
          <a:noFill/>
          <a:ln w="9525">
            <a:solidFill>
              <a:srgbClr val="FF0000"/>
            </a:solidFill>
            <a:miter lim="800000"/>
            <a:headEnd/>
            <a:tailEnd/>
          </a:ln>
          <a:extLst>
            <a:ext uri="{909E8E84-426E-40DD-AFC4-6F175D3DCCD1}">
              <a14:hiddenFill xmlns:a14="http://schemas.microsoft.com/office/drawing/2010/main">
                <a:solidFill>
                  <a:schemeClr val="accent1"/>
                </a:solidFill>
              </a14:hiddenFill>
            </a:ext>
          </a:extLst>
        </p:spPr>
      </p:pic>
      <p:pic>
        <p:nvPicPr>
          <p:cNvPr id="20" name="Picture 2" descr="Risultati immagini per persea gratissima"/>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042839" y="1549983"/>
            <a:ext cx="1752129" cy="1705405"/>
          </a:xfrm>
          <a:prstGeom prst="rect">
            <a:avLst/>
          </a:prstGeom>
          <a:noFill/>
          <a:ln>
            <a:solidFill>
              <a:srgbClr val="FF0000"/>
            </a:solidFill>
          </a:ln>
          <a:extLst>
            <a:ext uri="{909E8E84-426E-40DD-AFC4-6F175D3DCCD1}">
              <a14:hiddenFill xmlns:a14="http://schemas.microsoft.com/office/drawing/2010/main">
                <a:solidFill>
                  <a:srgbClr val="FFFFFF"/>
                </a:solidFill>
              </a14:hiddenFill>
            </a:ext>
          </a:extLst>
        </p:spPr>
      </p:pic>
      <p:sp>
        <p:nvSpPr>
          <p:cNvPr id="21" name="CasellaDiTesto 20"/>
          <p:cNvSpPr txBox="1"/>
          <p:nvPr/>
        </p:nvSpPr>
        <p:spPr>
          <a:xfrm>
            <a:off x="1970830" y="3410046"/>
            <a:ext cx="1944216" cy="584775"/>
          </a:xfrm>
          <a:prstGeom prst="rect">
            <a:avLst/>
          </a:prstGeom>
          <a:noFill/>
        </p:spPr>
        <p:txBody>
          <a:bodyPr wrap="square" rtlCol="0">
            <a:spAutoFit/>
          </a:bodyPr>
          <a:lstStyle/>
          <a:p>
            <a:pPr algn="ctr"/>
            <a:r>
              <a:rPr lang="it-IT" sz="1600" b="1" i="1" dirty="0"/>
              <a:t>Persea gratissima (Avocado, 1/3)</a:t>
            </a:r>
          </a:p>
        </p:txBody>
      </p:sp>
      <p:pic>
        <p:nvPicPr>
          <p:cNvPr id="22" name="Picture 4" descr="Risultati immagini per glycine max"/>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291218" y="1564083"/>
            <a:ext cx="1752129" cy="1691305"/>
          </a:xfrm>
          <a:prstGeom prst="rect">
            <a:avLst/>
          </a:prstGeom>
          <a:noFill/>
          <a:ln>
            <a:solidFill>
              <a:srgbClr val="FF0000"/>
            </a:solidFill>
          </a:ln>
          <a:extLst>
            <a:ext uri="{909E8E84-426E-40DD-AFC4-6F175D3DCCD1}">
              <a14:hiddenFill xmlns:a14="http://schemas.microsoft.com/office/drawing/2010/main">
                <a:solidFill>
                  <a:srgbClr val="FFFFFF"/>
                </a:solidFill>
              </a14:hiddenFill>
            </a:ext>
          </a:extLst>
        </p:spPr>
      </p:pic>
      <p:sp>
        <p:nvSpPr>
          <p:cNvPr id="23" name="CasellaDiTesto 22"/>
          <p:cNvSpPr txBox="1"/>
          <p:nvPr/>
        </p:nvSpPr>
        <p:spPr>
          <a:xfrm>
            <a:off x="4203078" y="3420290"/>
            <a:ext cx="1944216" cy="584775"/>
          </a:xfrm>
          <a:prstGeom prst="rect">
            <a:avLst/>
          </a:prstGeom>
          <a:noFill/>
        </p:spPr>
        <p:txBody>
          <a:bodyPr wrap="square" rtlCol="0">
            <a:spAutoFit/>
          </a:bodyPr>
          <a:lstStyle/>
          <a:p>
            <a:pPr algn="ctr"/>
            <a:r>
              <a:rPr lang="it-IT" sz="1600" b="1" i="1" dirty="0" err="1"/>
              <a:t>Glycine</a:t>
            </a:r>
            <a:r>
              <a:rPr lang="it-IT" sz="1600" b="1" i="1" dirty="0"/>
              <a:t> Max</a:t>
            </a:r>
          </a:p>
          <a:p>
            <a:pPr algn="ctr"/>
            <a:r>
              <a:rPr lang="it-IT" sz="1600" b="1" i="1" dirty="0"/>
              <a:t>(Soia, 2/3)</a:t>
            </a:r>
          </a:p>
        </p:txBody>
      </p:sp>
      <p:pic>
        <p:nvPicPr>
          <p:cNvPr id="24" name="Picture 6" descr="Risultati immagini per boswellia serrata"/>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659462" y="1579560"/>
            <a:ext cx="2324971" cy="1743729"/>
          </a:xfrm>
          <a:prstGeom prst="rect">
            <a:avLst/>
          </a:prstGeom>
          <a:noFill/>
          <a:ln>
            <a:solidFill>
              <a:srgbClr val="FF0000"/>
            </a:solidFill>
          </a:ln>
          <a:extLst>
            <a:ext uri="{909E8E84-426E-40DD-AFC4-6F175D3DCCD1}">
              <a14:hiddenFill xmlns:a14="http://schemas.microsoft.com/office/drawing/2010/main">
                <a:solidFill>
                  <a:srgbClr val="FFFFFF"/>
                </a:solidFill>
              </a14:hiddenFill>
            </a:ext>
          </a:extLst>
        </p:spPr>
      </p:pic>
      <p:sp>
        <p:nvSpPr>
          <p:cNvPr id="25" name="CasellaDiTesto 24"/>
          <p:cNvSpPr txBox="1"/>
          <p:nvPr/>
        </p:nvSpPr>
        <p:spPr>
          <a:xfrm>
            <a:off x="7824192" y="3429001"/>
            <a:ext cx="1944216" cy="584775"/>
          </a:xfrm>
          <a:prstGeom prst="rect">
            <a:avLst/>
          </a:prstGeom>
          <a:noFill/>
        </p:spPr>
        <p:txBody>
          <a:bodyPr wrap="square" rtlCol="0">
            <a:spAutoFit/>
          </a:bodyPr>
          <a:lstStyle/>
          <a:p>
            <a:pPr algn="ctr"/>
            <a:r>
              <a:rPr lang="it-IT" sz="1600" b="1" i="1" dirty="0" err="1"/>
              <a:t>Boswellia</a:t>
            </a:r>
            <a:endParaRPr lang="it-IT" sz="1600" b="1" i="1" dirty="0"/>
          </a:p>
          <a:p>
            <a:pPr algn="ctr"/>
            <a:r>
              <a:rPr lang="it-IT" sz="1600" b="1" i="1" dirty="0"/>
              <a:t>Serrata</a:t>
            </a:r>
          </a:p>
        </p:txBody>
      </p:sp>
    </p:spTree>
    <p:extLst>
      <p:ext uri="{BB962C8B-B14F-4D97-AF65-F5344CB8AC3E}">
        <p14:creationId xmlns:p14="http://schemas.microsoft.com/office/powerpoint/2010/main" val="329782745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3">
            <a:extLst>
              <a:ext uri="{FF2B5EF4-FFF2-40B4-BE49-F238E27FC236}">
                <a16:creationId xmlns:a16="http://schemas.microsoft.com/office/drawing/2014/main" id="{A49C528B-857A-49E4-B334-D34CFC600C7C}"/>
              </a:ext>
            </a:extLst>
          </p:cNvPr>
          <p:cNvSpPr txBox="1">
            <a:spLocks/>
          </p:cNvSpPr>
          <p:nvPr/>
        </p:nvSpPr>
        <p:spPr>
          <a:xfrm>
            <a:off x="0" y="9940"/>
            <a:ext cx="12192000" cy="908050"/>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chor="ctr">
            <a:noAutofit/>
          </a:bodyPr>
          <a:lstStyle>
            <a:lvl1pPr algn="l" defTabSz="914400" rtl="0" eaLnBrk="1" latinLnBrk="0" hangingPunct="1">
              <a:spcBef>
                <a:spcPct val="0"/>
              </a:spcBef>
              <a:buNone/>
              <a:defRPr sz="4900" kern="1200">
                <a:solidFill>
                  <a:schemeClr val="tx1"/>
                </a:solidFill>
                <a:effectLst>
                  <a:outerShdw blurRad="38100" dist="38100" dir="2700000" algn="tl">
                    <a:srgbClr val="000000">
                      <a:alpha val="43137"/>
                    </a:srgbClr>
                  </a:outerShdw>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it-IT" altLang="it-IT" sz="3600" b="1" dirty="0">
                <a:solidFill>
                  <a:srgbClr val="C00000"/>
                </a:solidFill>
              </a:rPr>
              <a:t>Curcuma</a:t>
            </a:r>
          </a:p>
        </p:txBody>
      </p:sp>
      <p:pic>
        <p:nvPicPr>
          <p:cNvPr id="3" name="Picture 2" descr="Turmeric inflorescence.jpg">
            <a:extLst>
              <a:ext uri="{FF2B5EF4-FFF2-40B4-BE49-F238E27FC236}">
                <a16:creationId xmlns:a16="http://schemas.microsoft.com/office/drawing/2014/main" id="{7AB00144-F751-471F-AFA7-2F140A3C095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71464" y="1290500"/>
            <a:ext cx="1584176" cy="2380225"/>
          </a:xfrm>
          <a:prstGeom prst="rect">
            <a:avLst/>
          </a:prstGeom>
          <a:noFill/>
          <a:ln>
            <a:solidFill>
              <a:srgbClr val="C00000"/>
            </a:solidFill>
          </a:ln>
          <a:extLst>
            <a:ext uri="{909E8E84-426E-40DD-AFC4-6F175D3DCCD1}">
              <a14:hiddenFill xmlns:a14="http://schemas.microsoft.com/office/drawing/2010/main">
                <a:solidFill>
                  <a:srgbClr val="FFFFFF"/>
                </a:solidFill>
              </a14:hiddenFill>
            </a:ext>
          </a:extLst>
        </p:spPr>
      </p:pic>
      <p:pic>
        <p:nvPicPr>
          <p:cNvPr id="4" name="Picture 4" descr="Photograph of knobby brown rhizome and orange powder">
            <a:extLst>
              <a:ext uri="{FF2B5EF4-FFF2-40B4-BE49-F238E27FC236}">
                <a16:creationId xmlns:a16="http://schemas.microsoft.com/office/drawing/2014/main" id="{15E0DFE6-A90D-4983-B0A5-19C48DD175A6}"/>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31595" y="4030615"/>
            <a:ext cx="2463914" cy="1015081"/>
          </a:xfrm>
          <a:prstGeom prst="rect">
            <a:avLst/>
          </a:prstGeom>
          <a:noFill/>
          <a:ln>
            <a:solidFill>
              <a:srgbClr val="C00000"/>
            </a:solidFill>
          </a:ln>
          <a:extLst>
            <a:ext uri="{909E8E84-426E-40DD-AFC4-6F175D3DCCD1}">
              <a14:hiddenFill xmlns:a14="http://schemas.microsoft.com/office/drawing/2010/main">
                <a:solidFill>
                  <a:srgbClr val="FFFFFF"/>
                </a:solidFill>
              </a14:hiddenFill>
            </a:ext>
          </a:extLst>
        </p:spPr>
      </p:pic>
      <p:sp>
        <p:nvSpPr>
          <p:cNvPr id="5" name="CasellaDiTesto 4">
            <a:extLst>
              <a:ext uri="{FF2B5EF4-FFF2-40B4-BE49-F238E27FC236}">
                <a16:creationId xmlns:a16="http://schemas.microsoft.com/office/drawing/2014/main" id="{DD6F0968-56F9-4A35-8EF7-29D170EB8F3D}"/>
              </a:ext>
            </a:extLst>
          </p:cNvPr>
          <p:cNvSpPr txBox="1"/>
          <p:nvPr/>
        </p:nvSpPr>
        <p:spPr>
          <a:xfrm>
            <a:off x="1217487" y="5157463"/>
            <a:ext cx="1692130" cy="369332"/>
          </a:xfrm>
          <a:prstGeom prst="rect">
            <a:avLst/>
          </a:prstGeom>
          <a:noFill/>
        </p:spPr>
        <p:txBody>
          <a:bodyPr wrap="none" rtlCol="0">
            <a:spAutoFit/>
          </a:bodyPr>
          <a:lstStyle/>
          <a:p>
            <a:r>
              <a:rPr lang="it-IT" i="1" dirty="0"/>
              <a:t>Curcuma Longa</a:t>
            </a:r>
          </a:p>
        </p:txBody>
      </p:sp>
      <p:sp>
        <p:nvSpPr>
          <p:cNvPr id="6" name="Segnaposto testo 6">
            <a:extLst>
              <a:ext uri="{FF2B5EF4-FFF2-40B4-BE49-F238E27FC236}">
                <a16:creationId xmlns:a16="http://schemas.microsoft.com/office/drawing/2014/main" id="{79299DCE-4153-4162-914B-13F396AF3835}"/>
              </a:ext>
            </a:extLst>
          </p:cNvPr>
          <p:cNvSpPr txBox="1">
            <a:spLocks/>
          </p:cNvSpPr>
          <p:nvPr/>
        </p:nvSpPr>
        <p:spPr>
          <a:xfrm>
            <a:off x="4735669" y="1864772"/>
            <a:ext cx="5616624" cy="1752496"/>
          </a:xfrm>
          <a:prstGeom prst="rect">
            <a:avLst/>
          </a:prstGeom>
          <a:ln>
            <a:solidFill>
              <a:schemeClr val="tx1"/>
            </a:solidFill>
          </a:ln>
        </p:spPr>
        <p:txBody>
          <a:bodyPr>
            <a:normAutofit fontScale="70000" lnSpcReduction="20000"/>
          </a:bodyPr>
          <a:lstStyle>
            <a:lvl1pPr marL="274320" indent="-256032" algn="l" defTabSz="914400" rtl="0" eaLnBrk="1" latinLnBrk="0" hangingPunct="1">
              <a:spcBef>
                <a:spcPct val="20000"/>
              </a:spcBef>
              <a:spcAft>
                <a:spcPts val="0"/>
              </a:spcAft>
              <a:buSzPct val="60000"/>
              <a:buFont typeface="Wingdings" pitchFamily="2" charset="2"/>
              <a:buChar char=""/>
              <a:defRPr sz="2100" kern="1200">
                <a:solidFill>
                  <a:schemeClr val="tx1"/>
                </a:solidFill>
                <a:effectLst>
                  <a:outerShdw blurRad="38100" dist="38100" dir="2700000" algn="tl">
                    <a:srgbClr val="000000">
                      <a:alpha val="43137"/>
                    </a:srgbClr>
                  </a:outerShdw>
                </a:effectLst>
                <a:latin typeface="+mn-lt"/>
                <a:ea typeface="+mn-ea"/>
                <a:cs typeface="+mn-cs"/>
              </a:defRPr>
            </a:lvl1pPr>
            <a:lvl2pPr marL="640080" indent="-256032" algn="l" defTabSz="914400" rtl="0" eaLnBrk="1" latinLnBrk="0" hangingPunct="1">
              <a:spcBef>
                <a:spcPct val="20000"/>
              </a:spcBef>
              <a:buSzPct val="60000"/>
              <a:buFont typeface="Wingdings" pitchFamily="2" charset="2"/>
              <a:buChar char=""/>
              <a:defRPr sz="1900" kern="1200">
                <a:solidFill>
                  <a:schemeClr val="tx1"/>
                </a:solidFill>
                <a:effectLst>
                  <a:outerShdw blurRad="38100" dist="38100" dir="2700000" algn="tl">
                    <a:srgbClr val="000000">
                      <a:alpha val="43137"/>
                    </a:srgbClr>
                  </a:outerShdw>
                </a:effectLst>
                <a:latin typeface="+mn-lt"/>
                <a:ea typeface="+mn-ea"/>
                <a:cs typeface="+mn-cs"/>
              </a:defRPr>
            </a:lvl2pPr>
            <a:lvl3pPr marL="1005840" indent="-256032" algn="l" defTabSz="914400" rtl="0" eaLnBrk="1" latinLnBrk="0" hangingPunct="1">
              <a:spcBef>
                <a:spcPct val="20000"/>
              </a:spcBef>
              <a:buSzPct val="60000"/>
              <a:buFont typeface="Wingdings" pitchFamily="2" charset="2"/>
              <a:buChar char=""/>
              <a:defRPr sz="1700" kern="1200">
                <a:solidFill>
                  <a:schemeClr val="tx1"/>
                </a:solidFill>
                <a:effectLst>
                  <a:outerShdw blurRad="38100" dist="38100" dir="2700000" algn="tl">
                    <a:srgbClr val="000000">
                      <a:alpha val="43137"/>
                    </a:srgbClr>
                  </a:outerShdw>
                </a:effectLst>
                <a:latin typeface="+mn-lt"/>
                <a:ea typeface="+mn-ea"/>
                <a:cs typeface="+mn-cs"/>
              </a:defRPr>
            </a:lvl3pPr>
            <a:lvl4pPr marL="1371600" indent="-256032" algn="l" defTabSz="914400" rtl="0" eaLnBrk="1" latinLnBrk="0" hangingPunct="1">
              <a:spcBef>
                <a:spcPct val="20000"/>
              </a:spcBef>
              <a:buSzPct val="60000"/>
              <a:buFont typeface="Wingdings" pitchFamily="2" charset="2"/>
              <a:buChar char=""/>
              <a:defRPr sz="1600" kern="1200">
                <a:solidFill>
                  <a:schemeClr val="tx1"/>
                </a:solidFill>
                <a:effectLst>
                  <a:outerShdw blurRad="38100" dist="38100" dir="2700000" algn="tl">
                    <a:srgbClr val="000000">
                      <a:alpha val="43137"/>
                    </a:srgbClr>
                  </a:outerShdw>
                </a:effectLst>
                <a:latin typeface="+mn-lt"/>
                <a:ea typeface="+mn-ea"/>
                <a:cs typeface="+mn-cs"/>
              </a:defRPr>
            </a:lvl4pPr>
            <a:lvl5pPr marL="1645920" indent="-256032" algn="l" defTabSz="914400" rtl="0" eaLnBrk="1" latinLnBrk="0" hangingPunct="1">
              <a:spcBef>
                <a:spcPct val="20000"/>
              </a:spcBef>
              <a:buSzPct val="60000"/>
              <a:buFont typeface="Wingdings" pitchFamily="2" charset="2"/>
              <a:buChar char=""/>
              <a:defRPr sz="1500" kern="1200">
                <a:solidFill>
                  <a:schemeClr val="tx1"/>
                </a:solidFill>
                <a:effectLst>
                  <a:outerShdw blurRad="38100" dist="38100" dir="2700000" algn="tl">
                    <a:srgbClr val="000000">
                      <a:alpha val="43137"/>
                    </a:srgbClr>
                  </a:outerShdw>
                </a:effectLst>
                <a:latin typeface="+mn-lt"/>
                <a:ea typeface="+mn-ea"/>
                <a:cs typeface="+mn-cs"/>
              </a:defRPr>
            </a:lvl5pPr>
            <a:lvl6pPr marL="196596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6pPr>
            <a:lvl7pPr marL="224028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7pPr>
            <a:lvl8pPr marL="251460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8pPr>
            <a:lvl9pPr marL="283464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9pPr>
          </a:lstStyle>
          <a:p>
            <a:pPr>
              <a:lnSpc>
                <a:spcPct val="150000"/>
              </a:lnSpc>
              <a:buSzPct val="100000"/>
              <a:buFont typeface="Wingdings" panose="05000000000000000000" pitchFamily="2" charset="2"/>
              <a:buChar char="ü"/>
            </a:pPr>
            <a:r>
              <a:rPr lang="it-IT" sz="2000" dirty="0">
                <a:cs typeface="Arial" panose="020B0604020202020204" pitchFamily="34" charset="0"/>
              </a:rPr>
              <a:t>Inibisce COX 2 e 5-LOX</a:t>
            </a:r>
          </a:p>
          <a:p>
            <a:pPr>
              <a:lnSpc>
                <a:spcPct val="150000"/>
              </a:lnSpc>
              <a:buSzPct val="100000"/>
              <a:buFont typeface="Wingdings" panose="05000000000000000000" pitchFamily="2" charset="2"/>
              <a:buChar char="ü"/>
            </a:pPr>
            <a:r>
              <a:rPr lang="it-IT" sz="2000" dirty="0">
                <a:latin typeface="+mj-lt"/>
                <a:cs typeface="Arial" panose="020B0604020202020204" pitchFamily="34" charset="0"/>
              </a:rPr>
              <a:t>Protegge i condrociti dagli effetti negativi dell’IL-1</a:t>
            </a:r>
            <a:r>
              <a:rPr lang="el-GR" sz="2000" dirty="0">
                <a:latin typeface="+mj-lt"/>
                <a:cs typeface="Arial" panose="020B0604020202020204" pitchFamily="34" charset="0"/>
              </a:rPr>
              <a:t>β</a:t>
            </a:r>
            <a:endParaRPr lang="it-IT" sz="2000" dirty="0">
              <a:latin typeface="+mj-lt"/>
              <a:cs typeface="Arial" panose="020B0604020202020204" pitchFamily="34" charset="0"/>
            </a:endParaRPr>
          </a:p>
          <a:p>
            <a:pPr>
              <a:lnSpc>
                <a:spcPct val="150000"/>
              </a:lnSpc>
              <a:buSzPct val="100000"/>
              <a:buFont typeface="Wingdings" panose="05000000000000000000" pitchFamily="2" charset="2"/>
              <a:buChar char="ü"/>
            </a:pPr>
            <a:r>
              <a:rPr lang="it-IT" sz="2000" dirty="0">
                <a:latin typeface="+mj-lt"/>
                <a:cs typeface="Arial" panose="020B0604020202020204" pitchFamily="34" charset="0"/>
              </a:rPr>
              <a:t>Inibisce MMP (metallo proteasi di matrice)</a:t>
            </a:r>
          </a:p>
          <a:p>
            <a:pPr algn="just">
              <a:lnSpc>
                <a:spcPct val="150000"/>
              </a:lnSpc>
              <a:buSzPct val="100000"/>
              <a:buFont typeface="Wingdings" panose="05000000000000000000" pitchFamily="2" charset="2"/>
              <a:buChar char="ü"/>
            </a:pPr>
            <a:r>
              <a:rPr lang="it-IT" sz="2000" dirty="0">
                <a:latin typeface="+mj-lt"/>
                <a:cs typeface="Arial" panose="020B0604020202020204" pitchFamily="34" charset="0"/>
              </a:rPr>
              <a:t>Modula dell’espressione di vari fattori di trascrizione implicati nel metabolismo energetico</a:t>
            </a:r>
            <a:endParaRPr lang="it-IT" sz="1800" dirty="0">
              <a:latin typeface="+mj-lt"/>
              <a:cs typeface="Arial" panose="020B0604020202020204" pitchFamily="34" charset="0"/>
            </a:endParaRPr>
          </a:p>
        </p:txBody>
      </p:sp>
      <p:sp>
        <p:nvSpPr>
          <p:cNvPr id="7" name="CasellaDiTesto 6">
            <a:extLst>
              <a:ext uri="{FF2B5EF4-FFF2-40B4-BE49-F238E27FC236}">
                <a16:creationId xmlns:a16="http://schemas.microsoft.com/office/drawing/2014/main" id="{A5CF3CC7-5EBC-4B5A-A3E0-7270E3C9F84B}"/>
              </a:ext>
            </a:extLst>
          </p:cNvPr>
          <p:cNvSpPr txBox="1"/>
          <p:nvPr/>
        </p:nvSpPr>
        <p:spPr>
          <a:xfrm>
            <a:off x="5898548" y="1195189"/>
            <a:ext cx="3290866" cy="369332"/>
          </a:xfrm>
          <a:prstGeom prst="rect">
            <a:avLst/>
          </a:prstGeom>
          <a:noFill/>
        </p:spPr>
        <p:txBody>
          <a:bodyPr wrap="square" rtlCol="0">
            <a:spAutoFit/>
          </a:bodyPr>
          <a:lstStyle/>
          <a:p>
            <a:pPr algn="ctr"/>
            <a:r>
              <a:rPr lang="it-IT" b="1" dirty="0"/>
              <a:t>MECCANISMO D’AZIONE</a:t>
            </a:r>
          </a:p>
        </p:txBody>
      </p:sp>
      <p:cxnSp>
        <p:nvCxnSpPr>
          <p:cNvPr id="8" name="Connettore 1 8">
            <a:extLst>
              <a:ext uri="{FF2B5EF4-FFF2-40B4-BE49-F238E27FC236}">
                <a16:creationId xmlns:a16="http://schemas.microsoft.com/office/drawing/2014/main" id="{1A62E2AE-18E3-46D7-B8AC-45FE5D705D46}"/>
              </a:ext>
            </a:extLst>
          </p:cNvPr>
          <p:cNvCxnSpPr>
            <a:cxnSpLocks/>
          </p:cNvCxnSpPr>
          <p:nvPr/>
        </p:nvCxnSpPr>
        <p:spPr>
          <a:xfrm>
            <a:off x="0" y="5941148"/>
            <a:ext cx="12192000"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sp>
        <p:nvSpPr>
          <p:cNvPr id="9" name="Rettangolo 8">
            <a:extLst>
              <a:ext uri="{FF2B5EF4-FFF2-40B4-BE49-F238E27FC236}">
                <a16:creationId xmlns:a16="http://schemas.microsoft.com/office/drawing/2014/main" id="{376A4E67-7AEB-4D67-8C42-A4049A899B4B}"/>
              </a:ext>
            </a:extLst>
          </p:cNvPr>
          <p:cNvSpPr/>
          <p:nvPr/>
        </p:nvSpPr>
        <p:spPr>
          <a:xfrm>
            <a:off x="0" y="6013157"/>
            <a:ext cx="12192000" cy="800219"/>
          </a:xfrm>
          <a:prstGeom prst="rect">
            <a:avLst/>
          </a:prstGeom>
        </p:spPr>
        <p:txBody>
          <a:bodyPr wrap="square">
            <a:spAutoFit/>
          </a:bodyPr>
          <a:lstStyle/>
          <a:p>
            <a:pPr algn="just">
              <a:spcAft>
                <a:spcPts val="600"/>
              </a:spcAft>
            </a:pPr>
            <a:r>
              <a:rPr lang="it-IT" sz="1200" i="1" dirty="0" err="1"/>
              <a:t>Shakibaei</a:t>
            </a:r>
            <a:r>
              <a:rPr lang="it-IT" sz="1200" i="1" dirty="0"/>
              <a:t> M, </a:t>
            </a:r>
            <a:r>
              <a:rPr lang="it-IT" sz="1200" i="1" dirty="0" err="1"/>
              <a:t>Mobasheri</a:t>
            </a:r>
            <a:r>
              <a:rPr lang="it-IT" sz="1200" i="1" dirty="0"/>
              <a:t> A, </a:t>
            </a:r>
            <a:r>
              <a:rPr lang="it-IT" sz="1200" i="1" dirty="0" err="1"/>
              <a:t>Buhrmann</a:t>
            </a:r>
            <a:r>
              <a:rPr lang="it-IT" sz="1200" i="1" dirty="0"/>
              <a:t> C. </a:t>
            </a:r>
            <a:r>
              <a:rPr lang="it-IT" sz="1200" i="1" dirty="0" err="1"/>
              <a:t>Curcumin</a:t>
            </a:r>
            <a:r>
              <a:rPr lang="it-IT" sz="1200" i="1" dirty="0"/>
              <a:t> </a:t>
            </a:r>
            <a:r>
              <a:rPr lang="it-IT" sz="1200" i="1" dirty="0" err="1"/>
              <a:t>synergizes</a:t>
            </a:r>
            <a:r>
              <a:rPr lang="it-IT" sz="1200" i="1" dirty="0"/>
              <a:t> with </a:t>
            </a:r>
            <a:r>
              <a:rPr lang="it-IT" sz="1200" i="1" dirty="0" err="1"/>
              <a:t>reservatrol</a:t>
            </a:r>
            <a:r>
              <a:rPr lang="it-IT" sz="1200" i="1" dirty="0"/>
              <a:t> to </a:t>
            </a:r>
            <a:r>
              <a:rPr lang="it-IT" sz="1200" i="1" dirty="0" err="1"/>
              <a:t>stimulate</a:t>
            </a:r>
            <a:r>
              <a:rPr lang="it-IT" sz="1200" i="1" dirty="0"/>
              <a:t> the MAPK </a:t>
            </a:r>
            <a:r>
              <a:rPr lang="it-IT" sz="1200" i="1" dirty="0" err="1"/>
              <a:t>signaling</a:t>
            </a:r>
            <a:r>
              <a:rPr lang="it-IT" sz="1200" i="1" dirty="0"/>
              <a:t> </a:t>
            </a:r>
            <a:r>
              <a:rPr lang="it-IT" sz="1200" i="1" dirty="0" err="1"/>
              <a:t>pathway</a:t>
            </a:r>
            <a:r>
              <a:rPr lang="it-IT" sz="1200" i="1" dirty="0"/>
              <a:t> in human </a:t>
            </a:r>
            <a:r>
              <a:rPr lang="it-IT" sz="1200" i="1" dirty="0" err="1"/>
              <a:t>articular</a:t>
            </a:r>
            <a:r>
              <a:rPr lang="it-IT" sz="1200" i="1" dirty="0"/>
              <a:t> </a:t>
            </a:r>
            <a:r>
              <a:rPr lang="it-IT" sz="1200" i="1" dirty="0" err="1"/>
              <a:t>chondrocytes</a:t>
            </a:r>
            <a:r>
              <a:rPr lang="it-IT" sz="1200" i="1" dirty="0"/>
              <a:t> in vitro. </a:t>
            </a:r>
            <a:r>
              <a:rPr lang="it-IT" sz="1200" i="1" dirty="0" err="1"/>
              <a:t>Genes</a:t>
            </a:r>
            <a:r>
              <a:rPr lang="it-IT" sz="1200" i="1" dirty="0"/>
              <a:t> </a:t>
            </a:r>
            <a:r>
              <a:rPr lang="it-IT" sz="1200" i="1" dirty="0" err="1"/>
              <a:t>Nutr</a:t>
            </a:r>
            <a:r>
              <a:rPr lang="it-IT" sz="1200" i="1" dirty="0"/>
              <a:t>. 2011; 6:171-179</a:t>
            </a:r>
          </a:p>
          <a:p>
            <a:pPr algn="just">
              <a:spcAft>
                <a:spcPts val="600"/>
              </a:spcAft>
            </a:pPr>
            <a:r>
              <a:rPr lang="it-IT" sz="1200" i="1" dirty="0" err="1"/>
              <a:t>Appelboom</a:t>
            </a:r>
            <a:r>
              <a:rPr lang="it-IT" sz="1200" i="1" dirty="0"/>
              <a:t> T, </a:t>
            </a:r>
            <a:r>
              <a:rPr lang="it-IT" sz="1200" i="1" dirty="0" err="1"/>
              <a:t>Maes</a:t>
            </a:r>
            <a:r>
              <a:rPr lang="it-IT" sz="1200" i="1" dirty="0"/>
              <a:t> N, Albert A: A new curcuma </a:t>
            </a:r>
            <a:r>
              <a:rPr lang="it-IT" sz="1200" i="1" dirty="0" err="1"/>
              <a:t>extract</a:t>
            </a:r>
            <a:r>
              <a:rPr lang="it-IT" sz="1200" i="1" dirty="0"/>
              <a:t> </a:t>
            </a:r>
            <a:r>
              <a:rPr lang="en-US" sz="1200" i="1" dirty="0"/>
              <a:t>(</a:t>
            </a:r>
            <a:r>
              <a:rPr lang="en-US" sz="1200" i="1" dirty="0" err="1"/>
              <a:t>flexofytol</a:t>
            </a:r>
            <a:r>
              <a:rPr lang="en-US" sz="1200" i="1" dirty="0"/>
              <a:t>(R)) in osteoarthritis: Results from a </a:t>
            </a:r>
            <a:r>
              <a:rPr lang="en-US" sz="1200" i="1" dirty="0" err="1"/>
              <a:t>belgian</a:t>
            </a:r>
            <a:r>
              <a:rPr lang="en-US" sz="1200" i="1" dirty="0"/>
              <a:t> real-life experience. Open </a:t>
            </a:r>
            <a:r>
              <a:rPr lang="en-US" sz="1200" i="1" dirty="0" err="1"/>
              <a:t>Rheumatol</a:t>
            </a:r>
            <a:r>
              <a:rPr lang="en-US" sz="1200" i="1" dirty="0"/>
              <a:t> J 2014;8:77–81.</a:t>
            </a:r>
          </a:p>
          <a:p>
            <a:pPr algn="just">
              <a:spcAft>
                <a:spcPts val="600"/>
              </a:spcAft>
            </a:pPr>
            <a:r>
              <a:rPr lang="it-IT" sz="1200" i="1" dirty="0" err="1"/>
              <a:t>Prasad</a:t>
            </a:r>
            <a:r>
              <a:rPr lang="it-IT" sz="1200" i="1" dirty="0"/>
              <a:t> S, </a:t>
            </a:r>
            <a:r>
              <a:rPr lang="it-IT" sz="1200" i="1" dirty="0" err="1"/>
              <a:t>Gupta</a:t>
            </a:r>
            <a:r>
              <a:rPr lang="it-IT" sz="1200" i="1" dirty="0"/>
              <a:t> SC, </a:t>
            </a:r>
            <a:r>
              <a:rPr lang="it-IT" sz="1200" i="1" dirty="0" err="1"/>
              <a:t>Tyagi</a:t>
            </a:r>
            <a:r>
              <a:rPr lang="it-IT" sz="1200" i="1" dirty="0"/>
              <a:t> AK, </a:t>
            </a:r>
            <a:r>
              <a:rPr lang="it-IT" sz="1200" i="1" dirty="0" err="1"/>
              <a:t>Aggarwal</a:t>
            </a:r>
            <a:r>
              <a:rPr lang="it-IT" sz="1200" i="1" dirty="0"/>
              <a:t> BB: </a:t>
            </a:r>
            <a:r>
              <a:rPr lang="it-IT" sz="1200" i="1" dirty="0" err="1"/>
              <a:t>Curcumin</a:t>
            </a:r>
            <a:r>
              <a:rPr lang="it-IT" sz="1200" i="1" dirty="0"/>
              <a:t>, a </a:t>
            </a:r>
            <a:r>
              <a:rPr lang="en-US" sz="1200" i="1" dirty="0"/>
              <a:t>component of golden spice: From bedside to bench and back. </a:t>
            </a:r>
            <a:r>
              <a:rPr lang="it-IT" sz="1200" i="1" dirty="0" err="1"/>
              <a:t>Biotechnol</a:t>
            </a:r>
            <a:r>
              <a:rPr lang="it-IT" sz="1200" i="1" dirty="0"/>
              <a:t> </a:t>
            </a:r>
            <a:r>
              <a:rPr lang="it-IT" sz="1200" i="1" dirty="0" err="1"/>
              <a:t>Adv</a:t>
            </a:r>
            <a:r>
              <a:rPr lang="it-IT" sz="1200" i="1" dirty="0"/>
              <a:t>  2014;32:1053–1064.</a:t>
            </a:r>
          </a:p>
        </p:txBody>
      </p:sp>
      <p:sp>
        <p:nvSpPr>
          <p:cNvPr id="10" name="Segnaposto testo 6">
            <a:extLst>
              <a:ext uri="{FF2B5EF4-FFF2-40B4-BE49-F238E27FC236}">
                <a16:creationId xmlns:a16="http://schemas.microsoft.com/office/drawing/2014/main" id="{383E857F-F466-4566-BD26-9A38B0D41B7E}"/>
              </a:ext>
            </a:extLst>
          </p:cNvPr>
          <p:cNvSpPr txBox="1">
            <a:spLocks/>
          </p:cNvSpPr>
          <p:nvPr/>
        </p:nvSpPr>
        <p:spPr>
          <a:xfrm>
            <a:off x="4735669" y="3916085"/>
            <a:ext cx="5616624" cy="1752496"/>
          </a:xfrm>
          <a:prstGeom prst="rect">
            <a:avLst/>
          </a:prstGeom>
          <a:ln>
            <a:noFill/>
          </a:ln>
        </p:spPr>
        <p:txBody>
          <a:bodyPr>
            <a:normAutofit/>
          </a:bodyPr>
          <a:lstStyle>
            <a:lvl1pPr marL="274320" indent="-256032" algn="l" defTabSz="914400" rtl="0" eaLnBrk="1" latinLnBrk="0" hangingPunct="1">
              <a:spcBef>
                <a:spcPct val="20000"/>
              </a:spcBef>
              <a:spcAft>
                <a:spcPts val="0"/>
              </a:spcAft>
              <a:buSzPct val="60000"/>
              <a:buFont typeface="Wingdings" pitchFamily="2" charset="2"/>
              <a:buChar char=""/>
              <a:defRPr sz="2100" kern="1200">
                <a:solidFill>
                  <a:schemeClr val="tx1"/>
                </a:solidFill>
                <a:effectLst>
                  <a:outerShdw blurRad="38100" dist="38100" dir="2700000" algn="tl">
                    <a:srgbClr val="000000">
                      <a:alpha val="43137"/>
                    </a:srgbClr>
                  </a:outerShdw>
                </a:effectLst>
                <a:latin typeface="+mn-lt"/>
                <a:ea typeface="+mn-ea"/>
                <a:cs typeface="+mn-cs"/>
              </a:defRPr>
            </a:lvl1pPr>
            <a:lvl2pPr marL="640080" indent="-256032" algn="l" defTabSz="914400" rtl="0" eaLnBrk="1" latinLnBrk="0" hangingPunct="1">
              <a:spcBef>
                <a:spcPct val="20000"/>
              </a:spcBef>
              <a:buSzPct val="60000"/>
              <a:buFont typeface="Wingdings" pitchFamily="2" charset="2"/>
              <a:buChar char=""/>
              <a:defRPr sz="1900" kern="1200">
                <a:solidFill>
                  <a:schemeClr val="tx1"/>
                </a:solidFill>
                <a:effectLst>
                  <a:outerShdw blurRad="38100" dist="38100" dir="2700000" algn="tl">
                    <a:srgbClr val="000000">
                      <a:alpha val="43137"/>
                    </a:srgbClr>
                  </a:outerShdw>
                </a:effectLst>
                <a:latin typeface="+mn-lt"/>
                <a:ea typeface="+mn-ea"/>
                <a:cs typeface="+mn-cs"/>
              </a:defRPr>
            </a:lvl2pPr>
            <a:lvl3pPr marL="1005840" indent="-256032" algn="l" defTabSz="914400" rtl="0" eaLnBrk="1" latinLnBrk="0" hangingPunct="1">
              <a:spcBef>
                <a:spcPct val="20000"/>
              </a:spcBef>
              <a:buSzPct val="60000"/>
              <a:buFont typeface="Wingdings" pitchFamily="2" charset="2"/>
              <a:buChar char=""/>
              <a:defRPr sz="1700" kern="1200">
                <a:solidFill>
                  <a:schemeClr val="tx1"/>
                </a:solidFill>
                <a:effectLst>
                  <a:outerShdw blurRad="38100" dist="38100" dir="2700000" algn="tl">
                    <a:srgbClr val="000000">
                      <a:alpha val="43137"/>
                    </a:srgbClr>
                  </a:outerShdw>
                </a:effectLst>
                <a:latin typeface="+mn-lt"/>
                <a:ea typeface="+mn-ea"/>
                <a:cs typeface="+mn-cs"/>
              </a:defRPr>
            </a:lvl3pPr>
            <a:lvl4pPr marL="1371600" indent="-256032" algn="l" defTabSz="914400" rtl="0" eaLnBrk="1" latinLnBrk="0" hangingPunct="1">
              <a:spcBef>
                <a:spcPct val="20000"/>
              </a:spcBef>
              <a:buSzPct val="60000"/>
              <a:buFont typeface="Wingdings" pitchFamily="2" charset="2"/>
              <a:buChar char=""/>
              <a:defRPr sz="1600" kern="1200">
                <a:solidFill>
                  <a:schemeClr val="tx1"/>
                </a:solidFill>
                <a:effectLst>
                  <a:outerShdw blurRad="38100" dist="38100" dir="2700000" algn="tl">
                    <a:srgbClr val="000000">
                      <a:alpha val="43137"/>
                    </a:srgbClr>
                  </a:outerShdw>
                </a:effectLst>
                <a:latin typeface="+mn-lt"/>
                <a:ea typeface="+mn-ea"/>
                <a:cs typeface="+mn-cs"/>
              </a:defRPr>
            </a:lvl4pPr>
            <a:lvl5pPr marL="1645920" indent="-256032" algn="l" defTabSz="914400" rtl="0" eaLnBrk="1" latinLnBrk="0" hangingPunct="1">
              <a:spcBef>
                <a:spcPct val="20000"/>
              </a:spcBef>
              <a:buSzPct val="60000"/>
              <a:buFont typeface="Wingdings" pitchFamily="2" charset="2"/>
              <a:buChar char=""/>
              <a:defRPr sz="1500" kern="1200">
                <a:solidFill>
                  <a:schemeClr val="tx1"/>
                </a:solidFill>
                <a:effectLst>
                  <a:outerShdw blurRad="38100" dist="38100" dir="2700000" algn="tl">
                    <a:srgbClr val="000000">
                      <a:alpha val="43137"/>
                    </a:srgbClr>
                  </a:outerShdw>
                </a:effectLst>
                <a:latin typeface="+mn-lt"/>
                <a:ea typeface="+mn-ea"/>
                <a:cs typeface="+mn-cs"/>
              </a:defRPr>
            </a:lvl5pPr>
            <a:lvl6pPr marL="196596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6pPr>
            <a:lvl7pPr marL="224028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7pPr>
            <a:lvl8pPr marL="251460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8pPr>
            <a:lvl9pPr marL="283464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9pPr>
          </a:lstStyle>
          <a:p>
            <a:pPr>
              <a:lnSpc>
                <a:spcPct val="150000"/>
              </a:lnSpc>
              <a:buSzPct val="100000"/>
              <a:buFont typeface="Wingdings" panose="05000000000000000000" pitchFamily="2" charset="2"/>
              <a:buChar char="ü"/>
            </a:pPr>
            <a:r>
              <a:rPr lang="it-IT" sz="2000" dirty="0">
                <a:cs typeface="Arial" panose="020B0604020202020204" pitchFamily="34" charset="0"/>
              </a:rPr>
              <a:t>Potente antinfiammatorio e antiossidante</a:t>
            </a:r>
          </a:p>
          <a:p>
            <a:pPr>
              <a:lnSpc>
                <a:spcPct val="150000"/>
              </a:lnSpc>
              <a:buSzPct val="100000"/>
              <a:buFont typeface="Wingdings" panose="05000000000000000000" pitchFamily="2" charset="2"/>
              <a:buChar char="ü"/>
            </a:pPr>
            <a:r>
              <a:rPr lang="it-IT" sz="2000" dirty="0">
                <a:latin typeface="+mj-lt"/>
                <a:cs typeface="Arial" panose="020B0604020202020204" pitchFamily="34" charset="0"/>
              </a:rPr>
              <a:t>Stimolatore della rigenerazione cellulare</a:t>
            </a:r>
          </a:p>
          <a:p>
            <a:pPr>
              <a:lnSpc>
                <a:spcPct val="150000"/>
              </a:lnSpc>
              <a:buSzPct val="100000"/>
              <a:buFont typeface="Wingdings" panose="05000000000000000000" pitchFamily="2" charset="2"/>
              <a:buChar char="ü"/>
            </a:pPr>
            <a:r>
              <a:rPr lang="it-IT" sz="2000" dirty="0">
                <a:latin typeface="+mj-lt"/>
                <a:cs typeface="Arial" panose="020B0604020202020204" pitchFamily="34" charset="0"/>
              </a:rPr>
              <a:t>Riduce la neo-angiogenesi</a:t>
            </a:r>
            <a:endParaRPr lang="it-IT" sz="1800" dirty="0">
              <a:latin typeface="+mj-lt"/>
              <a:cs typeface="Arial" panose="020B0604020202020204" pitchFamily="34" charset="0"/>
            </a:endParaRPr>
          </a:p>
        </p:txBody>
      </p:sp>
    </p:spTree>
    <p:extLst>
      <p:ext uri="{BB962C8B-B14F-4D97-AF65-F5344CB8AC3E}">
        <p14:creationId xmlns:p14="http://schemas.microsoft.com/office/powerpoint/2010/main" val="70199471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p14="http://schemas.microsoft.com/office/powerpoint/2010/main" xmlns:aink="http://schemas.microsoft.com/office/drawing/2016/ink">
        <mc:Choice Requires="p14 aink">
          <p:contentPart p14:bwMode="auto" r:id="rId3">
            <p14:nvContentPartPr>
              <p14:cNvPr id="5" name="Input penna 4">
                <a:extLst>
                  <a:ext uri="{FF2B5EF4-FFF2-40B4-BE49-F238E27FC236}">
                    <a16:creationId xmlns:a16="http://schemas.microsoft.com/office/drawing/2014/main" id="{35AEFC19-6517-A95D-5419-014F3BB124FD}"/>
                  </a:ext>
                </a:extLst>
              </p14:cNvPr>
              <p14:cNvContentPartPr/>
              <p14:nvPr/>
            </p14:nvContentPartPr>
            <p14:xfrm>
              <a:off x="3595024" y="3157306"/>
              <a:ext cx="202320" cy="48600"/>
            </p14:xfrm>
          </p:contentPart>
        </mc:Choice>
        <mc:Fallback xmlns="">
          <p:pic>
            <p:nvPicPr>
              <p:cNvPr id="5" name="Input penna 4">
                <a:extLst>
                  <a:ext uri="{FF2B5EF4-FFF2-40B4-BE49-F238E27FC236}">
                    <a16:creationId xmlns:a16="http://schemas.microsoft.com/office/drawing/2014/main" id="{35AEFC19-6517-A95D-5419-014F3BB124FD}"/>
                  </a:ext>
                </a:extLst>
              </p:cNvPr>
              <p:cNvPicPr/>
              <p:nvPr/>
            </p:nvPicPr>
            <p:blipFill>
              <a:blip r:embed="rId5"/>
              <a:stretch>
                <a:fillRect/>
              </a:stretch>
            </p:blipFill>
            <p:spPr>
              <a:xfrm>
                <a:off x="3577024" y="3048500"/>
                <a:ext cx="237960" cy="265849"/>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6">
            <p14:nvContentPartPr>
              <p14:cNvPr id="6" name="Input penna 5">
                <a:extLst>
                  <a:ext uri="{FF2B5EF4-FFF2-40B4-BE49-F238E27FC236}">
                    <a16:creationId xmlns:a16="http://schemas.microsoft.com/office/drawing/2014/main" id="{07740285-EED0-1B26-10D3-CCFB1AD42D3A}"/>
                  </a:ext>
                </a:extLst>
              </p14:cNvPr>
              <p14:cNvContentPartPr/>
              <p14:nvPr/>
            </p14:nvContentPartPr>
            <p14:xfrm>
              <a:off x="3592864" y="3151546"/>
              <a:ext cx="360" cy="360"/>
            </p14:xfrm>
          </p:contentPart>
        </mc:Choice>
        <mc:Fallback xmlns="">
          <p:pic>
            <p:nvPicPr>
              <p:cNvPr id="6" name="Input penna 5">
                <a:extLst>
                  <a:ext uri="{FF2B5EF4-FFF2-40B4-BE49-F238E27FC236}">
                    <a16:creationId xmlns:a16="http://schemas.microsoft.com/office/drawing/2014/main" id="{07740285-EED0-1B26-10D3-CCFB1AD42D3A}"/>
                  </a:ext>
                </a:extLst>
              </p:cNvPr>
              <p:cNvPicPr/>
              <p:nvPr/>
            </p:nvPicPr>
            <p:blipFill>
              <a:blip r:embed="rId7"/>
              <a:stretch>
                <a:fillRect/>
              </a:stretch>
            </p:blipFill>
            <p:spPr>
              <a:xfrm>
                <a:off x="3574864" y="3043546"/>
                <a:ext cx="36000" cy="21600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8">
            <p14:nvContentPartPr>
              <p14:cNvPr id="7" name="Input penna 6">
                <a:extLst>
                  <a:ext uri="{FF2B5EF4-FFF2-40B4-BE49-F238E27FC236}">
                    <a16:creationId xmlns:a16="http://schemas.microsoft.com/office/drawing/2014/main" id="{445ADBC1-39FE-BE87-E451-C4FC28AB7D5B}"/>
                  </a:ext>
                </a:extLst>
              </p14:cNvPr>
              <p14:cNvContentPartPr/>
              <p14:nvPr/>
            </p14:nvContentPartPr>
            <p14:xfrm>
              <a:off x="3592864" y="3151546"/>
              <a:ext cx="360" cy="360"/>
            </p14:xfrm>
          </p:contentPart>
        </mc:Choice>
        <mc:Fallback xmlns="">
          <p:pic>
            <p:nvPicPr>
              <p:cNvPr id="7" name="Input penna 6">
                <a:extLst>
                  <a:ext uri="{FF2B5EF4-FFF2-40B4-BE49-F238E27FC236}">
                    <a16:creationId xmlns:a16="http://schemas.microsoft.com/office/drawing/2014/main" id="{445ADBC1-39FE-BE87-E451-C4FC28AB7D5B}"/>
                  </a:ext>
                </a:extLst>
              </p:cNvPr>
              <p:cNvPicPr/>
              <p:nvPr/>
            </p:nvPicPr>
            <p:blipFill>
              <a:blip r:embed="rId7"/>
              <a:stretch>
                <a:fillRect/>
              </a:stretch>
            </p:blipFill>
            <p:spPr>
              <a:xfrm>
                <a:off x="3574864" y="3043546"/>
                <a:ext cx="36000" cy="21600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9">
            <p14:nvContentPartPr>
              <p14:cNvPr id="8" name="Input penna 7">
                <a:extLst>
                  <a:ext uri="{FF2B5EF4-FFF2-40B4-BE49-F238E27FC236}">
                    <a16:creationId xmlns:a16="http://schemas.microsoft.com/office/drawing/2014/main" id="{62EEE5ED-D5BE-AEA4-AAAF-BA9973154887}"/>
                  </a:ext>
                </a:extLst>
              </p14:cNvPr>
              <p14:cNvContentPartPr/>
              <p14:nvPr/>
            </p14:nvContentPartPr>
            <p14:xfrm>
              <a:off x="3409984" y="3356386"/>
              <a:ext cx="360" cy="360"/>
            </p14:xfrm>
          </p:contentPart>
        </mc:Choice>
        <mc:Fallback xmlns="">
          <p:pic>
            <p:nvPicPr>
              <p:cNvPr id="8" name="Input penna 7">
                <a:extLst>
                  <a:ext uri="{FF2B5EF4-FFF2-40B4-BE49-F238E27FC236}">
                    <a16:creationId xmlns:a16="http://schemas.microsoft.com/office/drawing/2014/main" id="{62EEE5ED-D5BE-AEA4-AAAF-BA9973154887}"/>
                  </a:ext>
                </a:extLst>
              </p:cNvPr>
              <p:cNvPicPr/>
              <p:nvPr/>
            </p:nvPicPr>
            <p:blipFill>
              <a:blip r:embed="rId10"/>
              <a:stretch>
                <a:fillRect/>
              </a:stretch>
            </p:blipFill>
            <p:spPr>
              <a:xfrm>
                <a:off x="3391984" y="3248386"/>
                <a:ext cx="36000" cy="216000"/>
              </a:xfrm>
              <a:prstGeom prst="rect">
                <a:avLst/>
              </a:prstGeom>
            </p:spPr>
          </p:pic>
        </mc:Fallback>
      </mc:AlternateContent>
      <p:sp>
        <p:nvSpPr>
          <p:cNvPr id="9" name="CasellaDiTesto 8">
            <a:extLst>
              <a:ext uri="{FF2B5EF4-FFF2-40B4-BE49-F238E27FC236}">
                <a16:creationId xmlns:a16="http://schemas.microsoft.com/office/drawing/2014/main" id="{F3EA384F-90AE-8114-D58D-FD55C8A76375}"/>
              </a:ext>
            </a:extLst>
          </p:cNvPr>
          <p:cNvSpPr txBox="1"/>
          <p:nvPr/>
        </p:nvSpPr>
        <p:spPr>
          <a:xfrm>
            <a:off x="7816551" y="116632"/>
            <a:ext cx="719721" cy="369332"/>
          </a:xfrm>
          <a:prstGeom prst="rect">
            <a:avLst/>
          </a:prstGeom>
          <a:noFill/>
        </p:spPr>
        <p:txBody>
          <a:bodyPr wrap="square" rtlCol="0">
            <a:spAutoFit/>
          </a:bodyPr>
          <a:lstStyle/>
          <a:p>
            <a:pPr algn="ctr"/>
            <a:r>
              <a:rPr lang="it-IT" b="1" dirty="0"/>
              <a:t>2021</a:t>
            </a:r>
          </a:p>
        </p:txBody>
      </p:sp>
      <p:grpSp>
        <p:nvGrpSpPr>
          <p:cNvPr id="29" name="Gruppo 28">
            <a:extLst>
              <a:ext uri="{FF2B5EF4-FFF2-40B4-BE49-F238E27FC236}">
                <a16:creationId xmlns:a16="http://schemas.microsoft.com/office/drawing/2014/main" id="{3EDEE7AB-F92F-583B-0BFB-7F9E6461292E}"/>
              </a:ext>
            </a:extLst>
          </p:cNvPr>
          <p:cNvGrpSpPr/>
          <p:nvPr/>
        </p:nvGrpSpPr>
        <p:grpSpPr>
          <a:xfrm>
            <a:off x="458244" y="141894"/>
            <a:ext cx="11250293" cy="6311442"/>
            <a:chOff x="458244" y="141894"/>
            <a:chExt cx="11250293" cy="6311442"/>
          </a:xfrm>
        </p:grpSpPr>
        <p:pic>
          <p:nvPicPr>
            <p:cNvPr id="4" name="Immagine 3">
              <a:extLst>
                <a:ext uri="{FF2B5EF4-FFF2-40B4-BE49-F238E27FC236}">
                  <a16:creationId xmlns:a16="http://schemas.microsoft.com/office/drawing/2014/main" id="{558F21E5-904D-0764-EEB2-0986FE50B341}"/>
                </a:ext>
              </a:extLst>
            </p:cNvPr>
            <p:cNvPicPr>
              <a:picLocks noChangeAspect="1"/>
            </p:cNvPicPr>
            <p:nvPr/>
          </p:nvPicPr>
          <p:blipFill>
            <a:blip r:embed="rId11">
              <a:lum bright="-20000" contrast="40000"/>
            </a:blip>
            <a:stretch>
              <a:fillRect/>
            </a:stretch>
          </p:blipFill>
          <p:spPr>
            <a:xfrm>
              <a:off x="3563290" y="141894"/>
              <a:ext cx="5040200" cy="2067060"/>
            </a:xfrm>
            <a:prstGeom prst="rect">
              <a:avLst/>
            </a:prstGeom>
            <a:ln w="19050">
              <a:solidFill>
                <a:srgbClr val="AF0F0A"/>
              </a:solidFill>
            </a:ln>
          </p:spPr>
        </p:pic>
        <p:sp>
          <p:nvSpPr>
            <p:cNvPr id="10" name="Segnaposto testo 6">
              <a:extLst>
                <a:ext uri="{FF2B5EF4-FFF2-40B4-BE49-F238E27FC236}">
                  <a16:creationId xmlns:a16="http://schemas.microsoft.com/office/drawing/2014/main" id="{8B9F8E84-E4F2-108A-F14C-3F70DDE8E13B}"/>
                </a:ext>
              </a:extLst>
            </p:cNvPr>
            <p:cNvSpPr txBox="1">
              <a:spLocks/>
            </p:cNvSpPr>
            <p:nvPr/>
          </p:nvSpPr>
          <p:spPr>
            <a:xfrm>
              <a:off x="3399299" y="2518580"/>
              <a:ext cx="5368181" cy="951893"/>
            </a:xfrm>
            <a:prstGeom prst="rect">
              <a:avLst/>
            </a:prstGeom>
            <a:ln>
              <a:solidFill>
                <a:schemeClr val="tx1"/>
              </a:solidFill>
            </a:ln>
          </p:spPr>
          <p:txBody>
            <a:bodyPr>
              <a:normAutofit/>
            </a:bodyPr>
            <a:lstStyle>
              <a:lvl1pPr marL="274320" indent="-256032" algn="l" defTabSz="914400" rtl="0" eaLnBrk="1" latinLnBrk="0" hangingPunct="1">
                <a:spcBef>
                  <a:spcPct val="20000"/>
                </a:spcBef>
                <a:spcAft>
                  <a:spcPts val="0"/>
                </a:spcAft>
                <a:buSzPct val="60000"/>
                <a:buFont typeface="Wingdings" pitchFamily="2" charset="2"/>
                <a:buChar char=""/>
                <a:defRPr sz="2100" kern="1200">
                  <a:solidFill>
                    <a:schemeClr val="tx1"/>
                  </a:solidFill>
                  <a:effectLst>
                    <a:outerShdw blurRad="38100" dist="38100" dir="2700000" algn="tl">
                      <a:srgbClr val="000000">
                        <a:alpha val="43137"/>
                      </a:srgbClr>
                    </a:outerShdw>
                  </a:effectLst>
                  <a:latin typeface="+mn-lt"/>
                  <a:ea typeface="+mn-ea"/>
                  <a:cs typeface="+mn-cs"/>
                </a:defRPr>
              </a:lvl1pPr>
              <a:lvl2pPr marL="640080" indent="-256032" algn="l" defTabSz="914400" rtl="0" eaLnBrk="1" latinLnBrk="0" hangingPunct="1">
                <a:spcBef>
                  <a:spcPct val="20000"/>
                </a:spcBef>
                <a:buSzPct val="60000"/>
                <a:buFont typeface="Wingdings" pitchFamily="2" charset="2"/>
                <a:buChar char=""/>
                <a:defRPr sz="1900" kern="1200">
                  <a:solidFill>
                    <a:schemeClr val="tx1"/>
                  </a:solidFill>
                  <a:effectLst>
                    <a:outerShdw blurRad="38100" dist="38100" dir="2700000" algn="tl">
                      <a:srgbClr val="000000">
                        <a:alpha val="43137"/>
                      </a:srgbClr>
                    </a:outerShdw>
                  </a:effectLst>
                  <a:latin typeface="+mn-lt"/>
                  <a:ea typeface="+mn-ea"/>
                  <a:cs typeface="+mn-cs"/>
                </a:defRPr>
              </a:lvl2pPr>
              <a:lvl3pPr marL="1005840" indent="-256032" algn="l" defTabSz="914400" rtl="0" eaLnBrk="1" latinLnBrk="0" hangingPunct="1">
                <a:spcBef>
                  <a:spcPct val="20000"/>
                </a:spcBef>
                <a:buSzPct val="60000"/>
                <a:buFont typeface="Wingdings" pitchFamily="2" charset="2"/>
                <a:buChar char=""/>
                <a:defRPr sz="1700" kern="1200">
                  <a:solidFill>
                    <a:schemeClr val="tx1"/>
                  </a:solidFill>
                  <a:effectLst>
                    <a:outerShdw blurRad="38100" dist="38100" dir="2700000" algn="tl">
                      <a:srgbClr val="000000">
                        <a:alpha val="43137"/>
                      </a:srgbClr>
                    </a:outerShdw>
                  </a:effectLst>
                  <a:latin typeface="+mn-lt"/>
                  <a:ea typeface="+mn-ea"/>
                  <a:cs typeface="+mn-cs"/>
                </a:defRPr>
              </a:lvl3pPr>
              <a:lvl4pPr marL="1371600" indent="-256032" algn="l" defTabSz="914400" rtl="0" eaLnBrk="1" latinLnBrk="0" hangingPunct="1">
                <a:spcBef>
                  <a:spcPct val="20000"/>
                </a:spcBef>
                <a:buSzPct val="60000"/>
                <a:buFont typeface="Wingdings" pitchFamily="2" charset="2"/>
                <a:buChar char=""/>
                <a:defRPr sz="1600" kern="1200">
                  <a:solidFill>
                    <a:schemeClr val="tx1"/>
                  </a:solidFill>
                  <a:effectLst>
                    <a:outerShdw blurRad="38100" dist="38100" dir="2700000" algn="tl">
                      <a:srgbClr val="000000">
                        <a:alpha val="43137"/>
                      </a:srgbClr>
                    </a:outerShdw>
                  </a:effectLst>
                  <a:latin typeface="+mn-lt"/>
                  <a:ea typeface="+mn-ea"/>
                  <a:cs typeface="+mn-cs"/>
                </a:defRPr>
              </a:lvl4pPr>
              <a:lvl5pPr marL="1645920" indent="-256032" algn="l" defTabSz="914400" rtl="0" eaLnBrk="1" latinLnBrk="0" hangingPunct="1">
                <a:spcBef>
                  <a:spcPct val="20000"/>
                </a:spcBef>
                <a:buSzPct val="60000"/>
                <a:buFont typeface="Wingdings" pitchFamily="2" charset="2"/>
                <a:buChar char=""/>
                <a:defRPr sz="1500" kern="1200">
                  <a:solidFill>
                    <a:schemeClr val="tx1"/>
                  </a:solidFill>
                  <a:effectLst>
                    <a:outerShdw blurRad="38100" dist="38100" dir="2700000" algn="tl">
                      <a:srgbClr val="000000">
                        <a:alpha val="43137"/>
                      </a:srgbClr>
                    </a:outerShdw>
                  </a:effectLst>
                  <a:latin typeface="+mn-lt"/>
                  <a:ea typeface="+mn-ea"/>
                  <a:cs typeface="+mn-cs"/>
                </a:defRPr>
              </a:lvl5pPr>
              <a:lvl6pPr marL="196596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6pPr>
              <a:lvl7pPr marL="224028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7pPr>
              <a:lvl8pPr marL="251460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8pPr>
              <a:lvl9pPr marL="283464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9pPr>
            </a:lstStyle>
            <a:p>
              <a:pPr>
                <a:buSzPct val="100000"/>
                <a:buFont typeface="Wingdings" panose="05000000000000000000" pitchFamily="2" charset="2"/>
                <a:buChar char="ü"/>
              </a:pPr>
              <a:r>
                <a:rPr lang="it-IT" sz="1600" dirty="0">
                  <a:latin typeface="Arial" panose="020B0604020202020204" pitchFamily="34" charset="0"/>
                  <a:cs typeface="Arial" panose="020B0604020202020204" pitchFamily="34" charset="0"/>
                </a:rPr>
                <a:t>15 </a:t>
              </a:r>
              <a:r>
                <a:rPr lang="it-IT" sz="1600" dirty="0" err="1">
                  <a:latin typeface="Arial" panose="020B0604020202020204" pitchFamily="34" charset="0"/>
                  <a:cs typeface="Arial" panose="020B0604020202020204" pitchFamily="34" charset="0"/>
                </a:rPr>
                <a:t>RCTs</a:t>
              </a:r>
              <a:endParaRPr lang="it-IT" sz="1600" dirty="0">
                <a:latin typeface="Arial" panose="020B0604020202020204" pitchFamily="34" charset="0"/>
                <a:cs typeface="Arial" panose="020B0604020202020204" pitchFamily="34" charset="0"/>
              </a:endParaRPr>
            </a:p>
            <a:p>
              <a:pPr>
                <a:buSzPct val="100000"/>
                <a:buFont typeface="Wingdings" panose="05000000000000000000" pitchFamily="2" charset="2"/>
                <a:buChar char="ü"/>
              </a:pPr>
              <a:r>
                <a:rPr lang="it-IT" sz="1600" dirty="0">
                  <a:latin typeface="Arial" panose="020B0604020202020204" pitchFamily="34" charset="0"/>
                  <a:cs typeface="Arial" panose="020B0604020202020204" pitchFamily="34" charset="0"/>
                </a:rPr>
                <a:t>1621 pazienti affetti da OA (principalmente gonartrosi)</a:t>
              </a:r>
            </a:p>
            <a:p>
              <a:pPr>
                <a:buSzPct val="100000"/>
                <a:buFont typeface="Wingdings" panose="05000000000000000000" pitchFamily="2" charset="2"/>
                <a:buChar char="ü"/>
              </a:pPr>
              <a:r>
                <a:rPr lang="it-IT" sz="1600" dirty="0">
                  <a:latin typeface="Arial" panose="020B0604020202020204" pitchFamily="34" charset="0"/>
                  <a:cs typeface="Arial" panose="020B0604020202020204" pitchFamily="34" charset="0"/>
                </a:rPr>
                <a:t>Follow up (4-16 settimane)</a:t>
              </a:r>
            </a:p>
            <a:p>
              <a:pPr marL="18288" indent="0">
                <a:buSzPct val="100000"/>
                <a:buNone/>
              </a:pPr>
              <a:endParaRPr lang="it-IT" sz="1600" dirty="0">
                <a:latin typeface="Arial" panose="020B0604020202020204" pitchFamily="34" charset="0"/>
                <a:cs typeface="Arial" panose="020B0604020202020204" pitchFamily="34" charset="0"/>
              </a:endParaRPr>
            </a:p>
          </p:txBody>
        </p:sp>
        <p:pic>
          <p:nvPicPr>
            <p:cNvPr id="28" name="Immagine 27">
              <a:extLst>
                <a:ext uri="{FF2B5EF4-FFF2-40B4-BE49-F238E27FC236}">
                  <a16:creationId xmlns:a16="http://schemas.microsoft.com/office/drawing/2014/main" id="{3D2DCB46-CCB3-9CC8-752C-4C9595D09CBA}"/>
                </a:ext>
              </a:extLst>
            </p:cNvPr>
            <p:cNvPicPr>
              <a:picLocks noChangeAspect="1"/>
            </p:cNvPicPr>
            <p:nvPr/>
          </p:nvPicPr>
          <p:blipFill>
            <a:blip r:embed="rId12">
              <a:lum bright="-20000" contrast="40000"/>
            </a:blip>
            <a:stretch>
              <a:fillRect/>
            </a:stretch>
          </p:blipFill>
          <p:spPr>
            <a:xfrm>
              <a:off x="458244" y="4336615"/>
              <a:ext cx="11250293" cy="2116721"/>
            </a:xfrm>
            <a:prstGeom prst="rect">
              <a:avLst/>
            </a:prstGeom>
            <a:ln w="19050">
              <a:solidFill>
                <a:srgbClr val="0070C0"/>
              </a:solidFill>
            </a:ln>
          </p:spPr>
        </p:pic>
      </p:grpSp>
    </p:spTree>
    <p:extLst>
      <p:ext uri="{BB962C8B-B14F-4D97-AF65-F5344CB8AC3E}">
        <p14:creationId xmlns:p14="http://schemas.microsoft.com/office/powerpoint/2010/main" val="253585328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3">
            <a:extLst>
              <a:ext uri="{FF2B5EF4-FFF2-40B4-BE49-F238E27FC236}">
                <a16:creationId xmlns:a16="http://schemas.microsoft.com/office/drawing/2014/main" id="{02CBCE21-05D1-D88A-145F-88CEFD84F47D}"/>
              </a:ext>
            </a:extLst>
          </p:cNvPr>
          <p:cNvSpPr txBox="1">
            <a:spLocks/>
          </p:cNvSpPr>
          <p:nvPr/>
        </p:nvSpPr>
        <p:spPr>
          <a:xfrm>
            <a:off x="0" y="670"/>
            <a:ext cx="12192000" cy="908050"/>
          </a:xfrm>
          <a:prstGeom prst="rect">
            <a:avLst/>
          </a:prstGeom>
          <a:noFill/>
          <a:scene3d>
            <a:camera prst="orthographicFront"/>
            <a:lightRig rig="threePt" dir="t"/>
          </a:scene3d>
          <a:sp3d>
            <a:bevelT/>
          </a:sp3d>
        </p:spPr>
        <p:txBody>
          <a:bodyPr vert="horz" lIns="91440" tIns="45720" rIns="91440" bIns="45720" rtlCol="0" anchor="ctr">
            <a:noAutofit/>
          </a:bodyPr>
          <a:lstStyle>
            <a:lvl1pPr algn="l" defTabSz="914400" rtl="0" eaLnBrk="1" latinLnBrk="0" hangingPunct="1">
              <a:spcBef>
                <a:spcPct val="0"/>
              </a:spcBef>
              <a:buNone/>
              <a:defRPr sz="4900" kern="1200">
                <a:solidFill>
                  <a:schemeClr val="tx1"/>
                </a:solidFill>
                <a:effectLst>
                  <a:outerShdw blurRad="38100" dist="38100" dir="2700000" algn="tl">
                    <a:srgbClr val="000000">
                      <a:alpha val="43137"/>
                    </a:srgbClr>
                  </a:outerShdw>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it-IT" altLang="it-IT" sz="3600" b="1" dirty="0">
                <a:solidFill>
                  <a:srgbClr val="C00000"/>
                </a:solidFill>
                <a:effectLst/>
              </a:rPr>
              <a:t>GLUCOSAMINA SOLFATO</a:t>
            </a:r>
          </a:p>
        </p:txBody>
      </p:sp>
      <p:pic>
        <p:nvPicPr>
          <p:cNvPr id="1026" name="Picture 2" descr="Glucosammina: Funziona?">
            <a:extLst>
              <a:ext uri="{FF2B5EF4-FFF2-40B4-BE49-F238E27FC236}">
                <a16:creationId xmlns:a16="http://schemas.microsoft.com/office/drawing/2014/main" id="{8FFA1E07-7EF0-238C-C3E3-20C671C8346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904312" y="1238743"/>
            <a:ext cx="2780052" cy="2348880"/>
          </a:xfrm>
          <a:prstGeom prst="rect">
            <a:avLst/>
          </a:prstGeom>
          <a:noFill/>
          <a:extLst>
            <a:ext uri="{909E8E84-426E-40DD-AFC4-6F175D3DCCD1}">
              <a14:hiddenFill xmlns:a14="http://schemas.microsoft.com/office/drawing/2010/main">
                <a:solidFill>
                  <a:srgbClr val="FFFFFF"/>
                </a:solidFill>
              </a14:hiddenFill>
            </a:ext>
          </a:extLst>
        </p:spPr>
      </p:pic>
      <p:sp>
        <p:nvSpPr>
          <p:cNvPr id="3" name="CasellaDiTesto 2">
            <a:extLst>
              <a:ext uri="{FF2B5EF4-FFF2-40B4-BE49-F238E27FC236}">
                <a16:creationId xmlns:a16="http://schemas.microsoft.com/office/drawing/2014/main" id="{4BB179E1-DC90-EF89-2B57-F142CDD2CC60}"/>
              </a:ext>
            </a:extLst>
          </p:cNvPr>
          <p:cNvSpPr txBox="1"/>
          <p:nvPr/>
        </p:nvSpPr>
        <p:spPr>
          <a:xfrm>
            <a:off x="407368" y="1772816"/>
            <a:ext cx="8280920" cy="1015663"/>
          </a:xfrm>
          <a:prstGeom prst="rect">
            <a:avLst/>
          </a:prstGeom>
          <a:noFill/>
        </p:spPr>
        <p:txBody>
          <a:bodyPr wrap="square" rtlCol="0">
            <a:spAutoFit/>
          </a:bodyPr>
          <a:lstStyle/>
          <a:p>
            <a:pPr algn="ctr"/>
            <a:r>
              <a:rPr lang="it-IT" sz="2000" b="1" dirty="0"/>
              <a:t>Substrato della biosintesi di proteoglicani</a:t>
            </a:r>
          </a:p>
          <a:p>
            <a:pPr algn="ctr"/>
            <a:endParaRPr lang="it-IT" sz="2000" b="1" dirty="0"/>
          </a:p>
          <a:p>
            <a:pPr algn="ctr"/>
            <a:r>
              <a:rPr lang="it-IT" sz="2000" b="1" dirty="0"/>
              <a:t>Fortemente igroscopica e prontamente ossidata in condizioni normali</a:t>
            </a:r>
          </a:p>
        </p:txBody>
      </p:sp>
      <p:graphicFrame>
        <p:nvGraphicFramePr>
          <p:cNvPr id="4" name="Diagramma 3">
            <a:extLst>
              <a:ext uri="{FF2B5EF4-FFF2-40B4-BE49-F238E27FC236}">
                <a16:creationId xmlns:a16="http://schemas.microsoft.com/office/drawing/2014/main" id="{B83580A5-49E6-8F42-0959-7A40D2774471}"/>
              </a:ext>
            </a:extLst>
          </p:cNvPr>
          <p:cNvGraphicFramePr/>
          <p:nvPr>
            <p:extLst>
              <p:ext uri="{D42A27DB-BD31-4B8C-83A1-F6EECF244321}">
                <p14:modId xmlns:p14="http://schemas.microsoft.com/office/powerpoint/2010/main" val="69975519"/>
              </p:ext>
            </p:extLst>
          </p:nvPr>
        </p:nvGraphicFramePr>
        <p:xfrm>
          <a:off x="1199456" y="1925985"/>
          <a:ext cx="9505056" cy="644508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812954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Text Box 3">
            <a:extLst>
              <a:ext uri="{FF2B5EF4-FFF2-40B4-BE49-F238E27FC236}">
                <a16:creationId xmlns:a16="http://schemas.microsoft.com/office/drawing/2014/main" id="{31710099-11E8-50A1-EE8C-D9C258E791D3}"/>
              </a:ext>
            </a:extLst>
          </p:cNvPr>
          <p:cNvSpPr txBox="1">
            <a:spLocks noChangeArrowheads="1"/>
          </p:cNvSpPr>
          <p:nvPr/>
        </p:nvSpPr>
        <p:spPr bwMode="auto">
          <a:xfrm>
            <a:off x="530352" y="304800"/>
            <a:ext cx="11027664" cy="5632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r>
              <a:rPr lang="it-IT" altLang="it-IT" sz="2400" b="1" dirty="0">
                <a:solidFill>
                  <a:srgbClr val="0070C0"/>
                </a:solidFill>
                <a:latin typeface="Arial" panose="020B0604020202020204" pitchFamily="34" charset="0"/>
                <a:cs typeface="Times New Roman" panose="02020603050405020304" pitchFamily="18" charset="0"/>
              </a:rPr>
              <a:t>“Il concetto di </a:t>
            </a:r>
            <a:r>
              <a:rPr lang="it-IT" altLang="it-IT" sz="2400" b="1" i="1" dirty="0">
                <a:solidFill>
                  <a:srgbClr val="002060"/>
                </a:solidFill>
                <a:latin typeface="Arial" panose="020B0604020202020204" pitchFamily="34" charset="0"/>
                <a:cs typeface="Times New Roman" panose="02020603050405020304" pitchFamily="18" charset="0"/>
              </a:rPr>
              <a:t>integrare</a:t>
            </a:r>
            <a:r>
              <a:rPr lang="it-IT" altLang="it-IT" sz="2400" b="1" dirty="0">
                <a:solidFill>
                  <a:srgbClr val="0070C0"/>
                </a:solidFill>
                <a:latin typeface="Arial" panose="020B0604020202020204" pitchFamily="34" charset="0"/>
                <a:cs typeface="Times New Roman" panose="02020603050405020304" pitchFamily="18" charset="0"/>
              </a:rPr>
              <a:t> dà l’impressione di completezza, di un rimedio possibile all’idea che gli alimenti siano insufficienti ad assicurare la nostra efficienza e quindi la nostra salute. </a:t>
            </a:r>
          </a:p>
          <a:p>
            <a:pPr algn="just"/>
            <a:endParaRPr lang="it-IT" altLang="it-IT" sz="2400" b="1" dirty="0">
              <a:solidFill>
                <a:srgbClr val="0070C0"/>
              </a:solidFill>
              <a:latin typeface="Arial" panose="020B0604020202020204" pitchFamily="34" charset="0"/>
              <a:cs typeface="Times New Roman" panose="02020603050405020304" pitchFamily="18" charset="0"/>
            </a:endParaRPr>
          </a:p>
          <a:p>
            <a:pPr algn="just"/>
            <a:r>
              <a:rPr lang="it-IT" altLang="it-IT" sz="2400" b="1" dirty="0">
                <a:solidFill>
                  <a:srgbClr val="0070C0"/>
                </a:solidFill>
                <a:latin typeface="Arial" panose="020B0604020202020204" pitchFamily="34" charset="0"/>
                <a:cs typeface="Times New Roman" panose="02020603050405020304" pitchFamily="18" charset="0"/>
              </a:rPr>
              <a:t>Pregiudizio comune è che il cibo che mangiamo non sia in grado di sopperire al fabbisogno quotidiano di nutrienti e che quindi vada integrato…</a:t>
            </a:r>
          </a:p>
          <a:p>
            <a:pPr algn="just"/>
            <a:endParaRPr lang="it-IT" altLang="it-IT" sz="2400" b="1" dirty="0">
              <a:solidFill>
                <a:srgbClr val="0070C0"/>
              </a:solidFill>
              <a:latin typeface="Arial" panose="020B0604020202020204" pitchFamily="34" charset="0"/>
              <a:cs typeface="Times New Roman" panose="02020603050405020304" pitchFamily="18" charset="0"/>
            </a:endParaRPr>
          </a:p>
          <a:p>
            <a:pPr algn="just"/>
            <a:r>
              <a:rPr lang="it-IT" altLang="it-IT" sz="2400" b="1" dirty="0">
                <a:solidFill>
                  <a:srgbClr val="0070C0"/>
                </a:solidFill>
                <a:latin typeface="Arial" panose="020B0604020202020204" pitchFamily="34" charset="0"/>
                <a:cs typeface="Times New Roman" panose="02020603050405020304" pitchFamily="18" charset="0"/>
              </a:rPr>
              <a:t>Mai come in questi ultimi decenni, nei Paesi industrializzati, vi è stata abbondanza di cibo; un cibo iperproteico ed ipercalorico che spesso è alla base dell’obesità che si sta diffondendo in modo pauroso e preoccupante. </a:t>
            </a:r>
            <a:r>
              <a:rPr lang="it-IT" altLang="it-IT" sz="2400" b="1" dirty="0" err="1">
                <a:solidFill>
                  <a:srgbClr val="0070C0"/>
                </a:solidFill>
                <a:latin typeface="Arial" panose="020B0604020202020204" pitchFamily="34" charset="0"/>
                <a:cs typeface="Times New Roman" panose="02020603050405020304" pitchFamily="18" charset="0"/>
              </a:rPr>
              <a:t>Perchè</a:t>
            </a:r>
            <a:r>
              <a:rPr lang="it-IT" altLang="it-IT" sz="2400" b="1" dirty="0">
                <a:solidFill>
                  <a:srgbClr val="0070C0"/>
                </a:solidFill>
                <a:latin typeface="Arial" panose="020B0604020202020204" pitchFamily="34" charset="0"/>
                <a:cs typeface="Times New Roman" panose="02020603050405020304" pitchFamily="18" charset="0"/>
              </a:rPr>
              <a:t> allora la necessità di integratori alimentari ?”. </a:t>
            </a:r>
          </a:p>
          <a:p>
            <a:pPr algn="just"/>
            <a:endParaRPr lang="it-IT" altLang="it-IT" sz="2400" b="1" dirty="0">
              <a:solidFill>
                <a:srgbClr val="0070C0"/>
              </a:solidFill>
              <a:latin typeface="Arial" panose="020B0604020202020204" pitchFamily="34" charset="0"/>
              <a:cs typeface="Times New Roman" panose="02020603050405020304" pitchFamily="18" charset="0"/>
            </a:endParaRPr>
          </a:p>
          <a:p>
            <a:pPr algn="r"/>
            <a:r>
              <a:rPr lang="it-IT" altLang="it-IT" sz="2400" b="1" i="1" dirty="0">
                <a:solidFill>
                  <a:srgbClr val="0070C0"/>
                </a:solidFill>
                <a:latin typeface="Arial" panose="020B0604020202020204" pitchFamily="34" charset="0"/>
                <a:cs typeface="Times New Roman" panose="02020603050405020304" pitchFamily="18" charset="0"/>
              </a:rPr>
              <a:t>S. Garattini, Negri News, 2003</a:t>
            </a:r>
          </a:p>
          <a:p>
            <a:endParaRPr lang="it-IT" altLang="it-IT" sz="2400" b="1" i="1" dirty="0">
              <a:solidFill>
                <a:srgbClr val="0070C0"/>
              </a:solidFill>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Diagramma 7">
            <a:extLst>
              <a:ext uri="{FF2B5EF4-FFF2-40B4-BE49-F238E27FC236}">
                <a16:creationId xmlns:a16="http://schemas.microsoft.com/office/drawing/2014/main" id="{38D4353E-2467-15D5-7518-BD875B63886B}"/>
              </a:ext>
            </a:extLst>
          </p:cNvPr>
          <p:cNvGraphicFramePr/>
          <p:nvPr>
            <p:extLst>
              <p:ext uri="{D42A27DB-BD31-4B8C-83A1-F6EECF244321}">
                <p14:modId xmlns:p14="http://schemas.microsoft.com/office/powerpoint/2010/main" val="3165512287"/>
              </p:ext>
            </p:extLst>
          </p:nvPr>
        </p:nvGraphicFramePr>
        <p:xfrm>
          <a:off x="839416" y="1844824"/>
          <a:ext cx="3600400" cy="424847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CasellaDiTesto 8">
            <a:extLst>
              <a:ext uri="{FF2B5EF4-FFF2-40B4-BE49-F238E27FC236}">
                <a16:creationId xmlns:a16="http://schemas.microsoft.com/office/drawing/2014/main" id="{B4B9DF00-6E98-672E-BD55-5E4EA1EB16C6}"/>
              </a:ext>
            </a:extLst>
          </p:cNvPr>
          <p:cNvSpPr txBox="1"/>
          <p:nvPr/>
        </p:nvSpPr>
        <p:spPr>
          <a:xfrm>
            <a:off x="5796852" y="3429000"/>
            <a:ext cx="922331" cy="769441"/>
          </a:xfrm>
          <a:prstGeom prst="rect">
            <a:avLst/>
          </a:prstGeom>
          <a:noFill/>
        </p:spPr>
        <p:txBody>
          <a:bodyPr wrap="square" rtlCol="0">
            <a:spAutoFit/>
          </a:bodyPr>
          <a:lstStyle/>
          <a:p>
            <a:r>
              <a:rPr lang="it-IT" sz="4400" dirty="0"/>
              <a:t>Vs</a:t>
            </a:r>
          </a:p>
        </p:txBody>
      </p:sp>
      <p:graphicFrame>
        <p:nvGraphicFramePr>
          <p:cNvPr id="10" name="Diagramma 9">
            <a:extLst>
              <a:ext uri="{FF2B5EF4-FFF2-40B4-BE49-F238E27FC236}">
                <a16:creationId xmlns:a16="http://schemas.microsoft.com/office/drawing/2014/main" id="{308A610A-1C19-84B9-C4E8-C525129050A5}"/>
              </a:ext>
            </a:extLst>
          </p:cNvPr>
          <p:cNvGraphicFramePr/>
          <p:nvPr>
            <p:extLst>
              <p:ext uri="{D42A27DB-BD31-4B8C-83A1-F6EECF244321}">
                <p14:modId xmlns:p14="http://schemas.microsoft.com/office/powerpoint/2010/main" val="1124102662"/>
              </p:ext>
            </p:extLst>
          </p:nvPr>
        </p:nvGraphicFramePr>
        <p:xfrm>
          <a:off x="8076219" y="1844423"/>
          <a:ext cx="3600400" cy="418484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pic>
        <p:nvPicPr>
          <p:cNvPr id="14" name="Immagine 13">
            <a:extLst>
              <a:ext uri="{FF2B5EF4-FFF2-40B4-BE49-F238E27FC236}">
                <a16:creationId xmlns:a16="http://schemas.microsoft.com/office/drawing/2014/main" id="{168E66F2-F5D3-D28E-7159-31C067F54682}"/>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249380" y="158111"/>
            <a:ext cx="6017274" cy="1341236"/>
          </a:xfrm>
          <a:prstGeom prst="rect">
            <a:avLst/>
          </a:prstGeom>
        </p:spPr>
      </p:pic>
      <p:sp>
        <p:nvSpPr>
          <p:cNvPr id="6" name="CasellaDiTesto 5">
            <a:extLst>
              <a:ext uri="{FF2B5EF4-FFF2-40B4-BE49-F238E27FC236}">
                <a16:creationId xmlns:a16="http://schemas.microsoft.com/office/drawing/2014/main" id="{C5A25EDF-3F66-F6E8-2956-4C0B8325DB36}"/>
              </a:ext>
            </a:extLst>
          </p:cNvPr>
          <p:cNvSpPr txBox="1"/>
          <p:nvPr/>
        </p:nvSpPr>
        <p:spPr>
          <a:xfrm>
            <a:off x="5772834" y="644063"/>
            <a:ext cx="646331" cy="369332"/>
          </a:xfrm>
          <a:prstGeom prst="rect">
            <a:avLst/>
          </a:prstGeom>
          <a:noFill/>
        </p:spPr>
        <p:txBody>
          <a:bodyPr wrap="none" rtlCol="0">
            <a:spAutoFit/>
          </a:bodyPr>
          <a:lstStyle/>
          <a:p>
            <a:r>
              <a:rPr lang="it-IT" b="1" dirty="0">
                <a:solidFill>
                  <a:schemeClr val="bg1"/>
                </a:solidFill>
              </a:rPr>
              <a:t>2009</a:t>
            </a:r>
          </a:p>
        </p:txBody>
      </p:sp>
    </p:spTree>
    <p:extLst>
      <p:ext uri="{BB962C8B-B14F-4D97-AF65-F5344CB8AC3E}">
        <p14:creationId xmlns:p14="http://schemas.microsoft.com/office/powerpoint/2010/main" val="401546573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a:extLst>
              <a:ext uri="{FF2B5EF4-FFF2-40B4-BE49-F238E27FC236}">
                <a16:creationId xmlns:a16="http://schemas.microsoft.com/office/drawing/2014/main" id="{7C57994A-E6C5-F966-5696-DC35C20D378A}"/>
              </a:ext>
            </a:extLst>
          </p:cNvPr>
          <p:cNvSpPr txBox="1">
            <a:spLocks/>
          </p:cNvSpPr>
          <p:nvPr/>
        </p:nvSpPr>
        <p:spPr>
          <a:xfrm>
            <a:off x="0" y="670"/>
            <a:ext cx="12192000" cy="908050"/>
          </a:xfrm>
          <a:prstGeom prst="rect">
            <a:avLst/>
          </a:prstGeom>
          <a:noFill/>
          <a:scene3d>
            <a:camera prst="orthographicFront"/>
            <a:lightRig rig="threePt" dir="t"/>
          </a:scene3d>
          <a:sp3d>
            <a:bevelT/>
          </a:sp3d>
        </p:spPr>
        <p:txBody>
          <a:bodyPr vert="horz" lIns="91440" tIns="45720" rIns="91440" bIns="45720" rtlCol="0" anchor="ctr">
            <a:noAutofit/>
          </a:bodyPr>
          <a:lstStyle>
            <a:lvl1pPr algn="l" defTabSz="914400" rtl="0" eaLnBrk="1" latinLnBrk="0" hangingPunct="1">
              <a:spcBef>
                <a:spcPct val="0"/>
              </a:spcBef>
              <a:buNone/>
              <a:defRPr sz="4900" kern="1200">
                <a:solidFill>
                  <a:schemeClr val="tx1"/>
                </a:solidFill>
                <a:effectLst>
                  <a:outerShdw blurRad="38100" dist="38100" dir="2700000" algn="tl">
                    <a:srgbClr val="000000">
                      <a:alpha val="43137"/>
                    </a:srgbClr>
                  </a:outerShdw>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it-IT" altLang="it-IT" sz="3600" b="1" dirty="0">
                <a:solidFill>
                  <a:srgbClr val="C00000"/>
                </a:solidFill>
                <a:effectLst/>
              </a:rPr>
              <a:t>CONDROITIN SOLFATO</a:t>
            </a:r>
          </a:p>
        </p:txBody>
      </p:sp>
      <p:sp>
        <p:nvSpPr>
          <p:cNvPr id="6" name="CasellaDiTesto 5">
            <a:extLst>
              <a:ext uri="{FF2B5EF4-FFF2-40B4-BE49-F238E27FC236}">
                <a16:creationId xmlns:a16="http://schemas.microsoft.com/office/drawing/2014/main" id="{B0C550F1-013D-227B-9AA2-FA2324ED2B86}"/>
              </a:ext>
            </a:extLst>
          </p:cNvPr>
          <p:cNvSpPr txBox="1"/>
          <p:nvPr/>
        </p:nvSpPr>
        <p:spPr>
          <a:xfrm>
            <a:off x="47328" y="1051335"/>
            <a:ext cx="8568952" cy="2246769"/>
          </a:xfrm>
          <a:prstGeom prst="rect">
            <a:avLst/>
          </a:prstGeom>
          <a:noFill/>
        </p:spPr>
        <p:txBody>
          <a:bodyPr wrap="square" rtlCol="0">
            <a:spAutoFit/>
          </a:bodyPr>
          <a:lstStyle/>
          <a:p>
            <a:pPr algn="ctr"/>
            <a:r>
              <a:rPr lang="it-IT" sz="2000" b="1" dirty="0">
                <a:solidFill>
                  <a:srgbClr val="0070C0"/>
                </a:solidFill>
              </a:rPr>
              <a:t>Polimero di disaccaridi solfati di varia </a:t>
            </a:r>
          </a:p>
          <a:p>
            <a:pPr algn="ctr"/>
            <a:r>
              <a:rPr lang="it-IT" sz="2000" b="1" dirty="0">
                <a:solidFill>
                  <a:srgbClr val="0070C0"/>
                </a:solidFill>
              </a:rPr>
              <a:t>lunghezza e differenti pattern di solfatazione</a:t>
            </a:r>
          </a:p>
          <a:p>
            <a:pPr algn="ctr"/>
            <a:endParaRPr lang="it-IT" sz="2000" b="1" dirty="0">
              <a:solidFill>
                <a:srgbClr val="0070C0"/>
              </a:solidFill>
            </a:endParaRPr>
          </a:p>
          <a:p>
            <a:pPr marL="342900" indent="-342900">
              <a:buFont typeface="Arial" panose="020B0604020202020204" pitchFamily="34" charset="0"/>
              <a:buChar char="•"/>
            </a:pPr>
            <a:r>
              <a:rPr lang="it-IT" sz="2000" b="1" dirty="0">
                <a:solidFill>
                  <a:srgbClr val="0070C0"/>
                </a:solidFill>
              </a:rPr>
              <a:t>Stimolazione di effetto antinfiammatorio</a:t>
            </a:r>
          </a:p>
          <a:p>
            <a:pPr marL="342900" indent="-342900">
              <a:buFont typeface="Arial" panose="020B0604020202020204" pitchFamily="34" charset="0"/>
              <a:buChar char="•"/>
            </a:pPr>
            <a:r>
              <a:rPr lang="it-IT" sz="2000" b="1" dirty="0">
                <a:solidFill>
                  <a:srgbClr val="0070C0"/>
                </a:solidFill>
              </a:rPr>
              <a:t>Incremento sintesi di collagene tipo II e proteoglicani</a:t>
            </a:r>
          </a:p>
          <a:p>
            <a:pPr marL="342900" indent="-342900">
              <a:buFont typeface="Arial" panose="020B0604020202020204" pitchFamily="34" charset="0"/>
              <a:buChar char="•"/>
            </a:pPr>
            <a:r>
              <a:rPr lang="it-IT" sz="2000" b="1" dirty="0">
                <a:solidFill>
                  <a:srgbClr val="0070C0"/>
                </a:solidFill>
              </a:rPr>
              <a:t>Miglioramento del bilanciamento anabolico/catabolico dei condrociti</a:t>
            </a:r>
          </a:p>
          <a:p>
            <a:pPr marL="342900" indent="-342900">
              <a:buFont typeface="Arial" panose="020B0604020202020204" pitchFamily="34" charset="0"/>
              <a:buChar char="•"/>
            </a:pPr>
            <a:r>
              <a:rPr lang="it-IT" sz="2000" b="1" dirty="0">
                <a:solidFill>
                  <a:srgbClr val="0070C0"/>
                </a:solidFill>
              </a:rPr>
              <a:t>Riduzione del riassorbimento osseo</a:t>
            </a:r>
          </a:p>
        </p:txBody>
      </p:sp>
      <p:pic>
        <p:nvPicPr>
          <p:cNvPr id="7" name="Immagine 6">
            <a:extLst>
              <a:ext uri="{FF2B5EF4-FFF2-40B4-BE49-F238E27FC236}">
                <a16:creationId xmlns:a16="http://schemas.microsoft.com/office/drawing/2014/main" id="{11BDB48D-2951-85AC-7191-6E0F801F1E5D}"/>
              </a:ext>
            </a:extLst>
          </p:cNvPr>
          <p:cNvPicPr>
            <a:picLocks noChangeAspect="1"/>
          </p:cNvPicPr>
          <p:nvPr/>
        </p:nvPicPr>
        <p:blipFill>
          <a:blip r:embed="rId2"/>
          <a:stretch>
            <a:fillRect/>
          </a:stretch>
        </p:blipFill>
        <p:spPr>
          <a:xfrm>
            <a:off x="8688288" y="1494358"/>
            <a:ext cx="3064806" cy="1323439"/>
          </a:xfrm>
          <a:prstGeom prst="rect">
            <a:avLst/>
          </a:prstGeom>
        </p:spPr>
      </p:pic>
      <p:graphicFrame>
        <p:nvGraphicFramePr>
          <p:cNvPr id="8" name="Diagramma 7">
            <a:extLst>
              <a:ext uri="{FF2B5EF4-FFF2-40B4-BE49-F238E27FC236}">
                <a16:creationId xmlns:a16="http://schemas.microsoft.com/office/drawing/2014/main" id="{97ADB7C2-38C7-4DF0-4542-81577C45D902}"/>
              </a:ext>
            </a:extLst>
          </p:cNvPr>
          <p:cNvGraphicFramePr/>
          <p:nvPr>
            <p:extLst>
              <p:ext uri="{D42A27DB-BD31-4B8C-83A1-F6EECF244321}">
                <p14:modId xmlns:p14="http://schemas.microsoft.com/office/powerpoint/2010/main" val="3808042327"/>
              </p:ext>
            </p:extLst>
          </p:nvPr>
        </p:nvGraphicFramePr>
        <p:xfrm>
          <a:off x="2171564" y="2492896"/>
          <a:ext cx="7848872" cy="523010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8254426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13321" y="1"/>
            <a:ext cx="4695825" cy="1228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 t="4230" r="57539" b="70596"/>
          <a:stretch/>
        </p:blipFill>
        <p:spPr bwMode="auto">
          <a:xfrm>
            <a:off x="6709146" y="-1"/>
            <a:ext cx="3707335" cy="1228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CasellaDiTesto 2"/>
          <p:cNvSpPr txBox="1"/>
          <p:nvPr/>
        </p:nvSpPr>
        <p:spPr>
          <a:xfrm>
            <a:off x="6096001" y="859392"/>
            <a:ext cx="646331" cy="369332"/>
          </a:xfrm>
          <a:prstGeom prst="rect">
            <a:avLst/>
          </a:prstGeom>
          <a:noFill/>
        </p:spPr>
        <p:txBody>
          <a:bodyPr wrap="none" rtlCol="0">
            <a:spAutoFit/>
          </a:bodyPr>
          <a:lstStyle/>
          <a:p>
            <a:r>
              <a:rPr lang="it-IT" b="1" dirty="0">
                <a:solidFill>
                  <a:schemeClr val="bg1"/>
                </a:solidFill>
              </a:rPr>
              <a:t>2015</a:t>
            </a:r>
          </a:p>
        </p:txBody>
      </p:sp>
      <p:pic>
        <p:nvPicPr>
          <p:cNvPr id="2050" name="Picture 2"/>
          <p:cNvPicPr>
            <a:picLocks noChangeAspect="1" noChangeArrowheads="1"/>
          </p:cNvPicPr>
          <p:nvPr/>
        </p:nvPicPr>
        <p:blipFill>
          <a:blip r:embed="rId5" cstate="print">
            <a:extLst>
              <a:ext uri="{BEBA8EAE-BF5A-486C-A8C5-ECC9F3942E4B}">
                <a14:imgProps xmlns:a14="http://schemas.microsoft.com/office/drawing/2010/main">
                  <a14:imgLayer r:embed="rId6">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1609030" y="3284984"/>
            <a:ext cx="8951467" cy="3192190"/>
          </a:xfrm>
          <a:prstGeom prst="rect">
            <a:avLst/>
          </a:prstGeom>
          <a:noFill/>
          <a:ln w="9525">
            <a:solidFill>
              <a:srgbClr val="FF0000"/>
            </a:solidFill>
            <a:miter lim="800000"/>
            <a:headEnd/>
            <a:tailEnd/>
          </a:ln>
          <a:extLst>
            <a:ext uri="{909E8E84-426E-40DD-AFC4-6F175D3DCCD1}">
              <a14:hiddenFill xmlns:a14="http://schemas.microsoft.com/office/drawing/2010/main">
                <a:solidFill>
                  <a:schemeClr val="accent1"/>
                </a:solidFill>
              </a14:hiddenFill>
            </a:ext>
          </a:extLst>
        </p:spPr>
      </p:pic>
      <p:sp>
        <p:nvSpPr>
          <p:cNvPr id="6" name="Segnaposto testo 6"/>
          <p:cNvSpPr txBox="1">
            <a:spLocks/>
          </p:cNvSpPr>
          <p:nvPr/>
        </p:nvSpPr>
        <p:spPr>
          <a:xfrm>
            <a:off x="2542648" y="1628801"/>
            <a:ext cx="7135961" cy="1224136"/>
          </a:xfrm>
          <a:prstGeom prst="rect">
            <a:avLst/>
          </a:prstGeom>
          <a:ln>
            <a:solidFill>
              <a:schemeClr val="tx1"/>
            </a:solidFill>
          </a:ln>
        </p:spPr>
        <p:txBody>
          <a:bodyPr>
            <a:normAutofit/>
          </a:bodyPr>
          <a:lstStyle>
            <a:lvl1pPr marL="274320" indent="-256032" algn="l" defTabSz="914400" rtl="0" eaLnBrk="1" latinLnBrk="0" hangingPunct="1">
              <a:spcBef>
                <a:spcPct val="20000"/>
              </a:spcBef>
              <a:spcAft>
                <a:spcPts val="0"/>
              </a:spcAft>
              <a:buSzPct val="60000"/>
              <a:buFont typeface="Wingdings" pitchFamily="2" charset="2"/>
              <a:buChar char=""/>
              <a:defRPr sz="2100" kern="1200">
                <a:solidFill>
                  <a:schemeClr val="tx1"/>
                </a:solidFill>
                <a:effectLst>
                  <a:outerShdw blurRad="38100" dist="38100" dir="2700000" algn="tl">
                    <a:srgbClr val="000000">
                      <a:alpha val="43137"/>
                    </a:srgbClr>
                  </a:outerShdw>
                </a:effectLst>
                <a:latin typeface="+mn-lt"/>
                <a:ea typeface="+mn-ea"/>
                <a:cs typeface="+mn-cs"/>
              </a:defRPr>
            </a:lvl1pPr>
            <a:lvl2pPr marL="640080" indent="-256032" algn="l" defTabSz="914400" rtl="0" eaLnBrk="1" latinLnBrk="0" hangingPunct="1">
              <a:spcBef>
                <a:spcPct val="20000"/>
              </a:spcBef>
              <a:buSzPct val="60000"/>
              <a:buFont typeface="Wingdings" pitchFamily="2" charset="2"/>
              <a:buChar char=""/>
              <a:defRPr sz="1900" kern="1200">
                <a:solidFill>
                  <a:schemeClr val="tx1"/>
                </a:solidFill>
                <a:effectLst>
                  <a:outerShdw blurRad="38100" dist="38100" dir="2700000" algn="tl">
                    <a:srgbClr val="000000">
                      <a:alpha val="43137"/>
                    </a:srgbClr>
                  </a:outerShdw>
                </a:effectLst>
                <a:latin typeface="+mn-lt"/>
                <a:ea typeface="+mn-ea"/>
                <a:cs typeface="+mn-cs"/>
              </a:defRPr>
            </a:lvl2pPr>
            <a:lvl3pPr marL="1005840" indent="-256032" algn="l" defTabSz="914400" rtl="0" eaLnBrk="1" latinLnBrk="0" hangingPunct="1">
              <a:spcBef>
                <a:spcPct val="20000"/>
              </a:spcBef>
              <a:buSzPct val="60000"/>
              <a:buFont typeface="Wingdings" pitchFamily="2" charset="2"/>
              <a:buChar char=""/>
              <a:defRPr sz="1700" kern="1200">
                <a:solidFill>
                  <a:schemeClr val="tx1"/>
                </a:solidFill>
                <a:effectLst>
                  <a:outerShdw blurRad="38100" dist="38100" dir="2700000" algn="tl">
                    <a:srgbClr val="000000">
                      <a:alpha val="43137"/>
                    </a:srgbClr>
                  </a:outerShdw>
                </a:effectLst>
                <a:latin typeface="+mn-lt"/>
                <a:ea typeface="+mn-ea"/>
                <a:cs typeface="+mn-cs"/>
              </a:defRPr>
            </a:lvl3pPr>
            <a:lvl4pPr marL="1371600" indent="-256032" algn="l" defTabSz="914400" rtl="0" eaLnBrk="1" latinLnBrk="0" hangingPunct="1">
              <a:spcBef>
                <a:spcPct val="20000"/>
              </a:spcBef>
              <a:buSzPct val="60000"/>
              <a:buFont typeface="Wingdings" pitchFamily="2" charset="2"/>
              <a:buChar char=""/>
              <a:defRPr sz="1600" kern="1200">
                <a:solidFill>
                  <a:schemeClr val="tx1"/>
                </a:solidFill>
                <a:effectLst>
                  <a:outerShdw blurRad="38100" dist="38100" dir="2700000" algn="tl">
                    <a:srgbClr val="000000">
                      <a:alpha val="43137"/>
                    </a:srgbClr>
                  </a:outerShdw>
                </a:effectLst>
                <a:latin typeface="+mn-lt"/>
                <a:ea typeface="+mn-ea"/>
                <a:cs typeface="+mn-cs"/>
              </a:defRPr>
            </a:lvl4pPr>
            <a:lvl5pPr marL="1645920" indent="-256032" algn="l" defTabSz="914400" rtl="0" eaLnBrk="1" latinLnBrk="0" hangingPunct="1">
              <a:spcBef>
                <a:spcPct val="20000"/>
              </a:spcBef>
              <a:buSzPct val="60000"/>
              <a:buFont typeface="Wingdings" pitchFamily="2" charset="2"/>
              <a:buChar char=""/>
              <a:defRPr sz="1500" kern="1200">
                <a:solidFill>
                  <a:schemeClr val="tx1"/>
                </a:solidFill>
                <a:effectLst>
                  <a:outerShdw blurRad="38100" dist="38100" dir="2700000" algn="tl">
                    <a:srgbClr val="000000">
                      <a:alpha val="43137"/>
                    </a:srgbClr>
                  </a:outerShdw>
                </a:effectLst>
                <a:latin typeface="+mn-lt"/>
                <a:ea typeface="+mn-ea"/>
                <a:cs typeface="+mn-cs"/>
              </a:defRPr>
            </a:lvl5pPr>
            <a:lvl6pPr marL="196596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6pPr>
            <a:lvl7pPr marL="224028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7pPr>
            <a:lvl8pPr marL="251460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8pPr>
            <a:lvl9pPr marL="283464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9pPr>
          </a:lstStyle>
          <a:p>
            <a:pPr>
              <a:buSzPct val="100000"/>
              <a:buFont typeface="Wingdings" panose="05000000000000000000" pitchFamily="2" charset="2"/>
              <a:buChar char="ü"/>
            </a:pPr>
            <a:r>
              <a:rPr lang="it-IT" sz="2000" b="1" dirty="0">
                <a:solidFill>
                  <a:srgbClr val="0070C0"/>
                </a:solidFill>
                <a:effectLst/>
                <a:latin typeface="Arial" panose="020B0604020202020204" pitchFamily="34" charset="0"/>
                <a:cs typeface="Arial" panose="020B0604020202020204" pitchFamily="34" charset="0"/>
              </a:rPr>
              <a:t>43 </a:t>
            </a:r>
            <a:r>
              <a:rPr lang="it-IT" sz="2000" b="1" dirty="0" err="1">
                <a:solidFill>
                  <a:srgbClr val="0070C0"/>
                </a:solidFill>
                <a:effectLst/>
                <a:latin typeface="Arial" panose="020B0604020202020204" pitchFamily="34" charset="0"/>
                <a:cs typeface="Arial" panose="020B0604020202020204" pitchFamily="34" charset="0"/>
              </a:rPr>
              <a:t>RCTs</a:t>
            </a:r>
            <a:endParaRPr lang="it-IT" sz="2000" b="1" dirty="0">
              <a:solidFill>
                <a:srgbClr val="0070C0"/>
              </a:solidFill>
              <a:effectLst/>
              <a:latin typeface="Arial" panose="020B0604020202020204" pitchFamily="34" charset="0"/>
              <a:cs typeface="Arial" panose="020B0604020202020204" pitchFamily="34" charset="0"/>
            </a:endParaRPr>
          </a:p>
          <a:p>
            <a:pPr>
              <a:buSzPct val="100000"/>
              <a:buFont typeface="Wingdings" panose="05000000000000000000" pitchFamily="2" charset="2"/>
              <a:buChar char="ü"/>
            </a:pPr>
            <a:r>
              <a:rPr lang="it-IT" sz="2000" b="1" dirty="0">
                <a:solidFill>
                  <a:srgbClr val="0070C0"/>
                </a:solidFill>
                <a:effectLst/>
                <a:latin typeface="Arial" panose="020B0604020202020204" pitchFamily="34" charset="0"/>
                <a:cs typeface="Arial" panose="020B0604020202020204" pitchFamily="34" charset="0"/>
              </a:rPr>
              <a:t>9110 pazienti affetti da OA (principalmente gonartrosi)</a:t>
            </a:r>
          </a:p>
          <a:p>
            <a:pPr>
              <a:buSzPct val="100000"/>
              <a:buFont typeface="Wingdings" panose="05000000000000000000" pitchFamily="2" charset="2"/>
              <a:buChar char="ü"/>
            </a:pPr>
            <a:r>
              <a:rPr lang="it-IT" sz="2000" b="1" dirty="0">
                <a:solidFill>
                  <a:srgbClr val="0070C0"/>
                </a:solidFill>
                <a:effectLst/>
                <a:latin typeface="Arial" panose="020B0604020202020204" pitchFamily="34" charset="0"/>
                <a:cs typeface="Arial" panose="020B0604020202020204" pitchFamily="34" charset="0"/>
              </a:rPr>
              <a:t>Follow up (1 mese – 3 anni)</a:t>
            </a:r>
          </a:p>
          <a:p>
            <a:pPr marL="18288" indent="0">
              <a:buSzPct val="100000"/>
              <a:buNone/>
            </a:pPr>
            <a:endParaRPr lang="it-IT" sz="2000" b="1" dirty="0">
              <a:solidFill>
                <a:srgbClr val="0070C0"/>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6184002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13321" y="1"/>
            <a:ext cx="4695825" cy="1228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 t="4230" r="57539" b="70596"/>
          <a:stretch/>
        </p:blipFill>
        <p:spPr bwMode="auto">
          <a:xfrm>
            <a:off x="6709146" y="-1"/>
            <a:ext cx="3707335" cy="1228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CasellaDiTesto 2"/>
          <p:cNvSpPr txBox="1"/>
          <p:nvPr/>
        </p:nvSpPr>
        <p:spPr>
          <a:xfrm>
            <a:off x="6096001" y="859392"/>
            <a:ext cx="646331" cy="369332"/>
          </a:xfrm>
          <a:prstGeom prst="rect">
            <a:avLst/>
          </a:prstGeom>
          <a:noFill/>
        </p:spPr>
        <p:txBody>
          <a:bodyPr wrap="none" rtlCol="0">
            <a:spAutoFit/>
          </a:bodyPr>
          <a:lstStyle/>
          <a:p>
            <a:r>
              <a:rPr lang="it-IT" b="1" dirty="0">
                <a:solidFill>
                  <a:schemeClr val="bg1"/>
                </a:solidFill>
              </a:rPr>
              <a:t>2015</a:t>
            </a:r>
          </a:p>
        </p:txBody>
      </p:sp>
      <p:pic>
        <p:nvPicPr>
          <p:cNvPr id="3074" name="Picture 2"/>
          <p:cNvPicPr>
            <a:picLocks noChangeAspect="1" noChangeArrowheads="1"/>
          </p:cNvPicPr>
          <p:nvPr/>
        </p:nvPicPr>
        <p:blipFill>
          <a:blip r:embed="rId5" cstate="print">
            <a:extLst>
              <a:ext uri="{BEBA8EAE-BF5A-486C-A8C5-ECC9F3942E4B}">
                <a14:imgProps xmlns:a14="http://schemas.microsoft.com/office/drawing/2010/main">
                  <a14:imgLayer r:embed="rId6">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1740024" y="1772816"/>
            <a:ext cx="8676456" cy="2095144"/>
          </a:xfrm>
          <a:prstGeom prst="rect">
            <a:avLst/>
          </a:prstGeom>
          <a:noFill/>
          <a:ln w="9525">
            <a:solidFill>
              <a:srgbClr val="FF0000"/>
            </a:solidFill>
            <a:miter lim="800000"/>
            <a:headEnd/>
            <a:tailEnd/>
          </a:ln>
          <a:extLst>
            <a:ext uri="{909E8E84-426E-40DD-AFC4-6F175D3DCCD1}">
              <a14:hiddenFill xmlns:a14="http://schemas.microsoft.com/office/drawing/2010/main">
                <a:solidFill>
                  <a:schemeClr val="accent1"/>
                </a:solidFill>
              </a14:hiddenFill>
            </a:ext>
          </a:extLst>
        </p:spPr>
      </p:pic>
      <p:sp>
        <p:nvSpPr>
          <p:cNvPr id="6" name="Rettangolo 5"/>
          <p:cNvSpPr/>
          <p:nvPr/>
        </p:nvSpPr>
        <p:spPr>
          <a:xfrm>
            <a:off x="2009845" y="4293096"/>
            <a:ext cx="8043120" cy="1569660"/>
          </a:xfrm>
          <a:prstGeom prst="rect">
            <a:avLst/>
          </a:prstGeom>
          <a:noFill/>
          <a:ln w="19050">
            <a:solidFill>
              <a:schemeClr val="tx1"/>
            </a:solidFill>
          </a:ln>
        </p:spPr>
        <p:txBody>
          <a:bodyPr wrap="square">
            <a:spAutoFit/>
          </a:bodyPr>
          <a:lstStyle/>
          <a:p>
            <a:pPr marL="342900" indent="-342900" algn="ctr">
              <a:buFont typeface="Wingdings" panose="05000000000000000000" pitchFamily="2" charset="2"/>
              <a:buChar char="ü"/>
            </a:pPr>
            <a:r>
              <a:rPr lang="it-IT" sz="2400" dirty="0"/>
              <a:t>Efficace sul dolore nel breve periodo (3-6 mesi)</a:t>
            </a:r>
          </a:p>
          <a:p>
            <a:pPr marL="342900" indent="-342900" algn="ctr">
              <a:buFont typeface="Wingdings" panose="05000000000000000000" pitchFamily="2" charset="2"/>
              <a:buChar char="ü"/>
            </a:pPr>
            <a:r>
              <a:rPr lang="it-IT" sz="2400" dirty="0"/>
              <a:t>Efficace sulla funzione globale (</a:t>
            </a:r>
            <a:r>
              <a:rPr lang="it-IT" sz="2400" dirty="0" err="1"/>
              <a:t>Lequesne</a:t>
            </a:r>
            <a:r>
              <a:rPr lang="it-IT" sz="2400" dirty="0"/>
              <a:t> Index)</a:t>
            </a:r>
          </a:p>
          <a:p>
            <a:pPr marL="342900" indent="-342900" algn="ctr">
              <a:buFont typeface="Wingdings" panose="05000000000000000000" pitchFamily="2" charset="2"/>
              <a:buChar char="ü"/>
            </a:pPr>
            <a:r>
              <a:rPr lang="it-IT" sz="2400" dirty="0"/>
              <a:t>Basso rischio di eventi avversi</a:t>
            </a:r>
          </a:p>
          <a:p>
            <a:pPr marL="342900" indent="-342900" algn="ctr">
              <a:buFont typeface="Wingdings" panose="05000000000000000000" pitchFamily="2" charset="2"/>
              <a:buChar char="ü"/>
            </a:pPr>
            <a:r>
              <a:rPr lang="it-IT" sz="2400" dirty="0"/>
              <a:t>Studi metodologicamente discutibili</a:t>
            </a:r>
          </a:p>
        </p:txBody>
      </p:sp>
    </p:spTree>
    <p:extLst>
      <p:ext uri="{BB962C8B-B14F-4D97-AF65-F5344CB8AC3E}">
        <p14:creationId xmlns:p14="http://schemas.microsoft.com/office/powerpoint/2010/main" val="16561302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C6E641D2-FE2C-4740-A169-CA51D2BADFC8}"/>
              </a:ext>
            </a:extLst>
          </p:cNvPr>
          <p:cNvPicPr>
            <a:picLocks noChangeAspect="1"/>
          </p:cNvPicPr>
          <p:nvPr/>
        </p:nvPicPr>
        <p:blipFill rotWithShape="1">
          <a:blip r:embed="rId3" cstate="print">
            <a:lum bright="-20000" contrast="40000"/>
          </a:blip>
          <a:srcRect b="18276"/>
          <a:stretch/>
        </p:blipFill>
        <p:spPr>
          <a:xfrm>
            <a:off x="2254679" y="1115330"/>
            <a:ext cx="7682642" cy="5482023"/>
          </a:xfrm>
          <a:prstGeom prst="rect">
            <a:avLst/>
          </a:prstGeom>
          <a:ln w="12700">
            <a:solidFill>
              <a:srgbClr val="C00000"/>
            </a:solidFill>
          </a:ln>
        </p:spPr>
      </p:pic>
      <p:sp>
        <p:nvSpPr>
          <p:cNvPr id="4" name="Titolo 3">
            <a:extLst>
              <a:ext uri="{FF2B5EF4-FFF2-40B4-BE49-F238E27FC236}">
                <a16:creationId xmlns:a16="http://schemas.microsoft.com/office/drawing/2014/main" id="{2B2797E6-CB83-4020-B509-6B2C81808AB8}"/>
              </a:ext>
            </a:extLst>
          </p:cNvPr>
          <p:cNvSpPr txBox="1">
            <a:spLocks/>
          </p:cNvSpPr>
          <p:nvPr/>
        </p:nvSpPr>
        <p:spPr>
          <a:xfrm>
            <a:off x="1524000" y="1"/>
            <a:ext cx="9144000" cy="908050"/>
          </a:xfrm>
          <a:prstGeom prst="rect">
            <a:avLst/>
          </a:prstGeom>
          <a:noFill/>
        </p:spPr>
        <p:txBody>
          <a:bodyPr vert="horz" lIns="91440" tIns="45720" rIns="91440" bIns="45720" rtlCol="0" anchor="ctr">
            <a:noAutofit/>
          </a:bodyPr>
          <a:lstStyle>
            <a:lvl1pPr algn="l" defTabSz="914400" rtl="0" eaLnBrk="1" latinLnBrk="0" hangingPunct="1">
              <a:spcBef>
                <a:spcPct val="0"/>
              </a:spcBef>
              <a:buNone/>
              <a:defRPr sz="4900" kern="1200">
                <a:solidFill>
                  <a:schemeClr val="tx1"/>
                </a:solidFill>
                <a:effectLst>
                  <a:outerShdw blurRad="38100" dist="38100" dir="2700000" algn="tl">
                    <a:srgbClr val="000000">
                      <a:alpha val="43137"/>
                    </a:srgbClr>
                  </a:outerShdw>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it-IT" altLang="it-IT" sz="3600" b="1" dirty="0">
                <a:solidFill>
                  <a:srgbClr val="C00000"/>
                </a:solidFill>
                <a:effectLst/>
                <a:latin typeface="Arial" panose="020B0604020202020204" pitchFamily="34" charset="0"/>
                <a:cs typeface="Arial" panose="020B0604020202020204" pitchFamily="34" charset="0"/>
              </a:rPr>
              <a:t>Nutraceutica e muscolo</a:t>
            </a:r>
          </a:p>
        </p:txBody>
      </p:sp>
    </p:spTree>
    <p:extLst>
      <p:ext uri="{BB962C8B-B14F-4D97-AF65-F5344CB8AC3E}">
        <p14:creationId xmlns:p14="http://schemas.microsoft.com/office/powerpoint/2010/main" val="297613138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3">
            <a:extLst>
              <a:ext uri="{FF2B5EF4-FFF2-40B4-BE49-F238E27FC236}">
                <a16:creationId xmlns:a16="http://schemas.microsoft.com/office/drawing/2014/main" id="{27FFDE03-8ED4-4EE8-A9C9-E766F5BAABEE}"/>
              </a:ext>
            </a:extLst>
          </p:cNvPr>
          <p:cNvSpPr txBox="1">
            <a:spLocks/>
          </p:cNvSpPr>
          <p:nvPr/>
        </p:nvSpPr>
        <p:spPr>
          <a:xfrm>
            <a:off x="1524000" y="-27384"/>
            <a:ext cx="9144000" cy="908050"/>
          </a:xfrm>
          <a:prstGeom prst="rect">
            <a:avLst/>
          </a:prstGeom>
          <a:noFill/>
        </p:spPr>
        <p:txBody>
          <a:bodyPr vert="horz" lIns="91440" tIns="45720" rIns="91440" bIns="45720" rtlCol="0" anchor="ctr">
            <a:noAutofit/>
          </a:bodyPr>
          <a:lstStyle>
            <a:lvl1pPr algn="l" defTabSz="914400" rtl="0" eaLnBrk="1" latinLnBrk="0" hangingPunct="1">
              <a:spcBef>
                <a:spcPct val="0"/>
              </a:spcBef>
              <a:buNone/>
              <a:defRPr sz="4900" kern="1200">
                <a:solidFill>
                  <a:schemeClr val="tx1"/>
                </a:solidFill>
                <a:effectLst>
                  <a:outerShdw blurRad="38100" dist="38100" dir="2700000" algn="tl">
                    <a:srgbClr val="000000">
                      <a:alpha val="43137"/>
                    </a:srgbClr>
                  </a:outerShdw>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it-IT" altLang="it-IT" sz="3600" b="1" dirty="0">
                <a:solidFill>
                  <a:srgbClr val="C00000"/>
                </a:solidFill>
                <a:effectLst/>
                <a:latin typeface="Arial" panose="020B0604020202020204" pitchFamily="34" charset="0"/>
                <a:cs typeface="Arial" panose="020B0604020202020204" pitchFamily="34" charset="0"/>
              </a:rPr>
              <a:t>CARNITINA</a:t>
            </a:r>
          </a:p>
        </p:txBody>
      </p:sp>
      <p:pic>
        <p:nvPicPr>
          <p:cNvPr id="3" name="Immagine 2">
            <a:extLst>
              <a:ext uri="{FF2B5EF4-FFF2-40B4-BE49-F238E27FC236}">
                <a16:creationId xmlns:a16="http://schemas.microsoft.com/office/drawing/2014/main" id="{0863013A-C1F5-4DFD-8704-B69F39E0163F}"/>
              </a:ext>
            </a:extLst>
          </p:cNvPr>
          <p:cNvPicPr>
            <a:picLocks noChangeAspect="1"/>
          </p:cNvPicPr>
          <p:nvPr/>
        </p:nvPicPr>
        <p:blipFill>
          <a:blip r:embed="rId2" cstate="print"/>
          <a:stretch>
            <a:fillRect/>
          </a:stretch>
        </p:blipFill>
        <p:spPr>
          <a:xfrm>
            <a:off x="3295092" y="1052736"/>
            <a:ext cx="5601816" cy="1386588"/>
          </a:xfrm>
          <a:prstGeom prst="rect">
            <a:avLst/>
          </a:prstGeom>
        </p:spPr>
      </p:pic>
      <p:sp>
        <p:nvSpPr>
          <p:cNvPr id="5" name="CasellaDiTesto 4">
            <a:extLst>
              <a:ext uri="{FF2B5EF4-FFF2-40B4-BE49-F238E27FC236}">
                <a16:creationId xmlns:a16="http://schemas.microsoft.com/office/drawing/2014/main" id="{3E79DB12-D581-44CD-BC8F-DCDE1DD7FCFA}"/>
              </a:ext>
            </a:extLst>
          </p:cNvPr>
          <p:cNvSpPr txBox="1"/>
          <p:nvPr/>
        </p:nvSpPr>
        <p:spPr>
          <a:xfrm>
            <a:off x="2099555" y="3645024"/>
            <a:ext cx="7992888" cy="2308324"/>
          </a:xfrm>
          <a:prstGeom prst="rect">
            <a:avLst/>
          </a:prstGeom>
          <a:noFill/>
          <a:ln w="12700">
            <a:solidFill>
              <a:srgbClr val="C00000"/>
            </a:solidFill>
          </a:ln>
        </p:spPr>
        <p:txBody>
          <a:bodyPr wrap="square">
            <a:spAutoFit/>
          </a:bodyPr>
          <a:lstStyle/>
          <a:p>
            <a:pPr algn="just"/>
            <a:r>
              <a:rPr lang="en-US" sz="2400" b="1" dirty="0">
                <a:solidFill>
                  <a:srgbClr val="0070C0"/>
                </a:solidFill>
                <a:latin typeface="Arial" panose="020B0604020202020204" pitchFamily="34" charset="0"/>
                <a:cs typeface="Arial" panose="020B0604020202020204" pitchFamily="34" charset="0"/>
              </a:rPr>
              <a:t>Our outcomes indicate that L-Carnitine supplementation improves delayed-onset muscle soreness (DOMS) and markers of muscle damage. Further research is needed to clarify impacts of L-Carnitine on DOMS after different types of mechanical or chemical damages.</a:t>
            </a:r>
            <a:endParaRPr lang="it-IT" sz="2400" b="1" dirty="0">
              <a:solidFill>
                <a:srgbClr val="0070C0"/>
              </a:solidFill>
              <a:latin typeface="Arial" panose="020B0604020202020204" pitchFamily="34" charset="0"/>
              <a:cs typeface="Arial" panose="020B0604020202020204" pitchFamily="34" charset="0"/>
            </a:endParaRPr>
          </a:p>
        </p:txBody>
      </p:sp>
      <p:sp>
        <p:nvSpPr>
          <p:cNvPr id="6" name="CasellaDiTesto 5">
            <a:extLst>
              <a:ext uri="{FF2B5EF4-FFF2-40B4-BE49-F238E27FC236}">
                <a16:creationId xmlns:a16="http://schemas.microsoft.com/office/drawing/2014/main" id="{7C23D4EC-1C9A-4322-9635-9AB84BB5455D}"/>
              </a:ext>
            </a:extLst>
          </p:cNvPr>
          <p:cNvSpPr txBox="1"/>
          <p:nvPr/>
        </p:nvSpPr>
        <p:spPr>
          <a:xfrm>
            <a:off x="4340241" y="2780564"/>
            <a:ext cx="3511519" cy="523220"/>
          </a:xfrm>
          <a:prstGeom prst="rect">
            <a:avLst/>
          </a:prstGeom>
          <a:noFill/>
        </p:spPr>
        <p:txBody>
          <a:bodyPr wrap="square" rtlCol="0">
            <a:spAutoFit/>
          </a:bodyPr>
          <a:lstStyle/>
          <a:p>
            <a:pPr algn="ctr"/>
            <a:r>
              <a:rPr lang="it-IT" sz="2800" b="1" dirty="0"/>
              <a:t>CONCLUSIONI</a:t>
            </a:r>
          </a:p>
        </p:txBody>
      </p:sp>
    </p:spTree>
    <p:extLst>
      <p:ext uri="{BB962C8B-B14F-4D97-AF65-F5344CB8AC3E}">
        <p14:creationId xmlns:p14="http://schemas.microsoft.com/office/powerpoint/2010/main" val="379455554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76AC9ED2-B9FB-4A66-A827-ADC114D6F15B}"/>
              </a:ext>
            </a:extLst>
          </p:cNvPr>
          <p:cNvPicPr>
            <a:picLocks noChangeAspect="1"/>
          </p:cNvPicPr>
          <p:nvPr/>
        </p:nvPicPr>
        <p:blipFill>
          <a:blip r:embed="rId3" cstate="print">
            <a:lum bright="-20000" contrast="40000"/>
          </a:blip>
          <a:stretch>
            <a:fillRect/>
          </a:stretch>
        </p:blipFill>
        <p:spPr>
          <a:xfrm>
            <a:off x="2438400" y="188641"/>
            <a:ext cx="7315200" cy="1611517"/>
          </a:xfrm>
          <a:prstGeom prst="rect">
            <a:avLst/>
          </a:prstGeom>
        </p:spPr>
      </p:pic>
      <p:pic>
        <p:nvPicPr>
          <p:cNvPr id="7" name="Immagine 6">
            <a:extLst>
              <a:ext uri="{FF2B5EF4-FFF2-40B4-BE49-F238E27FC236}">
                <a16:creationId xmlns:a16="http://schemas.microsoft.com/office/drawing/2014/main" id="{564F8BFA-9F02-4261-B93F-FAEA5EC2B28C}"/>
              </a:ext>
            </a:extLst>
          </p:cNvPr>
          <p:cNvPicPr>
            <a:picLocks noChangeAspect="1"/>
          </p:cNvPicPr>
          <p:nvPr/>
        </p:nvPicPr>
        <p:blipFill>
          <a:blip r:embed="rId4" cstate="print"/>
          <a:stretch>
            <a:fillRect/>
          </a:stretch>
        </p:blipFill>
        <p:spPr>
          <a:xfrm>
            <a:off x="7725624" y="1143040"/>
            <a:ext cx="2027976" cy="633743"/>
          </a:xfrm>
          <a:prstGeom prst="rect">
            <a:avLst/>
          </a:prstGeom>
        </p:spPr>
      </p:pic>
      <p:sp>
        <p:nvSpPr>
          <p:cNvPr id="6" name="CasellaDiTesto 5">
            <a:extLst>
              <a:ext uri="{FF2B5EF4-FFF2-40B4-BE49-F238E27FC236}">
                <a16:creationId xmlns:a16="http://schemas.microsoft.com/office/drawing/2014/main" id="{635F8D3E-8A59-44FD-AD5C-1A945D1ECF65}"/>
              </a:ext>
            </a:extLst>
          </p:cNvPr>
          <p:cNvSpPr txBox="1"/>
          <p:nvPr/>
        </p:nvSpPr>
        <p:spPr>
          <a:xfrm>
            <a:off x="2438401" y="1143039"/>
            <a:ext cx="678391" cy="369332"/>
          </a:xfrm>
          <a:prstGeom prst="rect">
            <a:avLst/>
          </a:prstGeom>
          <a:noFill/>
        </p:spPr>
        <p:txBody>
          <a:bodyPr wrap="none" rtlCol="0">
            <a:spAutoFit/>
          </a:bodyPr>
          <a:lstStyle/>
          <a:p>
            <a:r>
              <a:rPr lang="it-IT" b="1" dirty="0">
                <a:solidFill>
                  <a:schemeClr val="bg2"/>
                </a:solidFill>
              </a:rPr>
              <a:t>2020</a:t>
            </a:r>
          </a:p>
        </p:txBody>
      </p:sp>
      <p:sp>
        <p:nvSpPr>
          <p:cNvPr id="8" name="Rettangolo 7">
            <a:extLst>
              <a:ext uri="{FF2B5EF4-FFF2-40B4-BE49-F238E27FC236}">
                <a16:creationId xmlns:a16="http://schemas.microsoft.com/office/drawing/2014/main" id="{85C6A704-F7AA-4D04-8EFC-53F1C58CA160}"/>
              </a:ext>
            </a:extLst>
          </p:cNvPr>
          <p:cNvSpPr/>
          <p:nvPr/>
        </p:nvSpPr>
        <p:spPr>
          <a:xfrm>
            <a:off x="5061328" y="2992944"/>
            <a:ext cx="5974102" cy="2769989"/>
          </a:xfrm>
          <a:prstGeom prst="rect">
            <a:avLst/>
          </a:prstGeom>
          <a:noFill/>
          <a:ln w="19050">
            <a:solidFill>
              <a:schemeClr val="tx1"/>
            </a:solidFill>
          </a:ln>
        </p:spPr>
        <p:txBody>
          <a:bodyPr wrap="square">
            <a:spAutoFit/>
          </a:bodyPr>
          <a:lstStyle/>
          <a:p>
            <a:pPr marL="342900" indent="-342900" algn="just">
              <a:spcAft>
                <a:spcPts val="600"/>
              </a:spcAft>
              <a:buFont typeface="Wingdings" panose="05000000000000000000" pitchFamily="2" charset="2"/>
              <a:buChar char="ü"/>
            </a:pPr>
            <a:r>
              <a:rPr lang="it-IT" b="1" dirty="0">
                <a:solidFill>
                  <a:srgbClr val="0070C0"/>
                </a:solidFill>
                <a:latin typeface="Arial" panose="020B0604020202020204" pitchFamily="34" charset="0"/>
                <a:cs typeface="Arial" panose="020B0604020202020204" pitchFamily="34" charset="0"/>
              </a:rPr>
              <a:t>Efficacia della supplementazione di n3-PUFA nel ridurre la DOMS dopo esercizio eccentrico</a:t>
            </a:r>
          </a:p>
          <a:p>
            <a:pPr marL="342900" indent="-342900" algn="just">
              <a:spcAft>
                <a:spcPts val="600"/>
              </a:spcAft>
              <a:buFont typeface="Wingdings" panose="05000000000000000000" pitchFamily="2" charset="2"/>
              <a:buChar char="ü"/>
            </a:pPr>
            <a:r>
              <a:rPr lang="it-IT" b="1" dirty="0">
                <a:solidFill>
                  <a:srgbClr val="0070C0"/>
                </a:solidFill>
                <a:latin typeface="Arial" panose="020B0604020202020204" pitchFamily="34" charset="0"/>
                <a:cs typeface="Arial" panose="020B0604020202020204" pitchFamily="34" charset="0"/>
              </a:rPr>
              <a:t>12 RCT</a:t>
            </a:r>
          </a:p>
          <a:p>
            <a:pPr marL="342900" indent="-342900" algn="just">
              <a:spcAft>
                <a:spcPts val="600"/>
              </a:spcAft>
              <a:buFont typeface="Wingdings" panose="05000000000000000000" pitchFamily="2" charset="2"/>
              <a:buChar char="ü"/>
            </a:pPr>
            <a:r>
              <a:rPr lang="it-IT" b="1" dirty="0">
                <a:solidFill>
                  <a:srgbClr val="0070C0"/>
                </a:solidFill>
                <a:latin typeface="Arial" panose="020B0604020202020204" pitchFamily="34" charset="0"/>
                <a:cs typeface="Arial" panose="020B0604020202020204" pitchFamily="34" charset="0"/>
              </a:rPr>
              <a:t>n 145 gruppo di studio Vs 156 gruppo controllo </a:t>
            </a:r>
          </a:p>
          <a:p>
            <a:pPr marL="342900" indent="-342900" algn="just">
              <a:spcAft>
                <a:spcPts val="600"/>
              </a:spcAft>
              <a:buFont typeface="Wingdings" panose="05000000000000000000" pitchFamily="2" charset="2"/>
              <a:buChar char="ü"/>
            </a:pPr>
            <a:r>
              <a:rPr lang="it-IT" b="1" dirty="0">
                <a:solidFill>
                  <a:srgbClr val="0070C0"/>
                </a:solidFill>
                <a:latin typeface="Arial" panose="020B0604020202020204" pitchFamily="34" charset="0"/>
                <a:cs typeface="Arial" panose="020B0604020202020204" pitchFamily="34" charset="0"/>
              </a:rPr>
              <a:t>100 – 3000 mg/die EPA-DHA per </a:t>
            </a:r>
            <a:r>
              <a:rPr lang="it-IT" b="1" dirty="0" err="1">
                <a:solidFill>
                  <a:srgbClr val="0070C0"/>
                </a:solidFill>
                <a:latin typeface="Arial" panose="020B0604020202020204" pitchFamily="34" charset="0"/>
                <a:cs typeface="Arial" panose="020B0604020202020204" pitchFamily="34" charset="0"/>
              </a:rPr>
              <a:t>os</a:t>
            </a:r>
            <a:endParaRPr lang="it-IT" b="1" dirty="0">
              <a:solidFill>
                <a:srgbClr val="0070C0"/>
              </a:solidFill>
              <a:latin typeface="Arial" panose="020B0604020202020204" pitchFamily="34" charset="0"/>
              <a:cs typeface="Arial" panose="020B0604020202020204" pitchFamily="34" charset="0"/>
            </a:endParaRPr>
          </a:p>
          <a:p>
            <a:pPr marL="342900" indent="-342900" algn="just">
              <a:spcAft>
                <a:spcPts val="600"/>
              </a:spcAft>
              <a:buFont typeface="Wingdings" panose="05000000000000000000" pitchFamily="2" charset="2"/>
              <a:buChar char="ü"/>
            </a:pPr>
            <a:r>
              <a:rPr lang="it-IT" b="1" dirty="0">
                <a:solidFill>
                  <a:srgbClr val="0070C0"/>
                </a:solidFill>
                <a:latin typeface="Arial" panose="020B0604020202020204" pitchFamily="34" charset="0"/>
                <a:cs typeface="Arial" panose="020B0604020202020204" pitchFamily="34" charset="0"/>
              </a:rPr>
              <a:t>2 gg – 6 settimane</a:t>
            </a:r>
          </a:p>
          <a:p>
            <a:pPr marL="342900" indent="-342900" algn="just">
              <a:spcAft>
                <a:spcPts val="600"/>
              </a:spcAft>
              <a:buFont typeface="Wingdings" panose="05000000000000000000" pitchFamily="2" charset="2"/>
              <a:buChar char="ü"/>
            </a:pPr>
            <a:r>
              <a:rPr lang="it-IT" b="1" dirty="0">
                <a:solidFill>
                  <a:srgbClr val="0070C0"/>
                </a:solidFill>
                <a:latin typeface="Arial" panose="020B0604020202020204" pitchFamily="34" charset="0"/>
                <a:cs typeface="Arial" panose="020B0604020202020204" pitchFamily="34" charset="0"/>
              </a:rPr>
              <a:t>Outcome: DOMS, ROM, Forza isometrica</a:t>
            </a:r>
          </a:p>
          <a:p>
            <a:pPr marL="342900" indent="-342900" algn="just">
              <a:spcAft>
                <a:spcPts val="600"/>
              </a:spcAft>
              <a:buFont typeface="Wingdings" panose="05000000000000000000" pitchFamily="2" charset="2"/>
              <a:buChar char="ü"/>
            </a:pPr>
            <a:endParaRPr lang="it-IT" b="1" dirty="0">
              <a:solidFill>
                <a:srgbClr val="0070C0"/>
              </a:solidFill>
              <a:latin typeface="Arial" panose="020B0604020202020204" pitchFamily="34" charset="0"/>
              <a:cs typeface="Arial" panose="020B0604020202020204" pitchFamily="34" charset="0"/>
            </a:endParaRPr>
          </a:p>
        </p:txBody>
      </p:sp>
      <p:pic>
        <p:nvPicPr>
          <p:cNvPr id="2050" name="Picture 2">
            <a:extLst>
              <a:ext uri="{FF2B5EF4-FFF2-40B4-BE49-F238E27FC236}">
                <a16:creationId xmlns:a16="http://schemas.microsoft.com/office/drawing/2014/main" id="{B7196ECA-FBAA-40B0-8E43-B5F594ABBEEC}"/>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67715" y="2992945"/>
            <a:ext cx="3948705" cy="2769988"/>
          </a:xfrm>
          <a:prstGeom prst="rect">
            <a:avLst/>
          </a:prstGeom>
          <a:noFill/>
          <a:ln w="12700">
            <a:solidFill>
              <a:srgbClr val="C00000"/>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665379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a:extLst>
              <a:ext uri="{FF2B5EF4-FFF2-40B4-BE49-F238E27FC236}">
                <a16:creationId xmlns:a16="http://schemas.microsoft.com/office/drawing/2014/main" id="{A6C12A7D-8F4F-4B64-95DD-F215F13A259F}"/>
              </a:ext>
            </a:extLst>
          </p:cNvPr>
          <p:cNvPicPr>
            <a:picLocks noChangeAspect="1"/>
          </p:cNvPicPr>
          <p:nvPr/>
        </p:nvPicPr>
        <p:blipFill>
          <a:blip r:embed="rId2" cstate="print">
            <a:lum bright="-20000" contrast="40000"/>
          </a:blip>
          <a:stretch>
            <a:fillRect/>
          </a:stretch>
        </p:blipFill>
        <p:spPr>
          <a:xfrm>
            <a:off x="3431705" y="188640"/>
            <a:ext cx="5155019" cy="1194726"/>
          </a:xfrm>
          <a:prstGeom prst="rect">
            <a:avLst/>
          </a:prstGeom>
        </p:spPr>
      </p:pic>
      <p:sp>
        <p:nvSpPr>
          <p:cNvPr id="3" name="CasellaDiTesto 2">
            <a:extLst>
              <a:ext uri="{FF2B5EF4-FFF2-40B4-BE49-F238E27FC236}">
                <a16:creationId xmlns:a16="http://schemas.microsoft.com/office/drawing/2014/main" id="{C41F5DDB-A123-4DF9-AC02-CA0AE7A31C01}"/>
              </a:ext>
            </a:extLst>
          </p:cNvPr>
          <p:cNvSpPr txBox="1"/>
          <p:nvPr/>
        </p:nvSpPr>
        <p:spPr>
          <a:xfrm>
            <a:off x="864296" y="2276873"/>
            <a:ext cx="10922696" cy="3416320"/>
          </a:xfrm>
          <a:prstGeom prst="rect">
            <a:avLst/>
          </a:prstGeom>
          <a:noFill/>
          <a:ln w="12700">
            <a:solidFill>
              <a:srgbClr val="C00000"/>
            </a:solidFill>
          </a:ln>
        </p:spPr>
        <p:txBody>
          <a:bodyPr wrap="square">
            <a:spAutoFit/>
          </a:bodyPr>
          <a:lstStyle/>
          <a:p>
            <a:pPr algn="just"/>
            <a:r>
              <a:rPr lang="en-US" sz="2400" b="1" i="1" dirty="0">
                <a:solidFill>
                  <a:srgbClr val="0070C0"/>
                </a:solidFill>
                <a:latin typeface="Arial" panose="020B0604020202020204" pitchFamily="34" charset="0"/>
                <a:cs typeface="Arial" panose="020B0604020202020204" pitchFamily="34" charset="0"/>
              </a:rPr>
              <a:t>Conclusion</a:t>
            </a:r>
            <a:r>
              <a:rPr lang="en-US" sz="2400" b="1" dirty="0">
                <a:solidFill>
                  <a:srgbClr val="0070C0"/>
                </a:solidFill>
                <a:latin typeface="Arial" panose="020B0604020202020204" pitchFamily="34" charset="0"/>
                <a:cs typeface="Arial" panose="020B0604020202020204" pitchFamily="34" charset="0"/>
              </a:rPr>
              <a:t>.</a:t>
            </a:r>
            <a:r>
              <a:rPr lang="en-US" sz="2400" dirty="0">
                <a:solidFill>
                  <a:srgbClr val="0070C0"/>
                </a:solidFill>
                <a:latin typeface="Arial" panose="020B0604020202020204" pitchFamily="34" charset="0"/>
                <a:cs typeface="Arial" panose="020B0604020202020204" pitchFamily="34" charset="0"/>
              </a:rPr>
              <a:t> While </a:t>
            </a:r>
            <a:r>
              <a:rPr lang="en-US" sz="2400" dirty="0" err="1">
                <a:solidFill>
                  <a:srgbClr val="0070C0"/>
                </a:solidFill>
                <a:latin typeface="Arial" panose="020B0604020202020204" pitchFamily="34" charset="0"/>
                <a:cs typeface="Arial" panose="020B0604020202020204" pitchFamily="34" charset="0"/>
              </a:rPr>
              <a:t>creatine</a:t>
            </a:r>
            <a:r>
              <a:rPr lang="en-US" sz="2400" dirty="0">
                <a:solidFill>
                  <a:srgbClr val="0070C0"/>
                </a:solidFill>
                <a:latin typeface="Arial" panose="020B0604020202020204" pitchFamily="34" charset="0"/>
                <a:cs typeface="Arial" panose="020B0604020202020204" pitchFamily="34" charset="0"/>
              </a:rPr>
              <a:t> is a well-established performance enhancer, our meta-analysis found </a:t>
            </a:r>
            <a:r>
              <a:rPr lang="en-US" sz="2400" b="1" dirty="0">
                <a:solidFill>
                  <a:srgbClr val="0070C0"/>
                </a:solidFill>
                <a:highlight>
                  <a:srgbClr val="FFFF00"/>
                </a:highlight>
                <a:latin typeface="Arial" panose="020B0604020202020204" pitchFamily="34" charset="0"/>
                <a:cs typeface="Arial" panose="020B0604020202020204" pitchFamily="34" charset="0"/>
              </a:rPr>
              <a:t>little evidence that </a:t>
            </a:r>
            <a:r>
              <a:rPr lang="en-US" sz="2400" b="1" dirty="0" err="1">
                <a:solidFill>
                  <a:srgbClr val="0070C0"/>
                </a:solidFill>
                <a:highlight>
                  <a:srgbClr val="FFFF00"/>
                </a:highlight>
                <a:latin typeface="Arial" panose="020B0604020202020204" pitchFamily="34" charset="0"/>
                <a:cs typeface="Arial" panose="020B0604020202020204" pitchFamily="34" charset="0"/>
              </a:rPr>
              <a:t>creatine</a:t>
            </a:r>
            <a:r>
              <a:rPr lang="en-US" sz="2400" b="1" dirty="0">
                <a:solidFill>
                  <a:srgbClr val="0070C0"/>
                </a:solidFill>
                <a:highlight>
                  <a:srgbClr val="FFFF00"/>
                </a:highlight>
                <a:latin typeface="Arial" panose="020B0604020202020204" pitchFamily="34" charset="0"/>
                <a:cs typeface="Arial" panose="020B0604020202020204" pitchFamily="34" charset="0"/>
              </a:rPr>
              <a:t> supplementation is an efficacious recovery aid after exercise</a:t>
            </a:r>
            <a:r>
              <a:rPr lang="en-US" sz="2400" b="1" dirty="0">
                <a:solidFill>
                  <a:srgbClr val="0070C0"/>
                </a:solidFill>
                <a:latin typeface="Arial" panose="020B0604020202020204" pitchFamily="34" charset="0"/>
                <a:cs typeface="Arial" panose="020B0604020202020204" pitchFamily="34" charset="0"/>
              </a:rPr>
              <a:t>. </a:t>
            </a:r>
            <a:r>
              <a:rPr lang="en-US" sz="2400" dirty="0">
                <a:solidFill>
                  <a:srgbClr val="0070C0"/>
                </a:solidFill>
                <a:latin typeface="Arial" panose="020B0604020202020204" pitchFamily="34" charset="0"/>
                <a:cs typeface="Arial" panose="020B0604020202020204" pitchFamily="34" charset="0"/>
              </a:rPr>
              <a:t>Therefore, we do not recommend athletes or practitioners use</a:t>
            </a:r>
            <a:r>
              <a:rPr lang="en-US" sz="2400" b="1" dirty="0">
                <a:solidFill>
                  <a:srgbClr val="0070C0"/>
                </a:solidFill>
                <a:latin typeface="Arial" panose="020B0604020202020204" pitchFamily="34" charset="0"/>
                <a:cs typeface="Arial" panose="020B0604020202020204" pitchFamily="34" charset="0"/>
              </a:rPr>
              <a:t> </a:t>
            </a:r>
            <a:r>
              <a:rPr lang="en-US" sz="2400" dirty="0">
                <a:solidFill>
                  <a:srgbClr val="0070C0"/>
                </a:solidFill>
                <a:latin typeface="Arial" panose="020B0604020202020204" pitchFamily="34" charset="0"/>
                <a:cs typeface="Arial" panose="020B0604020202020204" pitchFamily="34" charset="0"/>
              </a:rPr>
              <a:t>creatine to expedite recovery following exercise and instead suggest using strategies with stronger evidence. Nonetheless, </a:t>
            </a:r>
            <a:r>
              <a:rPr lang="en-US" sz="2400" b="1" dirty="0">
                <a:solidFill>
                  <a:srgbClr val="0070C0"/>
                </a:solidFill>
                <a:highlight>
                  <a:srgbClr val="FFFF00"/>
                </a:highlight>
                <a:latin typeface="Arial" panose="020B0604020202020204" pitchFamily="34" charset="0"/>
                <a:cs typeface="Arial" panose="020B0604020202020204" pitchFamily="34" charset="0"/>
              </a:rPr>
              <a:t>these conclusions are based on a small number of studies in males that had low sample sizes; thus, they are not definitive</a:t>
            </a:r>
            <a:r>
              <a:rPr lang="en-US" sz="2400" dirty="0">
                <a:solidFill>
                  <a:srgbClr val="0070C0"/>
                </a:solidFill>
                <a:latin typeface="Arial" panose="020B0604020202020204" pitchFamily="34" charset="0"/>
                <a:cs typeface="Arial" panose="020B0604020202020204" pitchFamily="34" charset="0"/>
              </a:rPr>
              <a:t>. Future research should be adequately powered, include female participants, and clarify the mechanisms by which </a:t>
            </a:r>
            <a:r>
              <a:rPr lang="en-US" sz="2400" dirty="0" err="1">
                <a:solidFill>
                  <a:srgbClr val="0070C0"/>
                </a:solidFill>
                <a:latin typeface="Arial" panose="020B0604020202020204" pitchFamily="34" charset="0"/>
                <a:cs typeface="Arial" panose="020B0604020202020204" pitchFamily="34" charset="0"/>
              </a:rPr>
              <a:t>creatine</a:t>
            </a:r>
            <a:r>
              <a:rPr lang="en-US" sz="2400" dirty="0">
                <a:solidFill>
                  <a:srgbClr val="0070C0"/>
                </a:solidFill>
                <a:latin typeface="Arial" panose="020B0604020202020204" pitchFamily="34" charset="0"/>
                <a:cs typeface="Arial" panose="020B0604020202020204" pitchFamily="34" charset="0"/>
              </a:rPr>
              <a:t> could favorably affect </a:t>
            </a:r>
            <a:r>
              <a:rPr lang="it-IT" sz="2400" dirty="0" err="1">
                <a:solidFill>
                  <a:srgbClr val="0070C0"/>
                </a:solidFill>
                <a:latin typeface="Arial" panose="020B0604020202020204" pitchFamily="34" charset="0"/>
                <a:cs typeface="Arial" panose="020B0604020202020204" pitchFamily="34" charset="0"/>
              </a:rPr>
              <a:t>symptoms</a:t>
            </a:r>
            <a:r>
              <a:rPr lang="it-IT" sz="2400" dirty="0">
                <a:solidFill>
                  <a:srgbClr val="0070C0"/>
                </a:solidFill>
                <a:latin typeface="Arial" panose="020B0604020202020204" pitchFamily="34" charset="0"/>
                <a:cs typeface="Arial" panose="020B0604020202020204" pitchFamily="34" charset="0"/>
              </a:rPr>
              <a:t> </a:t>
            </a:r>
            <a:r>
              <a:rPr lang="it-IT" sz="2400" dirty="0" err="1">
                <a:solidFill>
                  <a:srgbClr val="0070C0"/>
                </a:solidFill>
                <a:latin typeface="Arial" panose="020B0604020202020204" pitchFamily="34" charset="0"/>
                <a:cs typeface="Arial" panose="020B0604020202020204" pitchFamily="34" charset="0"/>
              </a:rPr>
              <a:t>of</a:t>
            </a:r>
            <a:r>
              <a:rPr lang="it-IT" sz="2400" dirty="0">
                <a:solidFill>
                  <a:srgbClr val="0070C0"/>
                </a:solidFill>
                <a:latin typeface="Arial" panose="020B0604020202020204" pitchFamily="34" charset="0"/>
                <a:cs typeface="Arial" panose="020B0604020202020204" pitchFamily="34" charset="0"/>
              </a:rPr>
              <a:t> EIMD.</a:t>
            </a:r>
            <a:endParaRPr lang="it-IT" sz="2400" b="1" u="sng" dirty="0">
              <a:solidFill>
                <a:srgbClr val="0070C0"/>
              </a:solidFill>
              <a:latin typeface="Arial" panose="020B0604020202020204" pitchFamily="34" charset="0"/>
              <a:cs typeface="Arial" panose="020B0604020202020204" pitchFamily="34" charset="0"/>
            </a:endParaRPr>
          </a:p>
        </p:txBody>
      </p:sp>
      <p:sp>
        <p:nvSpPr>
          <p:cNvPr id="4" name="CasellaDiTesto 3">
            <a:extLst>
              <a:ext uri="{FF2B5EF4-FFF2-40B4-BE49-F238E27FC236}">
                <a16:creationId xmlns:a16="http://schemas.microsoft.com/office/drawing/2014/main" id="{E8633F60-5E36-4D76-A0FC-5EBF0F2135CB}"/>
              </a:ext>
            </a:extLst>
          </p:cNvPr>
          <p:cNvSpPr txBox="1"/>
          <p:nvPr/>
        </p:nvSpPr>
        <p:spPr>
          <a:xfrm>
            <a:off x="6816081" y="260649"/>
            <a:ext cx="569387" cy="307777"/>
          </a:xfrm>
          <a:prstGeom prst="rect">
            <a:avLst/>
          </a:prstGeom>
          <a:noFill/>
        </p:spPr>
        <p:txBody>
          <a:bodyPr wrap="none" rtlCol="0">
            <a:spAutoFit/>
          </a:bodyPr>
          <a:lstStyle/>
          <a:p>
            <a:r>
              <a:rPr lang="it-IT" sz="1400" b="1" dirty="0">
                <a:solidFill>
                  <a:schemeClr val="bg2"/>
                </a:solidFill>
              </a:rPr>
              <a:t>2021</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Picture 2"/>
          <p:cNvPicPr>
            <a:picLocks noChangeAspect="1" noChangeArrowheads="1"/>
          </p:cNvPicPr>
          <p:nvPr/>
        </p:nvPicPr>
        <p:blipFill>
          <a:blip r:embed="rId2" cstate="print"/>
          <a:srcRect/>
          <a:stretch>
            <a:fillRect/>
          </a:stretch>
        </p:blipFill>
        <p:spPr bwMode="auto">
          <a:xfrm>
            <a:off x="1703512" y="1022618"/>
            <a:ext cx="4344144" cy="1398271"/>
          </a:xfrm>
          <a:prstGeom prst="rect">
            <a:avLst/>
          </a:prstGeom>
          <a:noFill/>
          <a:ln w="12700">
            <a:solidFill>
              <a:srgbClr val="92D050"/>
            </a:solidFill>
            <a:miter lim="800000"/>
            <a:headEnd/>
            <a:tailEnd/>
          </a:ln>
        </p:spPr>
      </p:pic>
      <p:pic>
        <p:nvPicPr>
          <p:cNvPr id="81923" name="Picture 3"/>
          <p:cNvPicPr>
            <a:picLocks noChangeAspect="1" noChangeArrowheads="1"/>
          </p:cNvPicPr>
          <p:nvPr/>
        </p:nvPicPr>
        <p:blipFill>
          <a:blip r:embed="rId3" cstate="print"/>
          <a:srcRect/>
          <a:stretch>
            <a:fillRect/>
          </a:stretch>
        </p:blipFill>
        <p:spPr bwMode="auto">
          <a:xfrm>
            <a:off x="1703512" y="2613670"/>
            <a:ext cx="4320480" cy="2399507"/>
          </a:xfrm>
          <a:prstGeom prst="rect">
            <a:avLst/>
          </a:prstGeom>
          <a:noFill/>
          <a:ln w="9525">
            <a:solidFill>
              <a:srgbClr val="FF0000"/>
            </a:solidFill>
            <a:miter lim="800000"/>
            <a:headEnd/>
            <a:tailEnd/>
          </a:ln>
        </p:spPr>
      </p:pic>
      <p:pic>
        <p:nvPicPr>
          <p:cNvPr id="81924" name="Picture 4"/>
          <p:cNvPicPr>
            <a:picLocks noChangeAspect="1" noChangeArrowheads="1"/>
          </p:cNvPicPr>
          <p:nvPr/>
        </p:nvPicPr>
        <p:blipFill>
          <a:blip r:embed="rId4" cstate="print"/>
          <a:srcRect/>
          <a:stretch>
            <a:fillRect/>
          </a:stretch>
        </p:blipFill>
        <p:spPr bwMode="auto">
          <a:xfrm>
            <a:off x="1703512" y="5184962"/>
            <a:ext cx="4320480" cy="1556406"/>
          </a:xfrm>
          <a:prstGeom prst="rect">
            <a:avLst/>
          </a:prstGeom>
          <a:noFill/>
          <a:ln w="12700">
            <a:solidFill>
              <a:srgbClr val="FFFF00"/>
            </a:solidFill>
            <a:miter lim="800000"/>
            <a:headEnd/>
            <a:tailEnd/>
          </a:ln>
        </p:spPr>
      </p:pic>
      <p:pic>
        <p:nvPicPr>
          <p:cNvPr id="81925" name="Picture 5"/>
          <p:cNvPicPr>
            <a:picLocks noChangeAspect="1" noChangeArrowheads="1"/>
          </p:cNvPicPr>
          <p:nvPr/>
        </p:nvPicPr>
        <p:blipFill>
          <a:blip r:embed="rId5" cstate="print"/>
          <a:srcRect/>
          <a:stretch>
            <a:fillRect/>
          </a:stretch>
        </p:blipFill>
        <p:spPr bwMode="auto">
          <a:xfrm>
            <a:off x="6312024" y="1628800"/>
            <a:ext cx="4139952" cy="2170950"/>
          </a:xfrm>
          <a:prstGeom prst="rect">
            <a:avLst/>
          </a:prstGeom>
          <a:noFill/>
          <a:ln w="12700">
            <a:solidFill>
              <a:srgbClr val="00B0F0"/>
            </a:solidFill>
            <a:miter lim="800000"/>
            <a:headEnd/>
            <a:tailEnd/>
          </a:ln>
        </p:spPr>
      </p:pic>
      <p:pic>
        <p:nvPicPr>
          <p:cNvPr id="81928" name="Picture 8" descr="C:\Users\mfr\Desktop\Immagine1.png"/>
          <p:cNvPicPr>
            <a:picLocks noChangeAspect="1" noChangeArrowheads="1"/>
          </p:cNvPicPr>
          <p:nvPr/>
        </p:nvPicPr>
        <p:blipFill>
          <a:blip r:embed="rId6" cstate="print"/>
          <a:srcRect/>
          <a:stretch>
            <a:fillRect/>
          </a:stretch>
        </p:blipFill>
        <p:spPr bwMode="auto">
          <a:xfrm>
            <a:off x="6319567" y="4077073"/>
            <a:ext cx="4108275" cy="2284625"/>
          </a:xfrm>
          <a:prstGeom prst="rect">
            <a:avLst/>
          </a:prstGeom>
          <a:noFill/>
          <a:ln w="12700">
            <a:solidFill>
              <a:srgbClr val="7030A0"/>
            </a:solidFill>
          </a:ln>
        </p:spPr>
      </p:pic>
      <p:sp>
        <p:nvSpPr>
          <p:cNvPr id="10" name="Titolo 3">
            <a:extLst>
              <a:ext uri="{FF2B5EF4-FFF2-40B4-BE49-F238E27FC236}">
                <a16:creationId xmlns:a16="http://schemas.microsoft.com/office/drawing/2014/main" id="{763F3E55-E0D0-4DB0-BF63-228210ADCEFC}"/>
              </a:ext>
            </a:extLst>
          </p:cNvPr>
          <p:cNvSpPr txBox="1">
            <a:spLocks/>
          </p:cNvSpPr>
          <p:nvPr/>
        </p:nvSpPr>
        <p:spPr>
          <a:xfrm>
            <a:off x="1524000" y="1"/>
            <a:ext cx="9144000" cy="908050"/>
          </a:xfrm>
          <a:prstGeom prst="rect">
            <a:avLst/>
          </a:prstGeom>
          <a:noFill/>
        </p:spPr>
        <p:txBody>
          <a:bodyPr vert="horz" lIns="91440" tIns="45720" rIns="91440" bIns="45720" rtlCol="0" anchor="ctr">
            <a:noAutofit/>
          </a:bodyPr>
          <a:lstStyle>
            <a:lvl1pPr algn="l" defTabSz="914400" rtl="0" eaLnBrk="1" latinLnBrk="0" hangingPunct="1">
              <a:spcBef>
                <a:spcPct val="0"/>
              </a:spcBef>
              <a:buNone/>
              <a:defRPr sz="4900" kern="1200">
                <a:solidFill>
                  <a:schemeClr val="tx1"/>
                </a:solidFill>
                <a:effectLst>
                  <a:outerShdw blurRad="38100" dist="38100" dir="2700000" algn="tl">
                    <a:srgbClr val="000000">
                      <a:alpha val="43137"/>
                    </a:srgbClr>
                  </a:outerShdw>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it-IT" altLang="it-IT" sz="3600" b="1" dirty="0">
                <a:solidFill>
                  <a:srgbClr val="C00000"/>
                </a:solidFill>
                <a:effectLst/>
                <a:latin typeface="Arial" panose="020B0604020202020204" pitchFamily="34" charset="0"/>
                <a:cs typeface="Arial" panose="020B0604020202020204" pitchFamily="34" charset="0"/>
              </a:rPr>
              <a:t>NUTRACEUTICA E TENDINOPATIE</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itolo 3">
            <a:extLst>
              <a:ext uri="{FF2B5EF4-FFF2-40B4-BE49-F238E27FC236}">
                <a16:creationId xmlns:a16="http://schemas.microsoft.com/office/drawing/2014/main" id="{22BC6A6F-9724-7F9C-D19F-7E9402565CE7}"/>
              </a:ext>
            </a:extLst>
          </p:cNvPr>
          <p:cNvSpPr txBox="1">
            <a:spLocks/>
          </p:cNvSpPr>
          <p:nvPr/>
        </p:nvSpPr>
        <p:spPr>
          <a:xfrm>
            <a:off x="889348" y="0"/>
            <a:ext cx="11302652" cy="908050"/>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chor="ctr">
            <a:noAutofit/>
          </a:bodyPr>
          <a:lstStyle>
            <a:lvl1pPr algn="l" defTabSz="914400" rtl="0" eaLnBrk="1" latinLnBrk="0" hangingPunct="1">
              <a:spcBef>
                <a:spcPct val="0"/>
              </a:spcBef>
              <a:buNone/>
              <a:defRPr sz="4900" kern="1200">
                <a:solidFill>
                  <a:schemeClr val="tx1"/>
                </a:solidFill>
                <a:effectLst>
                  <a:outerShdw blurRad="38100" dist="38100" dir="2700000" algn="tl">
                    <a:srgbClr val="000000">
                      <a:alpha val="43137"/>
                    </a:srgbClr>
                  </a:outerShdw>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it-IT" altLang="it-IT" sz="36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NUTRACEUTICA IN </a:t>
            </a:r>
            <a:r>
              <a:rPr lang="it-IT" altLang="it-IT" sz="3600" b="1" dirty="0">
                <a:solidFill>
                  <a:srgbClr val="C00000"/>
                </a:solidFill>
                <a:effectLst/>
                <a:latin typeface="Arial" panose="020B0604020202020204" pitchFamily="34" charset="0"/>
                <a:cs typeface="Arial" panose="020B0604020202020204" pitchFamily="34" charset="0"/>
              </a:rPr>
              <a:t>ONCOLOGIA</a:t>
            </a:r>
            <a:endParaRPr kumimoji="0" lang="it-IT" altLang="it-IT" sz="3600" b="1" i="0" u="none" strike="noStrike" kern="1200" cap="none" spc="0" normalizeH="0" baseline="0" noProof="0" dirty="0">
              <a:ln>
                <a:noFill/>
              </a:ln>
              <a:solidFill>
                <a:srgbClr val="C00000"/>
              </a:solidFill>
              <a:effectLst/>
              <a:uLnTx/>
              <a:uFillTx/>
              <a:latin typeface="Arial" panose="020B0604020202020204" pitchFamily="34" charset="0"/>
              <a:cs typeface="Arial" panose="020B0604020202020204" pitchFamily="34" charset="0"/>
            </a:endParaRPr>
          </a:p>
        </p:txBody>
      </p:sp>
      <p:sp>
        <p:nvSpPr>
          <p:cNvPr id="14" name="CasellaDiTesto 13">
            <a:extLst>
              <a:ext uri="{FF2B5EF4-FFF2-40B4-BE49-F238E27FC236}">
                <a16:creationId xmlns:a16="http://schemas.microsoft.com/office/drawing/2014/main" id="{2FDF2B77-CE96-F873-4CE4-1A7774EBBDFF}"/>
              </a:ext>
            </a:extLst>
          </p:cNvPr>
          <p:cNvSpPr txBox="1"/>
          <p:nvPr/>
        </p:nvSpPr>
        <p:spPr>
          <a:xfrm>
            <a:off x="4560964" y="3244714"/>
            <a:ext cx="3070072" cy="646331"/>
          </a:xfrm>
          <a:prstGeom prst="rect">
            <a:avLst/>
          </a:prstGeom>
          <a:noFill/>
          <a:ln>
            <a:solidFill>
              <a:srgbClr val="92D050"/>
            </a:solidFill>
          </a:ln>
        </p:spPr>
        <p:txBody>
          <a:bodyPr wrap="none" rtlCol="0">
            <a:spAutoFit/>
          </a:bodyPr>
          <a:lstStyle/>
          <a:p>
            <a:pPr algn="ctr"/>
            <a:r>
              <a:rPr lang="it-IT" dirty="0">
                <a:solidFill>
                  <a:srgbClr val="0070C0"/>
                </a:solidFill>
                <a:latin typeface="Arial" panose="020B0604020202020204" pitchFamily="34" charset="0"/>
                <a:cs typeface="Arial" panose="020B0604020202020204" pitchFamily="34" charset="0"/>
              </a:rPr>
              <a:t>Nutraceutica oncologica</a:t>
            </a:r>
          </a:p>
          <a:p>
            <a:pPr algn="ctr"/>
            <a:r>
              <a:rPr lang="it-IT" b="1" dirty="0">
                <a:solidFill>
                  <a:srgbClr val="0070C0"/>
                </a:solidFill>
                <a:latin typeface="Arial" panose="020B0604020202020204" pitchFamily="34" charset="0"/>
                <a:cs typeface="Arial" panose="020B0604020202020204" pitchFamily="34" charset="0"/>
              </a:rPr>
              <a:t>Prevenzione</a:t>
            </a:r>
            <a:r>
              <a:rPr lang="it-IT" dirty="0">
                <a:solidFill>
                  <a:srgbClr val="0070C0"/>
                </a:solidFill>
                <a:latin typeface="Arial" panose="020B0604020202020204" pitchFamily="34" charset="0"/>
                <a:cs typeface="Arial" panose="020B0604020202020204" pitchFamily="34" charset="0"/>
              </a:rPr>
              <a:t> e </a:t>
            </a:r>
            <a:r>
              <a:rPr lang="it-IT" b="1" dirty="0">
                <a:solidFill>
                  <a:srgbClr val="0070C0"/>
                </a:solidFill>
                <a:latin typeface="Arial" panose="020B0604020202020204" pitchFamily="34" charset="0"/>
                <a:cs typeface="Arial" panose="020B0604020202020204" pitchFamily="34" charset="0"/>
              </a:rPr>
              <a:t>trattamento</a:t>
            </a:r>
          </a:p>
        </p:txBody>
      </p:sp>
      <p:sp>
        <p:nvSpPr>
          <p:cNvPr id="15" name="CasellaDiTesto 14">
            <a:extLst>
              <a:ext uri="{FF2B5EF4-FFF2-40B4-BE49-F238E27FC236}">
                <a16:creationId xmlns:a16="http://schemas.microsoft.com/office/drawing/2014/main" id="{93EA282D-7C03-9C4C-45BD-97E18545961F}"/>
              </a:ext>
            </a:extLst>
          </p:cNvPr>
          <p:cNvSpPr txBox="1"/>
          <p:nvPr/>
        </p:nvSpPr>
        <p:spPr>
          <a:xfrm>
            <a:off x="1956951" y="3648949"/>
            <a:ext cx="802154" cy="369332"/>
          </a:xfrm>
          <a:prstGeom prst="rect">
            <a:avLst/>
          </a:prstGeom>
          <a:solidFill>
            <a:schemeClr val="accent5">
              <a:lumMod val="40000"/>
              <a:lumOff val="60000"/>
            </a:schemeClr>
          </a:solidFill>
          <a:ln>
            <a:solidFill>
              <a:srgbClr val="92D050"/>
            </a:solidFill>
          </a:ln>
        </p:spPr>
        <p:txBody>
          <a:bodyPr wrap="square" rtlCol="0">
            <a:spAutoFit/>
          </a:bodyPr>
          <a:lstStyle/>
          <a:p>
            <a:pPr algn="ctr"/>
            <a:r>
              <a:rPr lang="it-IT" b="1" dirty="0">
                <a:solidFill>
                  <a:srgbClr val="002060"/>
                </a:solidFill>
                <a:latin typeface="Arial" panose="020B0604020202020204" pitchFamily="34" charset="0"/>
                <a:cs typeface="Arial" panose="020B0604020202020204" pitchFamily="34" charset="0"/>
              </a:rPr>
              <a:t>Fibre</a:t>
            </a:r>
          </a:p>
        </p:txBody>
      </p:sp>
      <p:sp>
        <p:nvSpPr>
          <p:cNvPr id="17" name="CasellaDiTesto 16">
            <a:extLst>
              <a:ext uri="{FF2B5EF4-FFF2-40B4-BE49-F238E27FC236}">
                <a16:creationId xmlns:a16="http://schemas.microsoft.com/office/drawing/2014/main" id="{62C3C65D-2A19-3D46-511B-7CBAFBB52692}"/>
              </a:ext>
            </a:extLst>
          </p:cNvPr>
          <p:cNvSpPr txBox="1"/>
          <p:nvPr/>
        </p:nvSpPr>
        <p:spPr>
          <a:xfrm>
            <a:off x="2223493" y="2736882"/>
            <a:ext cx="1667491" cy="646331"/>
          </a:xfrm>
          <a:prstGeom prst="rect">
            <a:avLst/>
          </a:prstGeom>
          <a:solidFill>
            <a:schemeClr val="accent5">
              <a:lumMod val="40000"/>
              <a:lumOff val="60000"/>
            </a:schemeClr>
          </a:solidFill>
          <a:ln>
            <a:solidFill>
              <a:srgbClr val="92D050"/>
            </a:solidFill>
          </a:ln>
        </p:spPr>
        <p:txBody>
          <a:bodyPr wrap="square" rtlCol="0">
            <a:spAutoFit/>
          </a:bodyPr>
          <a:lstStyle/>
          <a:p>
            <a:pPr algn="ctr"/>
            <a:r>
              <a:rPr lang="it-IT" b="1" dirty="0">
                <a:solidFill>
                  <a:srgbClr val="002060"/>
                </a:solidFill>
                <a:latin typeface="Arial" panose="020B0604020202020204" pitchFamily="34" charset="0"/>
                <a:cs typeface="Arial" panose="020B0604020202020204" pitchFamily="34" charset="0"/>
              </a:rPr>
              <a:t>Acidi grassi </a:t>
            </a:r>
          </a:p>
          <a:p>
            <a:pPr algn="ctr"/>
            <a:r>
              <a:rPr lang="it-IT" b="1" dirty="0">
                <a:solidFill>
                  <a:srgbClr val="002060"/>
                </a:solidFill>
                <a:latin typeface="Arial" panose="020B0604020202020204" pitchFamily="34" charset="0"/>
                <a:cs typeface="Arial" panose="020B0604020202020204" pitchFamily="34" charset="0"/>
              </a:rPr>
              <a:t>polinsaturi</a:t>
            </a:r>
          </a:p>
        </p:txBody>
      </p:sp>
      <p:sp>
        <p:nvSpPr>
          <p:cNvPr id="20" name="CasellaDiTesto 19">
            <a:extLst>
              <a:ext uri="{FF2B5EF4-FFF2-40B4-BE49-F238E27FC236}">
                <a16:creationId xmlns:a16="http://schemas.microsoft.com/office/drawing/2014/main" id="{CCC8DEC5-633C-82E2-D9C2-FF0D9A1571B9}"/>
              </a:ext>
            </a:extLst>
          </p:cNvPr>
          <p:cNvSpPr txBox="1"/>
          <p:nvPr/>
        </p:nvSpPr>
        <p:spPr>
          <a:xfrm>
            <a:off x="3752008" y="2214880"/>
            <a:ext cx="1571343" cy="369332"/>
          </a:xfrm>
          <a:prstGeom prst="rect">
            <a:avLst/>
          </a:prstGeom>
          <a:solidFill>
            <a:schemeClr val="accent5">
              <a:lumMod val="40000"/>
              <a:lumOff val="60000"/>
            </a:schemeClr>
          </a:solidFill>
          <a:ln>
            <a:solidFill>
              <a:srgbClr val="92D050"/>
            </a:solidFill>
          </a:ln>
        </p:spPr>
        <p:txBody>
          <a:bodyPr wrap="square" rtlCol="0">
            <a:spAutoFit/>
          </a:bodyPr>
          <a:lstStyle/>
          <a:p>
            <a:pPr algn="ctr"/>
            <a:r>
              <a:rPr lang="it-IT" b="1" dirty="0">
                <a:solidFill>
                  <a:srgbClr val="002060"/>
                </a:solidFill>
                <a:latin typeface="Arial" panose="020B0604020202020204" pitchFamily="34" charset="0"/>
                <a:cs typeface="Arial" panose="020B0604020202020204" pitchFamily="34" charset="0"/>
              </a:rPr>
              <a:t>Carotenoidi</a:t>
            </a:r>
          </a:p>
        </p:txBody>
      </p:sp>
      <p:sp>
        <p:nvSpPr>
          <p:cNvPr id="21" name="CasellaDiTesto 20">
            <a:extLst>
              <a:ext uri="{FF2B5EF4-FFF2-40B4-BE49-F238E27FC236}">
                <a16:creationId xmlns:a16="http://schemas.microsoft.com/office/drawing/2014/main" id="{5A0C1A70-6D59-D2AF-F182-D32CC150A326}"/>
              </a:ext>
            </a:extLst>
          </p:cNvPr>
          <p:cNvSpPr txBox="1"/>
          <p:nvPr/>
        </p:nvSpPr>
        <p:spPr>
          <a:xfrm>
            <a:off x="5351228" y="1707050"/>
            <a:ext cx="1244162" cy="369332"/>
          </a:xfrm>
          <a:prstGeom prst="rect">
            <a:avLst/>
          </a:prstGeom>
          <a:solidFill>
            <a:schemeClr val="accent5">
              <a:lumMod val="40000"/>
              <a:lumOff val="60000"/>
            </a:schemeClr>
          </a:solidFill>
          <a:ln>
            <a:solidFill>
              <a:srgbClr val="92D050"/>
            </a:solidFill>
          </a:ln>
        </p:spPr>
        <p:txBody>
          <a:bodyPr wrap="square" rtlCol="0">
            <a:spAutoFit/>
          </a:bodyPr>
          <a:lstStyle/>
          <a:p>
            <a:pPr algn="ctr"/>
            <a:r>
              <a:rPr lang="it-IT" b="1" dirty="0">
                <a:solidFill>
                  <a:srgbClr val="002060"/>
                </a:solidFill>
                <a:latin typeface="Arial" panose="020B0604020202020204" pitchFamily="34" charset="0"/>
                <a:cs typeface="Arial" panose="020B0604020202020204" pitchFamily="34" charset="0"/>
              </a:rPr>
              <a:t>Polifenoli</a:t>
            </a:r>
          </a:p>
        </p:txBody>
      </p:sp>
      <p:sp>
        <p:nvSpPr>
          <p:cNvPr id="23" name="CasellaDiTesto 22">
            <a:extLst>
              <a:ext uri="{FF2B5EF4-FFF2-40B4-BE49-F238E27FC236}">
                <a16:creationId xmlns:a16="http://schemas.microsoft.com/office/drawing/2014/main" id="{1A18E1D9-A03B-DE68-AFE8-8A2AA295262B}"/>
              </a:ext>
            </a:extLst>
          </p:cNvPr>
          <p:cNvSpPr txBox="1"/>
          <p:nvPr/>
        </p:nvSpPr>
        <p:spPr>
          <a:xfrm>
            <a:off x="6547942" y="2214880"/>
            <a:ext cx="1244162" cy="369332"/>
          </a:xfrm>
          <a:prstGeom prst="rect">
            <a:avLst/>
          </a:prstGeom>
          <a:solidFill>
            <a:schemeClr val="accent5">
              <a:lumMod val="40000"/>
              <a:lumOff val="60000"/>
            </a:schemeClr>
          </a:solidFill>
          <a:ln>
            <a:solidFill>
              <a:srgbClr val="92D050"/>
            </a:solidFill>
          </a:ln>
        </p:spPr>
        <p:txBody>
          <a:bodyPr wrap="square" rtlCol="0">
            <a:spAutoFit/>
          </a:bodyPr>
          <a:lstStyle/>
          <a:p>
            <a:pPr algn="ctr"/>
            <a:r>
              <a:rPr lang="it-IT" b="1" dirty="0">
                <a:solidFill>
                  <a:srgbClr val="002060"/>
                </a:solidFill>
                <a:latin typeface="Arial" panose="020B0604020202020204" pitchFamily="34" charset="0"/>
                <a:cs typeface="Arial" panose="020B0604020202020204" pitchFamily="34" charset="0"/>
              </a:rPr>
              <a:t>Vitamine</a:t>
            </a:r>
          </a:p>
        </p:txBody>
      </p:sp>
      <p:sp>
        <p:nvSpPr>
          <p:cNvPr id="26" name="CasellaDiTesto 25">
            <a:extLst>
              <a:ext uri="{FF2B5EF4-FFF2-40B4-BE49-F238E27FC236}">
                <a16:creationId xmlns:a16="http://schemas.microsoft.com/office/drawing/2014/main" id="{BE1D6540-AEA8-C3ED-2915-2A031E924A94}"/>
              </a:ext>
            </a:extLst>
          </p:cNvPr>
          <p:cNvSpPr txBox="1"/>
          <p:nvPr/>
        </p:nvSpPr>
        <p:spPr>
          <a:xfrm>
            <a:off x="7775077" y="2875382"/>
            <a:ext cx="1244162" cy="369332"/>
          </a:xfrm>
          <a:prstGeom prst="rect">
            <a:avLst/>
          </a:prstGeom>
          <a:solidFill>
            <a:schemeClr val="accent5">
              <a:lumMod val="40000"/>
              <a:lumOff val="60000"/>
            </a:schemeClr>
          </a:solidFill>
          <a:ln>
            <a:solidFill>
              <a:srgbClr val="92D050"/>
            </a:solidFill>
          </a:ln>
        </p:spPr>
        <p:txBody>
          <a:bodyPr wrap="square" rtlCol="0">
            <a:spAutoFit/>
          </a:bodyPr>
          <a:lstStyle/>
          <a:p>
            <a:pPr algn="ctr"/>
            <a:r>
              <a:rPr lang="it-IT" b="1" dirty="0">
                <a:solidFill>
                  <a:srgbClr val="002060"/>
                </a:solidFill>
                <a:latin typeface="Arial" panose="020B0604020202020204" pitchFamily="34" charset="0"/>
                <a:cs typeface="Arial" panose="020B0604020202020204" pitchFamily="34" charset="0"/>
              </a:rPr>
              <a:t>Minerali</a:t>
            </a:r>
          </a:p>
        </p:txBody>
      </p:sp>
      <p:sp>
        <p:nvSpPr>
          <p:cNvPr id="29" name="CasellaDiTesto 28">
            <a:extLst>
              <a:ext uri="{FF2B5EF4-FFF2-40B4-BE49-F238E27FC236}">
                <a16:creationId xmlns:a16="http://schemas.microsoft.com/office/drawing/2014/main" id="{9297B168-30C1-8723-7008-61D4175D22B9}"/>
              </a:ext>
            </a:extLst>
          </p:cNvPr>
          <p:cNvSpPr txBox="1"/>
          <p:nvPr/>
        </p:nvSpPr>
        <p:spPr>
          <a:xfrm>
            <a:off x="8921560" y="3510449"/>
            <a:ext cx="1471969" cy="646331"/>
          </a:xfrm>
          <a:prstGeom prst="rect">
            <a:avLst/>
          </a:prstGeom>
          <a:solidFill>
            <a:schemeClr val="accent5">
              <a:lumMod val="40000"/>
              <a:lumOff val="60000"/>
            </a:schemeClr>
          </a:solidFill>
          <a:ln>
            <a:solidFill>
              <a:srgbClr val="92D050"/>
            </a:solidFill>
          </a:ln>
        </p:spPr>
        <p:txBody>
          <a:bodyPr wrap="square" rtlCol="0">
            <a:spAutoFit/>
          </a:bodyPr>
          <a:lstStyle/>
          <a:p>
            <a:pPr algn="ctr"/>
            <a:r>
              <a:rPr lang="it-IT" b="1" dirty="0">
                <a:solidFill>
                  <a:srgbClr val="002060"/>
                </a:solidFill>
                <a:latin typeface="Arial" panose="020B0604020202020204" pitchFamily="34" charset="0"/>
                <a:cs typeface="Arial" panose="020B0604020202020204" pitchFamily="34" charset="0"/>
              </a:rPr>
              <a:t>Probiotici</a:t>
            </a:r>
          </a:p>
          <a:p>
            <a:pPr algn="ctr"/>
            <a:r>
              <a:rPr lang="it-IT" b="1" dirty="0">
                <a:solidFill>
                  <a:srgbClr val="002060"/>
                </a:solidFill>
                <a:latin typeface="Arial" panose="020B0604020202020204" pitchFamily="34" charset="0"/>
                <a:cs typeface="Arial" panose="020B0604020202020204" pitchFamily="34" charset="0"/>
              </a:rPr>
              <a:t>Prebiotici</a:t>
            </a:r>
          </a:p>
        </p:txBody>
      </p:sp>
      <p:sp>
        <p:nvSpPr>
          <p:cNvPr id="30" name="CasellaDiTesto 29">
            <a:extLst>
              <a:ext uri="{FF2B5EF4-FFF2-40B4-BE49-F238E27FC236}">
                <a16:creationId xmlns:a16="http://schemas.microsoft.com/office/drawing/2014/main" id="{9E2EB938-0B2B-D1F5-925E-CA3C306C6331}"/>
              </a:ext>
            </a:extLst>
          </p:cNvPr>
          <p:cNvSpPr txBox="1"/>
          <p:nvPr/>
        </p:nvSpPr>
        <p:spPr>
          <a:xfrm>
            <a:off x="4955951" y="4364043"/>
            <a:ext cx="2346172" cy="369332"/>
          </a:xfrm>
          <a:prstGeom prst="rect">
            <a:avLst/>
          </a:prstGeom>
          <a:noFill/>
          <a:ln>
            <a:noFill/>
          </a:ln>
        </p:spPr>
        <p:txBody>
          <a:bodyPr wrap="square" rtlCol="0">
            <a:spAutoFit/>
          </a:bodyPr>
          <a:lstStyle/>
          <a:p>
            <a:pPr algn="ctr"/>
            <a:r>
              <a:rPr lang="it-IT" b="1" dirty="0">
                <a:solidFill>
                  <a:srgbClr val="0070C0"/>
                </a:solidFill>
                <a:latin typeface="Arial" panose="020B0604020202020204" pitchFamily="34" charset="0"/>
                <a:cs typeface="Arial" panose="020B0604020202020204" pitchFamily="34" charset="0"/>
              </a:rPr>
              <a:t>Inibizione</a:t>
            </a:r>
          </a:p>
        </p:txBody>
      </p:sp>
      <p:pic>
        <p:nvPicPr>
          <p:cNvPr id="32" name="Immagine 31">
            <a:extLst>
              <a:ext uri="{FF2B5EF4-FFF2-40B4-BE49-F238E27FC236}">
                <a16:creationId xmlns:a16="http://schemas.microsoft.com/office/drawing/2014/main" id="{5C8724E7-B429-58C5-3DB3-78C760131B40}"/>
              </a:ext>
            </a:extLst>
          </p:cNvPr>
          <p:cNvPicPr>
            <a:picLocks noChangeAspect="1"/>
          </p:cNvPicPr>
          <p:nvPr/>
        </p:nvPicPr>
        <p:blipFill>
          <a:blip r:embed="rId3">
            <a:lum bright="-20000" contrast="40000"/>
          </a:blip>
          <a:stretch>
            <a:fillRect/>
          </a:stretch>
        </p:blipFill>
        <p:spPr>
          <a:xfrm>
            <a:off x="2699436" y="4738782"/>
            <a:ext cx="7186411" cy="1984443"/>
          </a:xfrm>
          <a:prstGeom prst="rect">
            <a:avLst/>
          </a:prstGeom>
        </p:spPr>
      </p:pic>
      <p:pic>
        <p:nvPicPr>
          <p:cNvPr id="33" name="Immagine 32">
            <a:extLst>
              <a:ext uri="{FF2B5EF4-FFF2-40B4-BE49-F238E27FC236}">
                <a16:creationId xmlns:a16="http://schemas.microsoft.com/office/drawing/2014/main" id="{985244D5-8815-D217-D764-E14A4E4464BC}"/>
              </a:ext>
            </a:extLst>
          </p:cNvPr>
          <p:cNvPicPr>
            <a:picLocks noChangeAspect="1"/>
          </p:cNvPicPr>
          <p:nvPr/>
        </p:nvPicPr>
        <p:blipFill>
          <a:blip r:embed="rId4">
            <a:lum bright="-20000" contrast="40000"/>
          </a:blip>
          <a:stretch>
            <a:fillRect/>
          </a:stretch>
        </p:blipFill>
        <p:spPr>
          <a:xfrm>
            <a:off x="8528241" y="1064489"/>
            <a:ext cx="3022757" cy="827227"/>
          </a:xfrm>
          <a:prstGeom prst="rect">
            <a:avLst/>
          </a:prstGeom>
        </p:spPr>
      </p:pic>
      <p:sp>
        <p:nvSpPr>
          <p:cNvPr id="2" name="Freccia in giù 1">
            <a:extLst>
              <a:ext uri="{FF2B5EF4-FFF2-40B4-BE49-F238E27FC236}">
                <a16:creationId xmlns:a16="http://schemas.microsoft.com/office/drawing/2014/main" id="{A63982D4-AFD4-7BF9-4923-5B6EF28BCCED}"/>
              </a:ext>
            </a:extLst>
          </p:cNvPr>
          <p:cNvSpPr/>
          <p:nvPr/>
        </p:nvSpPr>
        <p:spPr>
          <a:xfrm>
            <a:off x="6014590" y="3932926"/>
            <a:ext cx="228894" cy="369332"/>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39268710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5" name="Text Box 5">
            <a:extLst>
              <a:ext uri="{FF2B5EF4-FFF2-40B4-BE49-F238E27FC236}">
                <a16:creationId xmlns:a16="http://schemas.microsoft.com/office/drawing/2014/main" id="{417DD6CA-D1FE-FC08-C5A9-3DD7B199E240}"/>
              </a:ext>
            </a:extLst>
          </p:cNvPr>
          <p:cNvSpPr txBox="1">
            <a:spLocks noChangeArrowheads="1"/>
          </p:cNvSpPr>
          <p:nvPr/>
        </p:nvSpPr>
        <p:spPr bwMode="auto">
          <a:xfrm>
            <a:off x="1997868" y="670959"/>
            <a:ext cx="8196263" cy="45243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r>
              <a:rPr lang="it-IT" altLang="it-IT" sz="3200" b="1" dirty="0">
                <a:solidFill>
                  <a:srgbClr val="0070C0"/>
                </a:solidFill>
                <a:latin typeface="Arial" panose="020B0604020202020204" pitchFamily="34" charset="0"/>
                <a:cs typeface="Arial" panose="020B0604020202020204" pitchFamily="34" charset="0"/>
              </a:rPr>
              <a:t>Nonostante gli autorevoli pareri il mercato degli integratori è in continua espansione</a:t>
            </a:r>
          </a:p>
          <a:p>
            <a:pPr algn="just"/>
            <a:endParaRPr lang="it-IT" altLang="it-IT" sz="3200" b="1" dirty="0">
              <a:solidFill>
                <a:srgbClr val="0070C0"/>
              </a:solidFill>
              <a:latin typeface="Arial" panose="020B0604020202020204" pitchFamily="34" charset="0"/>
              <a:cs typeface="Arial" panose="020B0604020202020204" pitchFamily="34" charset="0"/>
            </a:endParaRPr>
          </a:p>
          <a:p>
            <a:pPr algn="just"/>
            <a:r>
              <a:rPr lang="it-IT" altLang="it-IT" sz="3200" b="1" dirty="0">
                <a:solidFill>
                  <a:srgbClr val="0070C0"/>
                </a:solidFill>
                <a:latin typeface="Arial" panose="020B0604020202020204" pitchFamily="34" charset="0"/>
                <a:cs typeface="Arial" panose="020B0604020202020204" pitchFamily="34" charset="0"/>
              </a:rPr>
              <a:t>Nonostante direttive comunitarie, decreti e circolari, la vendita di integratori segue spesso canali </a:t>
            </a:r>
            <a:r>
              <a:rPr lang="it-IT" altLang="it-IT" sz="3200" b="1" dirty="0">
                <a:solidFill>
                  <a:srgbClr val="002060"/>
                </a:solidFill>
                <a:latin typeface="Arial" panose="020B0604020202020204" pitchFamily="34" charset="0"/>
                <a:cs typeface="Arial" panose="020B0604020202020204" pitchFamily="34" charset="0"/>
              </a:rPr>
              <a:t>poco controllati e poco controllabili come gli “internet stores”</a:t>
            </a:r>
          </a:p>
          <a:p>
            <a:pPr algn="just"/>
            <a:endParaRPr lang="it-IT" altLang="it-IT" sz="3200" b="1" dirty="0">
              <a:solidFill>
                <a:srgbClr val="0070C0"/>
              </a:solidFill>
              <a:latin typeface="Arial" panose="020B0604020202020204" pitchFamily="34" charset="0"/>
              <a:cs typeface="Arial" panose="020B0604020202020204" pitchFamily="34" charset="0"/>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a:extLst>
              <a:ext uri="{FF2B5EF4-FFF2-40B4-BE49-F238E27FC236}">
                <a16:creationId xmlns:a16="http://schemas.microsoft.com/office/drawing/2014/main" id="{945F9FDF-BA0A-4735-55CD-E8F900E58101}"/>
              </a:ext>
            </a:extLst>
          </p:cNvPr>
          <p:cNvSpPr/>
          <p:nvPr/>
        </p:nvSpPr>
        <p:spPr>
          <a:xfrm>
            <a:off x="3637084" y="2529253"/>
            <a:ext cx="4917831" cy="1799493"/>
          </a:xfrm>
          <a:prstGeom prst="rect">
            <a:avLst/>
          </a:prstGeom>
          <a:noFill/>
          <a:scene3d>
            <a:camera prst="orthographicFront"/>
            <a:lightRig rig="threePt" dir="t"/>
          </a:scene3d>
          <a:sp3d>
            <a:bevelT/>
            <a:bevelB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a:solidFill>
                  <a:srgbClr val="002060"/>
                </a:solidFill>
                <a:latin typeface="Arial" panose="020B0604020202020204" pitchFamily="34" charset="0"/>
                <a:cs typeface="Arial" panose="020B0604020202020204" pitchFamily="34" charset="0"/>
              </a:rPr>
              <a:t>NUTRACEUTICA ONCOLOGICA</a:t>
            </a:r>
          </a:p>
          <a:p>
            <a:pPr algn="ctr"/>
            <a:r>
              <a:rPr lang="it-IT" sz="2800" b="1" dirty="0">
                <a:solidFill>
                  <a:srgbClr val="002060"/>
                </a:solidFill>
                <a:latin typeface="Arial" panose="020B0604020202020204" pitchFamily="34" charset="0"/>
                <a:cs typeface="Arial" panose="020B0604020202020204" pitchFamily="34" charset="0"/>
              </a:rPr>
              <a:t>E</a:t>
            </a:r>
          </a:p>
          <a:p>
            <a:pPr algn="ctr"/>
            <a:r>
              <a:rPr lang="it-IT" sz="2800" b="1" dirty="0">
                <a:solidFill>
                  <a:srgbClr val="002060"/>
                </a:solidFill>
                <a:latin typeface="Arial" panose="020B0604020202020204" pitchFamily="34" charset="0"/>
                <a:cs typeface="Arial" panose="020B0604020202020204" pitchFamily="34" charset="0"/>
              </a:rPr>
              <a:t>RIABILITAZIONE</a:t>
            </a:r>
          </a:p>
        </p:txBody>
      </p:sp>
      <p:sp>
        <p:nvSpPr>
          <p:cNvPr id="5" name="Ovale 4">
            <a:extLst>
              <a:ext uri="{FF2B5EF4-FFF2-40B4-BE49-F238E27FC236}">
                <a16:creationId xmlns:a16="http://schemas.microsoft.com/office/drawing/2014/main" id="{7EA6A9A8-B144-28BD-AEB9-D9711DCDC6E1}"/>
              </a:ext>
            </a:extLst>
          </p:cNvPr>
          <p:cNvSpPr/>
          <p:nvPr/>
        </p:nvSpPr>
        <p:spPr>
          <a:xfrm>
            <a:off x="550985" y="633046"/>
            <a:ext cx="3892061" cy="1383323"/>
          </a:xfrm>
          <a:prstGeom prst="ellipse">
            <a:avLst/>
          </a:prstGeom>
          <a:solidFill>
            <a:srgbClr val="00B050"/>
          </a:solidFill>
          <a:scene3d>
            <a:camera prst="orthographicFront"/>
            <a:lightRig rig="threePt" dir="t"/>
          </a:scene3d>
          <a:sp3d>
            <a:bevelT/>
            <a:bevelB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a:latin typeface="Arial" panose="020B0604020202020204" pitchFamily="34" charset="0"/>
                <a:cs typeface="Arial" panose="020B0604020202020204" pitchFamily="34" charset="0"/>
              </a:rPr>
              <a:t>FATIGUE</a:t>
            </a:r>
          </a:p>
        </p:txBody>
      </p:sp>
      <p:sp>
        <p:nvSpPr>
          <p:cNvPr id="8" name="Ovale 7">
            <a:extLst>
              <a:ext uri="{FF2B5EF4-FFF2-40B4-BE49-F238E27FC236}">
                <a16:creationId xmlns:a16="http://schemas.microsoft.com/office/drawing/2014/main" id="{E522AF37-9080-6048-4512-A608126951E3}"/>
              </a:ext>
            </a:extLst>
          </p:cNvPr>
          <p:cNvSpPr/>
          <p:nvPr/>
        </p:nvSpPr>
        <p:spPr>
          <a:xfrm>
            <a:off x="7748954" y="4841630"/>
            <a:ext cx="3892061" cy="1383323"/>
          </a:xfrm>
          <a:prstGeom prst="ellipse">
            <a:avLst/>
          </a:prstGeom>
          <a:solidFill>
            <a:srgbClr val="FF66CC"/>
          </a:solidFill>
          <a:scene3d>
            <a:camera prst="orthographicFront"/>
            <a:lightRig rig="threePt" dir="t"/>
          </a:scene3d>
          <a:sp3d>
            <a:bevelT/>
            <a:bevelB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a:latin typeface="Arial" panose="020B0604020202020204" pitchFamily="34" charset="0"/>
                <a:cs typeface="Arial" panose="020B0604020202020204" pitchFamily="34" charset="0"/>
              </a:rPr>
              <a:t>LINFEDEMA</a:t>
            </a:r>
          </a:p>
        </p:txBody>
      </p:sp>
      <p:sp>
        <p:nvSpPr>
          <p:cNvPr id="9" name="Ovale 8">
            <a:extLst>
              <a:ext uri="{FF2B5EF4-FFF2-40B4-BE49-F238E27FC236}">
                <a16:creationId xmlns:a16="http://schemas.microsoft.com/office/drawing/2014/main" id="{39A2EFF0-8464-AA58-1358-629EE9E26EFF}"/>
              </a:ext>
            </a:extLst>
          </p:cNvPr>
          <p:cNvSpPr/>
          <p:nvPr/>
        </p:nvSpPr>
        <p:spPr>
          <a:xfrm>
            <a:off x="550985" y="4947138"/>
            <a:ext cx="3892061" cy="1383323"/>
          </a:xfrm>
          <a:prstGeom prst="ellipse">
            <a:avLst/>
          </a:prstGeom>
          <a:solidFill>
            <a:srgbClr val="7030A0"/>
          </a:solidFill>
          <a:scene3d>
            <a:camera prst="orthographicFront"/>
            <a:lightRig rig="threePt" dir="t"/>
          </a:scene3d>
          <a:sp3d>
            <a:bevelT/>
            <a:bevelB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a:latin typeface="Arial" panose="020B0604020202020204" pitchFamily="34" charset="0"/>
                <a:cs typeface="Arial" panose="020B0604020202020204" pitchFamily="34" charset="0"/>
              </a:rPr>
              <a:t>NEUROPATIE PERIFERICHE</a:t>
            </a:r>
          </a:p>
        </p:txBody>
      </p:sp>
      <p:sp>
        <p:nvSpPr>
          <p:cNvPr id="10" name="Ovale 9">
            <a:extLst>
              <a:ext uri="{FF2B5EF4-FFF2-40B4-BE49-F238E27FC236}">
                <a16:creationId xmlns:a16="http://schemas.microsoft.com/office/drawing/2014/main" id="{58B6DE8D-2A62-6839-3344-07EEE7347B15}"/>
              </a:ext>
            </a:extLst>
          </p:cNvPr>
          <p:cNvSpPr/>
          <p:nvPr/>
        </p:nvSpPr>
        <p:spPr>
          <a:xfrm>
            <a:off x="7748953" y="527538"/>
            <a:ext cx="3892061" cy="1383323"/>
          </a:xfrm>
          <a:prstGeom prst="ellipse">
            <a:avLst/>
          </a:prstGeom>
          <a:solidFill>
            <a:srgbClr val="C00000"/>
          </a:solidFill>
          <a:scene3d>
            <a:camera prst="orthographicFront"/>
            <a:lightRig rig="threePt" dir="t"/>
          </a:scene3d>
          <a:sp3d>
            <a:bevelT/>
            <a:bevelB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a:latin typeface="Arial" panose="020B0604020202020204" pitchFamily="34" charset="0"/>
                <a:cs typeface="Arial" panose="020B0604020202020204" pitchFamily="34" charset="0"/>
              </a:rPr>
              <a:t>SARCOPENIA</a:t>
            </a:r>
          </a:p>
        </p:txBody>
      </p:sp>
    </p:spTree>
    <p:extLst>
      <p:ext uri="{BB962C8B-B14F-4D97-AF65-F5344CB8AC3E}">
        <p14:creationId xmlns:p14="http://schemas.microsoft.com/office/powerpoint/2010/main" val="170183064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3"/>
          <p:cNvSpPr txBox="1">
            <a:spLocks/>
          </p:cNvSpPr>
          <p:nvPr/>
        </p:nvSpPr>
        <p:spPr>
          <a:xfrm>
            <a:off x="571500" y="1"/>
            <a:ext cx="11620500" cy="1052735"/>
          </a:xfrm>
          <a:prstGeom prst="rect">
            <a:avLst/>
          </a:prstGeom>
          <a:noFill/>
        </p:spPr>
        <p:txBody>
          <a:bodyPr vert="horz" lIns="91440" tIns="45720" rIns="91440" bIns="45720" rtlCol="0" anchor="ctr">
            <a:noAutofit/>
          </a:bodyPr>
          <a:lstStyle>
            <a:lvl1pPr algn="l" defTabSz="914400" rtl="0" eaLnBrk="1" latinLnBrk="0" hangingPunct="1">
              <a:spcBef>
                <a:spcPct val="0"/>
              </a:spcBef>
              <a:buNone/>
              <a:defRPr sz="4900" kern="1200">
                <a:solidFill>
                  <a:schemeClr val="tx1"/>
                </a:solidFill>
                <a:effectLst>
                  <a:outerShdw blurRad="38100" dist="38100" dir="2700000" algn="tl">
                    <a:srgbClr val="000000">
                      <a:alpha val="43137"/>
                    </a:srgbClr>
                  </a:outerShdw>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it-IT" altLang="it-IT" sz="3600" b="1" dirty="0">
                <a:solidFill>
                  <a:srgbClr val="002060"/>
                </a:solidFill>
                <a:effectLst/>
                <a:latin typeface="Arial" panose="020B0604020202020204" pitchFamily="34" charset="0"/>
                <a:cs typeface="Arial" panose="020B0604020202020204" pitchFamily="34" charset="0"/>
              </a:rPr>
              <a:t>CONCLUSIONI</a:t>
            </a:r>
          </a:p>
        </p:txBody>
      </p:sp>
      <p:sp>
        <p:nvSpPr>
          <p:cNvPr id="6" name="CasellaDiTesto 5"/>
          <p:cNvSpPr txBox="1"/>
          <p:nvPr/>
        </p:nvSpPr>
        <p:spPr>
          <a:xfrm>
            <a:off x="364952" y="656692"/>
            <a:ext cx="8626648" cy="6071662"/>
          </a:xfrm>
          <a:prstGeom prst="rect">
            <a:avLst/>
          </a:prstGeom>
          <a:noFill/>
        </p:spPr>
        <p:txBody>
          <a:bodyPr wrap="square" rtlCol="0">
            <a:spAutoFit/>
          </a:bodyPr>
          <a:lstStyle/>
          <a:p>
            <a:pPr marL="285750" indent="-285750" algn="just">
              <a:lnSpc>
                <a:spcPct val="200000"/>
              </a:lnSpc>
              <a:spcAft>
                <a:spcPts val="1200"/>
              </a:spcAft>
              <a:buFont typeface="Wingdings" panose="05000000000000000000" pitchFamily="2" charset="2"/>
              <a:buChar char="ü"/>
            </a:pPr>
            <a:r>
              <a:rPr lang="it-IT" sz="2400" b="1" dirty="0">
                <a:solidFill>
                  <a:srgbClr val="0070C0"/>
                </a:solidFill>
                <a:latin typeface="Arial" panose="020B0604020202020204" pitchFamily="34" charset="0"/>
                <a:cs typeface="Arial" panose="020B0604020202020204" pitchFamily="34" charset="0"/>
              </a:rPr>
              <a:t>Grande fermento intorno alla nutraceutica</a:t>
            </a:r>
          </a:p>
          <a:p>
            <a:pPr marL="285750" indent="-285750" algn="just">
              <a:lnSpc>
                <a:spcPct val="200000"/>
              </a:lnSpc>
              <a:spcAft>
                <a:spcPts val="1200"/>
              </a:spcAft>
              <a:buFont typeface="Wingdings" panose="05000000000000000000" pitchFamily="2" charset="2"/>
              <a:buChar char="ü"/>
            </a:pPr>
            <a:r>
              <a:rPr lang="it-IT" sz="2400" b="1" dirty="0">
                <a:solidFill>
                  <a:srgbClr val="0070C0"/>
                </a:solidFill>
                <a:latin typeface="Arial" panose="020B0604020202020204" pitchFamily="34" charset="0"/>
                <a:cs typeface="Arial" panose="020B0604020202020204" pitchFamily="34" charset="0"/>
              </a:rPr>
              <a:t>Necessità di una regolamentazione?</a:t>
            </a:r>
          </a:p>
          <a:p>
            <a:pPr marL="285750" indent="-285750" algn="just">
              <a:lnSpc>
                <a:spcPct val="200000"/>
              </a:lnSpc>
              <a:spcAft>
                <a:spcPts val="1200"/>
              </a:spcAft>
              <a:buFont typeface="Wingdings" panose="05000000000000000000" pitchFamily="2" charset="2"/>
              <a:buChar char="ü"/>
            </a:pPr>
            <a:r>
              <a:rPr lang="it-IT" sz="2400" b="1" dirty="0">
                <a:solidFill>
                  <a:srgbClr val="0070C0"/>
                </a:solidFill>
                <a:latin typeface="Arial" panose="020B0604020202020204" pitchFamily="34" charset="0"/>
                <a:cs typeface="Arial" panose="020B0604020202020204" pitchFamily="34" charset="0"/>
              </a:rPr>
              <a:t>Presupposti validi</a:t>
            </a:r>
          </a:p>
          <a:p>
            <a:pPr marL="285750" indent="-285750" algn="just">
              <a:lnSpc>
                <a:spcPct val="200000"/>
              </a:lnSpc>
              <a:spcAft>
                <a:spcPts val="1200"/>
              </a:spcAft>
              <a:buFont typeface="Wingdings" panose="05000000000000000000" pitchFamily="2" charset="2"/>
              <a:buChar char="ü"/>
            </a:pPr>
            <a:r>
              <a:rPr lang="it-IT" sz="2400" b="1" dirty="0">
                <a:solidFill>
                  <a:srgbClr val="0070C0"/>
                </a:solidFill>
                <a:latin typeface="Arial" panose="020B0604020202020204" pitchFamily="34" charset="0"/>
                <a:cs typeface="Arial" panose="020B0604020202020204" pitchFamily="34" charset="0"/>
              </a:rPr>
              <a:t>Evidenze EBM non definitive</a:t>
            </a:r>
          </a:p>
          <a:p>
            <a:pPr marL="285750" indent="-285750" algn="just">
              <a:lnSpc>
                <a:spcPct val="200000"/>
              </a:lnSpc>
              <a:spcAft>
                <a:spcPts val="1200"/>
              </a:spcAft>
              <a:buFont typeface="Wingdings" panose="05000000000000000000" pitchFamily="2" charset="2"/>
              <a:buChar char="ü"/>
            </a:pPr>
            <a:r>
              <a:rPr lang="it-IT" sz="2400" b="1" dirty="0">
                <a:solidFill>
                  <a:srgbClr val="0070C0"/>
                </a:solidFill>
                <a:latin typeface="Arial" panose="020B0604020202020204" pitchFamily="34" charset="0"/>
                <a:cs typeface="Arial" panose="020B0604020202020204" pitchFamily="34" charset="0"/>
              </a:rPr>
              <a:t>Scelta di prodotti di qualità farmaceutica</a:t>
            </a:r>
          </a:p>
          <a:p>
            <a:pPr marL="285750" indent="-285750" algn="just">
              <a:lnSpc>
                <a:spcPct val="200000"/>
              </a:lnSpc>
              <a:spcAft>
                <a:spcPts val="1200"/>
              </a:spcAft>
              <a:buFont typeface="Wingdings" panose="05000000000000000000" pitchFamily="2" charset="2"/>
              <a:buChar char="ü"/>
            </a:pPr>
            <a:r>
              <a:rPr lang="it-IT" sz="2400" b="1" dirty="0">
                <a:solidFill>
                  <a:srgbClr val="0070C0"/>
                </a:solidFill>
                <a:latin typeface="Arial" panose="020B0604020202020204" pitchFamily="34" charset="0"/>
                <a:cs typeface="Arial" panose="020B0604020202020204" pitchFamily="34" charset="0"/>
              </a:rPr>
              <a:t>Una freccia in più all’arco in un approccio clinico integrato</a:t>
            </a:r>
          </a:p>
        </p:txBody>
      </p:sp>
      <p:pic>
        <p:nvPicPr>
          <p:cNvPr id="5122" name="Picture 2" descr="Risultati immagini per conclusioni nutraceutic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64486" y="720084"/>
            <a:ext cx="2856014" cy="1952831"/>
          </a:xfrm>
          <a:prstGeom prst="rect">
            <a:avLst/>
          </a:prstGeom>
          <a:noFill/>
          <a:extLst>
            <a:ext uri="{909E8E84-426E-40DD-AFC4-6F175D3DCCD1}">
              <a14:hiddenFill xmlns:a14="http://schemas.microsoft.com/office/drawing/2010/main">
                <a:solidFill>
                  <a:srgbClr val="FFFFFF"/>
                </a:solidFill>
              </a14:hiddenFill>
            </a:ext>
          </a:extLst>
        </p:spPr>
      </p:pic>
      <p:sp>
        <p:nvSpPr>
          <p:cNvPr id="7" name="AutoShape 4" descr="Risultati immagini per lunga strada"/>
          <p:cNvSpPr>
            <a:spLocks noChangeAspect="1" noChangeArrowheads="1"/>
          </p:cNvSpPr>
          <p:nvPr/>
        </p:nvSpPr>
        <p:spPr bwMode="auto">
          <a:xfrm>
            <a:off x="1679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pic>
        <p:nvPicPr>
          <p:cNvPr id="5126" name="Picture 6" descr="Risultati immagini per lunga strada"/>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758183" y="3169269"/>
            <a:ext cx="2862317" cy="19082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6595125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9634" name="Rectangle 2"/>
          <p:cNvSpPr>
            <a:spLocks noGrp="1" noChangeArrowheads="1"/>
          </p:cNvSpPr>
          <p:nvPr>
            <p:ph type="title"/>
          </p:nvPr>
        </p:nvSpPr>
        <p:spPr>
          <a:xfrm>
            <a:off x="203200" y="2674938"/>
            <a:ext cx="11988800" cy="1143000"/>
          </a:xfrm>
        </p:spPr>
        <p:txBody>
          <a:bodyPr rtlCol="0">
            <a:normAutofit fontScale="90000"/>
          </a:bodyPr>
          <a:lstStyle/>
          <a:p>
            <a:pPr eaLnBrk="1" fontAlgn="auto" hangingPunct="1">
              <a:spcAft>
                <a:spcPts val="0"/>
              </a:spcAft>
              <a:defRPr/>
            </a:pPr>
            <a:r>
              <a:rPr lang="it-IT" sz="12900" b="1" dirty="0">
                <a:solidFill>
                  <a:srgbClr val="00FF00"/>
                </a:solidFill>
                <a:effectLst>
                  <a:outerShdw blurRad="38100" dist="38100" dir="2700000" algn="tl">
                    <a:srgbClr val="000000"/>
                  </a:outerShdw>
                </a:effectLst>
                <a:latin typeface="Arial Black" panose="020B0A04020102020204" pitchFamily="34" charset="0"/>
              </a:rPr>
              <a:t>GRAZIE</a:t>
            </a:r>
          </a:p>
        </p:txBody>
      </p:sp>
      <p:pic>
        <p:nvPicPr>
          <p:cNvPr id="709635" name="Picture 3" descr="BD05627_"/>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07200" y="228600"/>
            <a:ext cx="5227638" cy="341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egnaposto numero diapositiva 2"/>
          <p:cNvSpPr>
            <a:spLocks noGrp="1"/>
          </p:cNvSpPr>
          <p:nvPr>
            <p:ph type="sldNum" sz="quarter" idx="12"/>
          </p:nvPr>
        </p:nvSpPr>
        <p:spPr/>
        <p:txBody>
          <a:bodyPr/>
          <a:lstStyle/>
          <a:p>
            <a:pPr>
              <a:defRPr/>
            </a:pPr>
            <a:fld id="{A67D261F-13B0-40DC-B535-1155C4C5731B}" type="slidenum">
              <a:rPr lang="it-IT" smtClean="0">
                <a:solidFill>
                  <a:prstClr val="black">
                    <a:tint val="75000"/>
                  </a:prstClr>
                </a:solidFill>
              </a:rPr>
              <a:pPr>
                <a:defRPr/>
              </a:pPr>
              <a:t>52</a:t>
            </a:fld>
            <a:endParaRPr lang="it-IT">
              <a:solidFill>
                <a:prstClr val="black">
                  <a:tint val="75000"/>
                </a:prstClr>
              </a:solidFill>
            </a:endParaRPr>
          </a:p>
        </p:txBody>
      </p:sp>
    </p:spTree>
    <p:extLst>
      <p:ext uri="{BB962C8B-B14F-4D97-AF65-F5344CB8AC3E}">
        <p14:creationId xmlns:p14="http://schemas.microsoft.com/office/powerpoint/2010/main" val="3408504944"/>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9" presetClass="entr" presetSubtype="10" fill="hold" nodeType="afterEffect">
                                  <p:stCondLst>
                                    <p:cond delay="0"/>
                                  </p:stCondLst>
                                  <p:childTnLst>
                                    <p:set>
                                      <p:cBhvr>
                                        <p:cTn id="6" dur="1" fill="hold">
                                          <p:stCondLst>
                                            <p:cond delay="0"/>
                                          </p:stCondLst>
                                        </p:cTn>
                                        <p:tgtEl>
                                          <p:spTgt spid="709635"/>
                                        </p:tgtEl>
                                        <p:attrNameLst>
                                          <p:attrName>style.visibility</p:attrName>
                                        </p:attrNameLst>
                                      </p:cBhvr>
                                      <p:to>
                                        <p:strVal val="visible"/>
                                      </p:to>
                                    </p:set>
                                    <p:anim calcmode="lin" valueType="num">
                                      <p:cBhvr>
                                        <p:cTn id="7" dur="5000" fill="hold"/>
                                        <p:tgtEl>
                                          <p:spTgt spid="709635"/>
                                        </p:tgtEl>
                                        <p:attrNameLst>
                                          <p:attrName>ppt_w</p:attrName>
                                        </p:attrNameLst>
                                      </p:cBhvr>
                                      <p:tavLst>
                                        <p:tav tm="0" fmla="#ppt_w*sin(2.5*pi*$)">
                                          <p:val>
                                            <p:fltVal val="0"/>
                                          </p:val>
                                        </p:tav>
                                        <p:tav tm="100000">
                                          <p:val>
                                            <p:fltVal val="1"/>
                                          </p:val>
                                        </p:tav>
                                      </p:tavLst>
                                    </p:anim>
                                    <p:anim calcmode="lin" valueType="num">
                                      <p:cBhvr>
                                        <p:cTn id="8" dur="5000" fill="hold"/>
                                        <p:tgtEl>
                                          <p:spTgt spid="70963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a:extLst>
              <a:ext uri="{FF2B5EF4-FFF2-40B4-BE49-F238E27FC236}">
                <a16:creationId xmlns:a16="http://schemas.microsoft.com/office/drawing/2014/main" id="{E281999F-BAF4-8BE0-D63C-06F3A60A5723}"/>
              </a:ext>
            </a:extLst>
          </p:cNvPr>
          <p:cNvSpPr txBox="1"/>
          <p:nvPr/>
        </p:nvSpPr>
        <p:spPr>
          <a:xfrm>
            <a:off x="651353" y="1540700"/>
            <a:ext cx="10847540" cy="3539430"/>
          </a:xfrm>
          <a:prstGeom prst="rect">
            <a:avLst/>
          </a:prstGeom>
          <a:noFill/>
        </p:spPr>
        <p:txBody>
          <a:bodyPr wrap="square" rtlCol="0">
            <a:spAutoFit/>
          </a:bodyPr>
          <a:lstStyle/>
          <a:p>
            <a:pPr algn="ctr"/>
            <a:r>
              <a:rPr lang="it-IT" sz="3200" b="1" dirty="0">
                <a:solidFill>
                  <a:srgbClr val="0070C0"/>
                </a:solidFill>
                <a:latin typeface="Arial" panose="020B0604020202020204" pitchFamily="34" charset="0"/>
                <a:cs typeface="Arial" panose="020B0604020202020204" pitchFamily="34" charset="0"/>
              </a:rPr>
              <a:t>Un particolare ringraziamento a</a:t>
            </a:r>
          </a:p>
          <a:p>
            <a:pPr algn="ctr"/>
            <a:r>
              <a:rPr lang="it-IT" sz="3200" b="1" i="1" dirty="0">
                <a:solidFill>
                  <a:srgbClr val="0070C0"/>
                </a:solidFill>
                <a:latin typeface="Arial" panose="020B0604020202020204" pitchFamily="34" charset="0"/>
                <a:cs typeface="Arial" panose="020B0604020202020204" pitchFamily="34" charset="0"/>
              </a:rPr>
              <a:t>Aristide Roberto Gravina</a:t>
            </a:r>
          </a:p>
          <a:p>
            <a:pPr algn="ctr"/>
            <a:r>
              <a:rPr lang="it-IT" sz="3200" b="1" dirty="0">
                <a:solidFill>
                  <a:srgbClr val="0070C0"/>
                </a:solidFill>
                <a:latin typeface="Arial" panose="020B0604020202020204" pitchFamily="34" charset="0"/>
                <a:cs typeface="Arial" panose="020B0604020202020204" pitchFamily="34" charset="0"/>
              </a:rPr>
              <a:t>Medico Fisiatra</a:t>
            </a:r>
          </a:p>
          <a:p>
            <a:pPr algn="ctr"/>
            <a:r>
              <a:rPr lang="it-IT" sz="3200" b="1" dirty="0">
                <a:solidFill>
                  <a:srgbClr val="0070C0"/>
                </a:solidFill>
                <a:latin typeface="Arial" panose="020B0604020202020204" pitchFamily="34" charset="0"/>
                <a:cs typeface="Arial" panose="020B0604020202020204" pitchFamily="34" charset="0"/>
              </a:rPr>
              <a:t>Direttore della Medicina Fisica e Riabilitativa</a:t>
            </a:r>
          </a:p>
          <a:p>
            <a:pPr algn="ctr"/>
            <a:r>
              <a:rPr lang="it-IT" sz="3200" b="1" dirty="0">
                <a:solidFill>
                  <a:srgbClr val="0070C0"/>
                </a:solidFill>
                <a:latin typeface="Arial" panose="020B0604020202020204" pitchFamily="34" charset="0"/>
                <a:cs typeface="Arial" panose="020B0604020202020204" pitchFamily="34" charset="0"/>
              </a:rPr>
              <a:t>di Piove di Sacco (PD)</a:t>
            </a:r>
          </a:p>
          <a:p>
            <a:pPr algn="ctr"/>
            <a:r>
              <a:rPr lang="it-IT" sz="3200" b="1" dirty="0">
                <a:solidFill>
                  <a:srgbClr val="0070C0"/>
                </a:solidFill>
                <a:latin typeface="Arial" panose="020B0604020202020204" pitchFamily="34" charset="0"/>
                <a:cs typeface="Arial" panose="020B0604020202020204" pitchFamily="34" charset="0"/>
              </a:rPr>
              <a:t>che ha fornito buona parte del materiale</a:t>
            </a:r>
          </a:p>
          <a:p>
            <a:pPr algn="ctr"/>
            <a:r>
              <a:rPr lang="it-IT" sz="3200" b="1" dirty="0">
                <a:solidFill>
                  <a:srgbClr val="0070C0"/>
                </a:solidFill>
                <a:latin typeface="Arial" panose="020B0604020202020204" pitchFamily="34" charset="0"/>
                <a:cs typeface="Arial" panose="020B0604020202020204" pitchFamily="34" charset="0"/>
              </a:rPr>
              <a:t>di questa presentazione.</a:t>
            </a:r>
          </a:p>
        </p:txBody>
      </p:sp>
    </p:spTree>
    <p:extLst>
      <p:ext uri="{BB962C8B-B14F-4D97-AF65-F5344CB8AC3E}">
        <p14:creationId xmlns:p14="http://schemas.microsoft.com/office/powerpoint/2010/main" val="40927007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1"/>
          <p:cNvSpPr/>
          <p:nvPr/>
        </p:nvSpPr>
        <p:spPr>
          <a:xfrm>
            <a:off x="0" y="0"/>
            <a:ext cx="12192000" cy="6857999"/>
          </a:xfrm>
          <a:prstGeom prst="rect">
            <a:avLst/>
          </a:prstGeom>
          <a:blipFill>
            <a:blip r:embed="rId2" cstate="print"/>
            <a:stretch>
              <a:fillRect/>
            </a:stretch>
          </a:blipFill>
        </p:spPr>
        <p:txBody>
          <a:bodyPr wrap="square" lIns="0" tIns="0" rIns="0" bIns="0" rtlCol="0">
            <a:spAutoFit/>
          </a:bodyPr>
          <a:lstStyle/>
          <a:p>
            <a:endParaRPr dirty="0"/>
          </a:p>
        </p:txBody>
      </p:sp>
      <p:sp>
        <p:nvSpPr>
          <p:cNvPr id="4" name="object 4"/>
          <p:cNvSpPr txBox="1"/>
          <p:nvPr/>
        </p:nvSpPr>
        <p:spPr>
          <a:xfrm>
            <a:off x="5251958" y="1338390"/>
            <a:ext cx="4413569" cy="256480"/>
          </a:xfrm>
          <a:prstGeom prst="rect">
            <a:avLst/>
          </a:prstGeom>
        </p:spPr>
        <p:txBody>
          <a:bodyPr vert="horz" wrap="square" lIns="0" tIns="0" rIns="0" bIns="0" rtlCol="0">
            <a:spAutoFit/>
          </a:bodyPr>
          <a:lstStyle/>
          <a:p>
            <a:pPr marL="0" marR="0">
              <a:lnSpc>
                <a:spcPts val="2010"/>
              </a:lnSpc>
              <a:spcBef>
                <a:spcPts val="0"/>
              </a:spcBef>
              <a:spcAft>
                <a:spcPts val="0"/>
              </a:spcAft>
            </a:pPr>
            <a:r>
              <a:rPr sz="1800" dirty="0">
                <a:solidFill>
                  <a:srgbClr val="0070C0"/>
                </a:solidFill>
                <a:latin typeface="Arial" panose="020B0604020202020204" pitchFamily="34" charset="0"/>
                <a:cs typeface="Arial" panose="020B0604020202020204" pitchFamily="34" charset="0"/>
              </a:rPr>
              <a:t>.</a:t>
            </a:r>
            <a:r>
              <a:rPr sz="1800" spc="982" dirty="0">
                <a:solidFill>
                  <a:srgbClr val="0070C0"/>
                </a:solidFill>
                <a:latin typeface="Arial" panose="020B0604020202020204" pitchFamily="34" charset="0"/>
                <a:cs typeface="Arial" panose="020B0604020202020204" pitchFamily="34" charset="0"/>
              </a:rPr>
              <a:t> </a:t>
            </a:r>
            <a:r>
              <a:rPr sz="1800" b="1" dirty="0">
                <a:solidFill>
                  <a:srgbClr val="0070C0"/>
                </a:solidFill>
                <a:latin typeface="Arial" panose="020B0604020202020204" pitchFamily="34" charset="0"/>
                <a:cs typeface="Arial" panose="020B0604020202020204" pitchFamily="34" charset="0"/>
              </a:rPr>
              <a:t>Cosa sono gli integratori alimentari?</a:t>
            </a:r>
          </a:p>
        </p:txBody>
      </p:sp>
      <p:sp>
        <p:nvSpPr>
          <p:cNvPr id="5" name="object 5"/>
          <p:cNvSpPr txBox="1"/>
          <p:nvPr/>
        </p:nvSpPr>
        <p:spPr>
          <a:xfrm>
            <a:off x="5251958" y="1749870"/>
            <a:ext cx="4937035" cy="256480"/>
          </a:xfrm>
          <a:prstGeom prst="rect">
            <a:avLst/>
          </a:prstGeom>
        </p:spPr>
        <p:txBody>
          <a:bodyPr vert="horz" wrap="square" lIns="0" tIns="0" rIns="0" bIns="0" rtlCol="0">
            <a:spAutoFit/>
          </a:bodyPr>
          <a:lstStyle/>
          <a:p>
            <a:pPr marL="0" marR="0">
              <a:lnSpc>
                <a:spcPts val="2010"/>
              </a:lnSpc>
              <a:spcBef>
                <a:spcPts val="0"/>
              </a:spcBef>
              <a:spcAft>
                <a:spcPts val="0"/>
              </a:spcAft>
            </a:pPr>
            <a:r>
              <a:rPr sz="1800" dirty="0">
                <a:solidFill>
                  <a:srgbClr val="0070C0"/>
                </a:solidFill>
                <a:latin typeface="Arial" panose="020B0604020202020204" pitchFamily="34" charset="0"/>
                <a:cs typeface="Arial" panose="020B0604020202020204" pitchFamily="34" charset="0"/>
              </a:rPr>
              <a:t>.</a:t>
            </a:r>
            <a:r>
              <a:rPr sz="1800" spc="982" dirty="0">
                <a:solidFill>
                  <a:srgbClr val="0070C0"/>
                </a:solidFill>
                <a:latin typeface="Arial" panose="020B0604020202020204" pitchFamily="34" charset="0"/>
                <a:cs typeface="Arial" panose="020B0604020202020204" pitchFamily="34" charset="0"/>
              </a:rPr>
              <a:t> </a:t>
            </a:r>
            <a:r>
              <a:rPr sz="1800" b="1" dirty="0">
                <a:solidFill>
                  <a:srgbClr val="0070C0"/>
                </a:solidFill>
                <a:latin typeface="Arial" panose="020B0604020202020204" pitchFamily="34" charset="0"/>
                <a:cs typeface="Arial" panose="020B0604020202020204" pitchFamily="34" charset="0"/>
              </a:rPr>
              <a:t>A</a:t>
            </a:r>
            <a:r>
              <a:rPr sz="1800" b="1" spc="-74" dirty="0">
                <a:solidFill>
                  <a:srgbClr val="0070C0"/>
                </a:solidFill>
                <a:latin typeface="Arial" panose="020B0604020202020204" pitchFamily="34" charset="0"/>
                <a:cs typeface="Arial" panose="020B0604020202020204" pitchFamily="34" charset="0"/>
              </a:rPr>
              <a:t> </a:t>
            </a:r>
            <a:r>
              <a:rPr sz="1800" b="1" dirty="0">
                <a:solidFill>
                  <a:srgbClr val="0070C0"/>
                </a:solidFill>
                <a:latin typeface="Arial" panose="020B0604020202020204" pitchFamily="34" charset="0"/>
                <a:cs typeface="Arial" panose="020B0604020202020204" pitchFamily="34" charset="0"/>
              </a:rPr>
              <a:t>cosa</a:t>
            </a:r>
            <a:r>
              <a:rPr sz="1800" b="1" spc="11" dirty="0">
                <a:solidFill>
                  <a:srgbClr val="0070C0"/>
                </a:solidFill>
                <a:latin typeface="Arial" panose="020B0604020202020204" pitchFamily="34" charset="0"/>
                <a:cs typeface="Arial" panose="020B0604020202020204" pitchFamily="34" charset="0"/>
              </a:rPr>
              <a:t> </a:t>
            </a:r>
            <a:r>
              <a:rPr sz="1800" b="1" dirty="0">
                <a:solidFill>
                  <a:srgbClr val="0070C0"/>
                </a:solidFill>
                <a:latin typeface="Arial" panose="020B0604020202020204" pitchFamily="34" charset="0"/>
                <a:cs typeface="Arial" panose="020B0604020202020204" pitchFamily="34" charset="0"/>
              </a:rPr>
              <a:t>servono</a:t>
            </a:r>
            <a:r>
              <a:rPr sz="1800" b="1" spc="50" dirty="0">
                <a:solidFill>
                  <a:srgbClr val="0070C0"/>
                </a:solidFill>
                <a:latin typeface="Arial" panose="020B0604020202020204" pitchFamily="34" charset="0"/>
                <a:cs typeface="Arial" panose="020B0604020202020204" pitchFamily="34" charset="0"/>
              </a:rPr>
              <a:t> </a:t>
            </a:r>
            <a:r>
              <a:rPr sz="1800" b="1" dirty="0">
                <a:solidFill>
                  <a:srgbClr val="0070C0"/>
                </a:solidFill>
                <a:latin typeface="Arial" panose="020B0604020202020204" pitchFamily="34" charset="0"/>
                <a:cs typeface="Arial" panose="020B0604020202020204" pitchFamily="34" charset="0"/>
              </a:rPr>
              <a:t>gli</a:t>
            </a:r>
            <a:r>
              <a:rPr sz="1800" b="1" spc="-19" dirty="0">
                <a:solidFill>
                  <a:srgbClr val="0070C0"/>
                </a:solidFill>
                <a:latin typeface="Arial" panose="020B0604020202020204" pitchFamily="34" charset="0"/>
                <a:cs typeface="Arial" panose="020B0604020202020204" pitchFamily="34" charset="0"/>
              </a:rPr>
              <a:t> </a:t>
            </a:r>
            <a:r>
              <a:rPr sz="1800" b="1" dirty="0">
                <a:solidFill>
                  <a:srgbClr val="0070C0"/>
                </a:solidFill>
                <a:latin typeface="Arial" panose="020B0604020202020204" pitchFamily="34" charset="0"/>
                <a:cs typeface="Arial" panose="020B0604020202020204" pitchFamily="34" charset="0"/>
              </a:rPr>
              <a:t>integratori alimentari?</a:t>
            </a:r>
          </a:p>
        </p:txBody>
      </p:sp>
      <p:sp>
        <p:nvSpPr>
          <p:cNvPr id="6" name="object 6"/>
          <p:cNvSpPr txBox="1"/>
          <p:nvPr/>
        </p:nvSpPr>
        <p:spPr>
          <a:xfrm>
            <a:off x="5251958" y="2161074"/>
            <a:ext cx="6645374" cy="256480"/>
          </a:xfrm>
          <a:prstGeom prst="rect">
            <a:avLst/>
          </a:prstGeom>
        </p:spPr>
        <p:txBody>
          <a:bodyPr vert="horz" wrap="square" lIns="0" tIns="0" rIns="0" bIns="0" rtlCol="0">
            <a:spAutoFit/>
          </a:bodyPr>
          <a:lstStyle/>
          <a:p>
            <a:pPr marL="0" marR="0">
              <a:lnSpc>
                <a:spcPts val="2013"/>
              </a:lnSpc>
              <a:spcBef>
                <a:spcPts val="0"/>
              </a:spcBef>
              <a:spcAft>
                <a:spcPts val="0"/>
              </a:spcAft>
            </a:pPr>
            <a:r>
              <a:rPr sz="1800" dirty="0">
                <a:solidFill>
                  <a:srgbClr val="0070C0"/>
                </a:solidFill>
                <a:latin typeface="Arial" panose="020B0604020202020204" pitchFamily="34" charset="0"/>
                <a:cs typeface="Arial" panose="020B0604020202020204" pitchFamily="34" charset="0"/>
              </a:rPr>
              <a:t>.</a:t>
            </a:r>
            <a:r>
              <a:rPr sz="1800" spc="982" dirty="0">
                <a:solidFill>
                  <a:srgbClr val="0070C0"/>
                </a:solidFill>
                <a:latin typeface="Arial" panose="020B0604020202020204" pitchFamily="34" charset="0"/>
                <a:cs typeface="Arial" panose="020B0604020202020204" pitchFamily="34" charset="0"/>
              </a:rPr>
              <a:t> </a:t>
            </a:r>
            <a:r>
              <a:rPr sz="1800" b="1" dirty="0">
                <a:solidFill>
                  <a:srgbClr val="0070C0"/>
                </a:solidFill>
                <a:latin typeface="Arial" panose="020B0604020202020204" pitchFamily="34" charset="0"/>
                <a:cs typeface="Arial" panose="020B0604020202020204" pitchFamily="34" charset="0"/>
              </a:rPr>
              <a:t>Qual’è</a:t>
            </a:r>
            <a:r>
              <a:rPr sz="1800" b="1" spc="40" dirty="0">
                <a:solidFill>
                  <a:srgbClr val="0070C0"/>
                </a:solidFill>
                <a:latin typeface="Arial" panose="020B0604020202020204" pitchFamily="34" charset="0"/>
                <a:cs typeface="Arial" panose="020B0604020202020204" pitchFamily="34" charset="0"/>
              </a:rPr>
              <a:t> </a:t>
            </a:r>
            <a:r>
              <a:rPr sz="1800" b="1" dirty="0">
                <a:solidFill>
                  <a:srgbClr val="0070C0"/>
                </a:solidFill>
                <a:latin typeface="Arial" panose="020B0604020202020204" pitchFamily="34" charset="0"/>
                <a:cs typeface="Arial" panose="020B0604020202020204" pitchFamily="34" charset="0"/>
              </a:rPr>
              <a:t>la differenza tra integratore alimentare e farmaco?</a:t>
            </a:r>
          </a:p>
        </p:txBody>
      </p:sp>
      <p:sp>
        <p:nvSpPr>
          <p:cNvPr id="7" name="object 7"/>
          <p:cNvSpPr txBox="1"/>
          <p:nvPr/>
        </p:nvSpPr>
        <p:spPr>
          <a:xfrm>
            <a:off x="5251958" y="2573084"/>
            <a:ext cx="5442166" cy="1528310"/>
          </a:xfrm>
          <a:prstGeom prst="rect">
            <a:avLst/>
          </a:prstGeom>
        </p:spPr>
        <p:txBody>
          <a:bodyPr vert="horz" wrap="square" lIns="0" tIns="0" rIns="0" bIns="0" rtlCol="0">
            <a:spAutoFit/>
          </a:bodyPr>
          <a:lstStyle/>
          <a:p>
            <a:pPr marL="0" marR="0">
              <a:lnSpc>
                <a:spcPts val="2010"/>
              </a:lnSpc>
              <a:spcBef>
                <a:spcPts val="0"/>
              </a:spcBef>
              <a:spcAft>
                <a:spcPts val="0"/>
              </a:spcAft>
            </a:pPr>
            <a:r>
              <a:rPr sz="1800" dirty="0">
                <a:solidFill>
                  <a:srgbClr val="0070C0"/>
                </a:solidFill>
                <a:latin typeface="Arial" panose="020B0604020202020204" pitchFamily="34" charset="0"/>
                <a:cs typeface="Arial" panose="020B0604020202020204" pitchFamily="34" charset="0"/>
              </a:rPr>
              <a:t>.</a:t>
            </a:r>
            <a:r>
              <a:rPr sz="1800" spc="982" dirty="0">
                <a:solidFill>
                  <a:srgbClr val="0070C0"/>
                </a:solidFill>
                <a:latin typeface="Arial" panose="020B0604020202020204" pitchFamily="34" charset="0"/>
                <a:cs typeface="Arial" panose="020B0604020202020204" pitchFamily="34" charset="0"/>
              </a:rPr>
              <a:t> </a:t>
            </a:r>
            <a:r>
              <a:rPr sz="1800" b="1" dirty="0">
                <a:solidFill>
                  <a:srgbClr val="0070C0"/>
                </a:solidFill>
                <a:latin typeface="Arial" panose="020B0604020202020204" pitchFamily="34" charset="0"/>
                <a:cs typeface="Arial" panose="020B0604020202020204" pitchFamily="34" charset="0"/>
              </a:rPr>
              <a:t>Gli integratori alimentari sono efficaci?</a:t>
            </a:r>
          </a:p>
          <a:p>
            <a:pPr marL="0" marR="0">
              <a:lnSpc>
                <a:spcPts val="2010"/>
              </a:lnSpc>
              <a:spcBef>
                <a:spcPts val="1279"/>
              </a:spcBef>
              <a:spcAft>
                <a:spcPts val="0"/>
              </a:spcAft>
            </a:pPr>
            <a:r>
              <a:rPr sz="1800" dirty="0">
                <a:solidFill>
                  <a:srgbClr val="0070C0"/>
                </a:solidFill>
                <a:latin typeface="Arial" panose="020B0604020202020204" pitchFamily="34" charset="0"/>
                <a:cs typeface="Arial" panose="020B0604020202020204" pitchFamily="34" charset="0"/>
              </a:rPr>
              <a:t>.</a:t>
            </a:r>
            <a:r>
              <a:rPr sz="1800" spc="982" dirty="0">
                <a:solidFill>
                  <a:srgbClr val="0070C0"/>
                </a:solidFill>
                <a:latin typeface="Arial" panose="020B0604020202020204" pitchFamily="34" charset="0"/>
                <a:cs typeface="Arial" panose="020B0604020202020204" pitchFamily="34" charset="0"/>
              </a:rPr>
              <a:t> </a:t>
            </a:r>
            <a:r>
              <a:rPr sz="1800" b="1" dirty="0">
                <a:solidFill>
                  <a:srgbClr val="0070C0"/>
                </a:solidFill>
                <a:latin typeface="Arial" panose="020B0604020202020204" pitchFamily="34" charset="0"/>
                <a:cs typeface="Arial" panose="020B0604020202020204" pitchFamily="34" charset="0"/>
              </a:rPr>
              <a:t>Gli integratori alimentari sono sicuri?</a:t>
            </a:r>
          </a:p>
          <a:p>
            <a:pPr marL="0" marR="0">
              <a:lnSpc>
                <a:spcPts val="2010"/>
              </a:lnSpc>
              <a:spcBef>
                <a:spcPts val="1229"/>
              </a:spcBef>
              <a:spcAft>
                <a:spcPts val="0"/>
              </a:spcAft>
            </a:pPr>
            <a:r>
              <a:rPr sz="1800" dirty="0">
                <a:solidFill>
                  <a:srgbClr val="0070C0"/>
                </a:solidFill>
                <a:latin typeface="Arial" panose="020B0604020202020204" pitchFamily="34" charset="0"/>
                <a:cs typeface="Arial" panose="020B0604020202020204" pitchFamily="34" charset="0"/>
              </a:rPr>
              <a:t>.</a:t>
            </a:r>
            <a:r>
              <a:rPr sz="1800" spc="982" dirty="0">
                <a:solidFill>
                  <a:srgbClr val="0070C0"/>
                </a:solidFill>
                <a:latin typeface="Arial" panose="020B0604020202020204" pitchFamily="34" charset="0"/>
                <a:cs typeface="Arial" panose="020B0604020202020204" pitchFamily="34" charset="0"/>
              </a:rPr>
              <a:t> </a:t>
            </a:r>
            <a:r>
              <a:rPr sz="1800" b="1" dirty="0">
                <a:solidFill>
                  <a:srgbClr val="0070C0"/>
                </a:solidFill>
                <a:latin typeface="Arial" panose="020B0604020202020204" pitchFamily="34" charset="0"/>
                <a:cs typeface="Arial" panose="020B0604020202020204" pitchFamily="34" charset="0"/>
              </a:rPr>
              <a:t>Per quanto tempo posso assumere</a:t>
            </a:r>
            <a:r>
              <a:rPr sz="1800" b="1" spc="26" dirty="0">
                <a:solidFill>
                  <a:srgbClr val="0070C0"/>
                </a:solidFill>
                <a:latin typeface="Arial" panose="020B0604020202020204" pitchFamily="34" charset="0"/>
                <a:cs typeface="Arial" panose="020B0604020202020204" pitchFamily="34" charset="0"/>
              </a:rPr>
              <a:t> </a:t>
            </a:r>
            <a:r>
              <a:rPr sz="1800" b="1" dirty="0">
                <a:solidFill>
                  <a:srgbClr val="0070C0"/>
                </a:solidFill>
                <a:latin typeface="Arial" panose="020B0604020202020204" pitchFamily="34" charset="0"/>
                <a:cs typeface="Arial" panose="020B0604020202020204" pitchFamily="34" charset="0"/>
              </a:rPr>
              <a:t>integratori</a:t>
            </a:r>
          </a:p>
          <a:p>
            <a:pPr marL="286511" marR="0">
              <a:lnSpc>
                <a:spcPts val="2010"/>
              </a:lnSpc>
              <a:spcBef>
                <a:spcPts val="1232"/>
              </a:spcBef>
              <a:spcAft>
                <a:spcPts val="0"/>
              </a:spcAft>
            </a:pPr>
            <a:r>
              <a:rPr sz="1800" b="1" dirty="0">
                <a:solidFill>
                  <a:srgbClr val="0070C0"/>
                </a:solidFill>
                <a:latin typeface="Arial" panose="020B0604020202020204" pitchFamily="34" charset="0"/>
                <a:cs typeface="Arial" panose="020B0604020202020204" pitchFamily="34" charset="0"/>
              </a:rPr>
              <a:t>alimentari?</a:t>
            </a:r>
          </a:p>
        </p:txBody>
      </p:sp>
      <p:sp>
        <p:nvSpPr>
          <p:cNvPr id="8" name="object 8"/>
          <p:cNvSpPr txBox="1"/>
          <p:nvPr/>
        </p:nvSpPr>
        <p:spPr>
          <a:xfrm>
            <a:off x="5251958" y="4219385"/>
            <a:ext cx="5784304" cy="704969"/>
          </a:xfrm>
          <a:prstGeom prst="rect">
            <a:avLst/>
          </a:prstGeom>
        </p:spPr>
        <p:txBody>
          <a:bodyPr vert="horz" wrap="square" lIns="0" tIns="0" rIns="0" bIns="0" rtlCol="0">
            <a:spAutoFit/>
          </a:bodyPr>
          <a:lstStyle/>
          <a:p>
            <a:pPr marL="0" marR="0">
              <a:lnSpc>
                <a:spcPts val="2010"/>
              </a:lnSpc>
              <a:spcBef>
                <a:spcPts val="0"/>
              </a:spcBef>
              <a:spcAft>
                <a:spcPts val="0"/>
              </a:spcAft>
            </a:pPr>
            <a:r>
              <a:rPr sz="1800" dirty="0">
                <a:solidFill>
                  <a:srgbClr val="0070C0"/>
                </a:solidFill>
                <a:latin typeface="Arial" panose="020B0604020202020204" pitchFamily="34" charset="0"/>
                <a:cs typeface="Arial" panose="020B0604020202020204" pitchFamily="34" charset="0"/>
              </a:rPr>
              <a:t>.</a:t>
            </a:r>
            <a:r>
              <a:rPr sz="1800" spc="982" dirty="0">
                <a:solidFill>
                  <a:srgbClr val="0070C0"/>
                </a:solidFill>
                <a:latin typeface="Arial" panose="020B0604020202020204" pitchFamily="34" charset="0"/>
                <a:cs typeface="Arial" panose="020B0604020202020204" pitchFamily="34" charset="0"/>
              </a:rPr>
              <a:t> </a:t>
            </a:r>
            <a:r>
              <a:rPr sz="1800" b="1" dirty="0">
                <a:solidFill>
                  <a:srgbClr val="0070C0"/>
                </a:solidFill>
                <a:latin typeface="Arial" panose="020B0604020202020204" pitchFamily="34" charset="0"/>
                <a:cs typeface="Arial" panose="020B0604020202020204" pitchFamily="34" charset="0"/>
              </a:rPr>
              <a:t>Gli integratori alimentari hanno effetti collaterali?</a:t>
            </a:r>
          </a:p>
          <a:p>
            <a:pPr marL="0" marR="0">
              <a:lnSpc>
                <a:spcPts val="2010"/>
              </a:lnSpc>
              <a:spcBef>
                <a:spcPts val="1279"/>
              </a:spcBef>
              <a:spcAft>
                <a:spcPts val="0"/>
              </a:spcAft>
            </a:pPr>
            <a:r>
              <a:rPr sz="1800" dirty="0">
                <a:solidFill>
                  <a:srgbClr val="0070C0"/>
                </a:solidFill>
                <a:latin typeface="Arial" panose="020B0604020202020204" pitchFamily="34" charset="0"/>
                <a:cs typeface="Arial" panose="020B0604020202020204" pitchFamily="34" charset="0"/>
              </a:rPr>
              <a:t>.</a:t>
            </a:r>
            <a:r>
              <a:rPr sz="1800" spc="982" dirty="0">
                <a:solidFill>
                  <a:srgbClr val="0070C0"/>
                </a:solidFill>
                <a:latin typeface="Arial" panose="020B0604020202020204" pitchFamily="34" charset="0"/>
                <a:cs typeface="Arial" panose="020B0604020202020204" pitchFamily="34" charset="0"/>
              </a:rPr>
              <a:t> </a:t>
            </a:r>
            <a:r>
              <a:rPr sz="1800" b="1" dirty="0">
                <a:solidFill>
                  <a:srgbClr val="0070C0"/>
                </a:solidFill>
                <a:latin typeface="Arial" panose="020B0604020202020204" pitchFamily="34" charset="0"/>
                <a:cs typeface="Arial" panose="020B0604020202020204" pitchFamily="34" charset="0"/>
              </a:rPr>
              <a:t>Si possono prendere più integratori insieme?</a:t>
            </a:r>
          </a:p>
        </p:txBody>
      </p:sp>
      <p:sp>
        <p:nvSpPr>
          <p:cNvPr id="9" name="object 9"/>
          <p:cNvSpPr txBox="1"/>
          <p:nvPr/>
        </p:nvSpPr>
        <p:spPr>
          <a:xfrm>
            <a:off x="1563370" y="5173094"/>
            <a:ext cx="9220459" cy="983603"/>
          </a:xfrm>
          <a:prstGeom prst="rect">
            <a:avLst/>
          </a:prstGeom>
        </p:spPr>
        <p:txBody>
          <a:bodyPr vert="horz" wrap="square" lIns="0" tIns="0" rIns="0" bIns="0" rtlCol="0">
            <a:spAutoFit/>
          </a:bodyPr>
          <a:lstStyle/>
          <a:p>
            <a:pPr marL="0" marR="0">
              <a:lnSpc>
                <a:spcPts val="3914"/>
              </a:lnSpc>
              <a:spcBef>
                <a:spcPts val="0"/>
              </a:spcBef>
              <a:spcAft>
                <a:spcPts val="0"/>
              </a:spcAft>
            </a:pPr>
            <a:r>
              <a:rPr sz="3200" b="1" spc="-22" dirty="0">
                <a:solidFill>
                  <a:srgbClr val="FF0000"/>
                </a:solidFill>
                <a:latin typeface="Calibri"/>
                <a:cs typeface="Calibri"/>
              </a:rPr>
              <a:t>Per</a:t>
            </a:r>
            <a:r>
              <a:rPr sz="3200" b="1" spc="24" dirty="0">
                <a:solidFill>
                  <a:srgbClr val="FF0000"/>
                </a:solidFill>
                <a:latin typeface="Calibri"/>
                <a:cs typeface="Calibri"/>
              </a:rPr>
              <a:t> </a:t>
            </a:r>
            <a:r>
              <a:rPr sz="3200" b="1" dirty="0">
                <a:solidFill>
                  <a:srgbClr val="FF0000"/>
                </a:solidFill>
                <a:latin typeface="Calibri"/>
                <a:cs typeface="Calibri"/>
              </a:rPr>
              <a:t>la legge</a:t>
            </a:r>
            <a:r>
              <a:rPr sz="3200" b="1" spc="-14" dirty="0">
                <a:solidFill>
                  <a:srgbClr val="FF0000"/>
                </a:solidFill>
                <a:latin typeface="Calibri"/>
                <a:cs typeface="Calibri"/>
              </a:rPr>
              <a:t> </a:t>
            </a:r>
            <a:r>
              <a:rPr sz="3200" b="1" dirty="0">
                <a:solidFill>
                  <a:srgbClr val="FF0000"/>
                </a:solidFill>
                <a:latin typeface="Calibri"/>
                <a:cs typeface="Calibri"/>
              </a:rPr>
              <a:t>italiana</a:t>
            </a:r>
            <a:r>
              <a:rPr sz="3200" b="1" spc="-31" dirty="0">
                <a:solidFill>
                  <a:srgbClr val="FF0000"/>
                </a:solidFill>
                <a:latin typeface="Calibri"/>
                <a:cs typeface="Calibri"/>
              </a:rPr>
              <a:t> </a:t>
            </a:r>
            <a:r>
              <a:rPr sz="3200" b="1" dirty="0">
                <a:solidFill>
                  <a:srgbClr val="FF0000"/>
                </a:solidFill>
                <a:latin typeface="Calibri"/>
                <a:cs typeface="Calibri"/>
              </a:rPr>
              <a:t>ed </a:t>
            </a:r>
            <a:r>
              <a:rPr sz="3200" b="1" dirty="0" err="1">
                <a:solidFill>
                  <a:srgbClr val="FF0000"/>
                </a:solidFill>
                <a:latin typeface="Calibri"/>
                <a:cs typeface="Calibri"/>
              </a:rPr>
              <a:t>europea</a:t>
            </a:r>
            <a:endParaRPr lang="it-IT" sz="3200" b="1" dirty="0">
              <a:solidFill>
                <a:srgbClr val="FF0000"/>
              </a:solidFill>
              <a:latin typeface="Calibri"/>
              <a:cs typeface="Calibri"/>
            </a:endParaRPr>
          </a:p>
          <a:p>
            <a:pPr marL="0" marR="0">
              <a:lnSpc>
                <a:spcPts val="3914"/>
              </a:lnSpc>
              <a:spcBef>
                <a:spcPts val="0"/>
              </a:spcBef>
              <a:spcAft>
                <a:spcPts val="0"/>
              </a:spcAft>
            </a:pPr>
            <a:r>
              <a:rPr sz="3200" b="1" dirty="0" err="1">
                <a:solidFill>
                  <a:srgbClr val="FF0000"/>
                </a:solidFill>
                <a:latin typeface="Calibri"/>
                <a:cs typeface="Calibri"/>
              </a:rPr>
              <a:t>gli</a:t>
            </a:r>
            <a:r>
              <a:rPr sz="3200" b="1" dirty="0">
                <a:solidFill>
                  <a:srgbClr val="FF0000"/>
                </a:solidFill>
                <a:latin typeface="Calibri"/>
                <a:cs typeface="Calibri"/>
              </a:rPr>
              <a:t> </a:t>
            </a:r>
            <a:r>
              <a:rPr sz="3200" b="1" spc="-33" dirty="0">
                <a:solidFill>
                  <a:srgbClr val="FF0000"/>
                </a:solidFill>
                <a:latin typeface="Calibri"/>
                <a:cs typeface="Calibri"/>
              </a:rPr>
              <a:t>INTEGRATORI</a:t>
            </a:r>
            <a:r>
              <a:rPr sz="3200" b="1" spc="24" dirty="0">
                <a:solidFill>
                  <a:srgbClr val="FF0000"/>
                </a:solidFill>
                <a:latin typeface="Calibri"/>
                <a:cs typeface="Calibri"/>
              </a:rPr>
              <a:t> </a:t>
            </a:r>
            <a:r>
              <a:rPr sz="3200" b="1" dirty="0" err="1">
                <a:solidFill>
                  <a:srgbClr val="FF0000"/>
                </a:solidFill>
                <a:latin typeface="Calibri"/>
                <a:cs typeface="Calibri"/>
              </a:rPr>
              <a:t>sono</a:t>
            </a:r>
            <a:r>
              <a:rPr lang="it-IT" sz="3200" b="1" dirty="0">
                <a:solidFill>
                  <a:srgbClr val="FF0000"/>
                </a:solidFill>
                <a:latin typeface="Calibri"/>
                <a:cs typeface="Calibri"/>
              </a:rPr>
              <a:t> </a:t>
            </a:r>
            <a:r>
              <a:rPr sz="3200" b="1" dirty="0">
                <a:solidFill>
                  <a:srgbClr val="FF0000"/>
                </a:solidFill>
                <a:latin typeface="Calibri"/>
                <a:cs typeface="Calibri"/>
              </a:rPr>
              <a:t>ALIMENTI</a:t>
            </a:r>
          </a:p>
        </p:txBody>
      </p:sp>
      <p:pic>
        <p:nvPicPr>
          <p:cNvPr id="1026" name="Picture 2">
            <a:extLst>
              <a:ext uri="{FF2B5EF4-FFF2-40B4-BE49-F238E27FC236}">
                <a16:creationId xmlns:a16="http://schemas.microsoft.com/office/drawing/2014/main" id="{2502155C-2865-A2DE-D334-1E4EA403BF9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6738" y="1123984"/>
            <a:ext cx="4647910" cy="39247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1"/>
          <p:cNvSpPr/>
          <p:nvPr/>
        </p:nvSpPr>
        <p:spPr>
          <a:xfrm>
            <a:off x="0" y="0"/>
            <a:ext cx="12192000" cy="6857999"/>
          </a:xfrm>
          <a:prstGeom prst="rect">
            <a:avLst/>
          </a:prstGeom>
          <a:noFill/>
        </p:spPr>
        <p:txBody>
          <a:bodyPr wrap="square" lIns="0" tIns="0" rIns="0" bIns="0" rtlCol="0">
            <a:spAutoFit/>
          </a:bodyPr>
          <a:lstStyle/>
          <a:p>
            <a:endParaRPr/>
          </a:p>
        </p:txBody>
      </p:sp>
      <p:sp>
        <p:nvSpPr>
          <p:cNvPr id="3" name="object 3"/>
          <p:cNvSpPr txBox="1"/>
          <p:nvPr/>
        </p:nvSpPr>
        <p:spPr>
          <a:xfrm>
            <a:off x="894892" y="372150"/>
            <a:ext cx="6813666" cy="468526"/>
          </a:xfrm>
          <a:prstGeom prst="rect">
            <a:avLst/>
          </a:prstGeom>
        </p:spPr>
        <p:txBody>
          <a:bodyPr vert="horz" wrap="square" lIns="0" tIns="0" rIns="0" bIns="0" rtlCol="0">
            <a:spAutoFit/>
          </a:bodyPr>
          <a:lstStyle/>
          <a:p>
            <a:pPr marL="0" marR="0">
              <a:lnSpc>
                <a:spcPts val="3911"/>
              </a:lnSpc>
              <a:spcBef>
                <a:spcPts val="0"/>
              </a:spcBef>
              <a:spcAft>
                <a:spcPts val="0"/>
              </a:spcAft>
            </a:pPr>
            <a:r>
              <a:rPr sz="3200" b="1" dirty="0">
                <a:solidFill>
                  <a:srgbClr val="002060"/>
                </a:solidFill>
                <a:latin typeface="Arial" panose="020B0604020202020204" pitchFamily="34" charset="0"/>
                <a:cs typeface="Arial" panose="020B0604020202020204" pitchFamily="34" charset="0"/>
              </a:rPr>
              <a:t>Definizione</a:t>
            </a:r>
            <a:r>
              <a:rPr sz="3200" b="1" spc="20" dirty="0">
                <a:solidFill>
                  <a:srgbClr val="002060"/>
                </a:solidFill>
                <a:latin typeface="Arial" panose="020B0604020202020204" pitchFamily="34" charset="0"/>
                <a:cs typeface="Arial" panose="020B0604020202020204" pitchFamily="34" charset="0"/>
              </a:rPr>
              <a:t> </a:t>
            </a:r>
            <a:r>
              <a:rPr sz="3200" b="1" spc="-10" dirty="0">
                <a:solidFill>
                  <a:srgbClr val="002060"/>
                </a:solidFill>
                <a:latin typeface="Arial" panose="020B0604020202020204" pitchFamily="34" charset="0"/>
                <a:cs typeface="Arial" panose="020B0604020202020204" pitchFamily="34" charset="0"/>
              </a:rPr>
              <a:t>legale</a:t>
            </a:r>
          </a:p>
        </p:txBody>
      </p:sp>
      <p:sp>
        <p:nvSpPr>
          <p:cNvPr id="4" name="object 4"/>
          <p:cNvSpPr txBox="1"/>
          <p:nvPr/>
        </p:nvSpPr>
        <p:spPr>
          <a:xfrm>
            <a:off x="894892" y="1200557"/>
            <a:ext cx="10700356" cy="564257"/>
          </a:xfrm>
          <a:prstGeom prst="rect">
            <a:avLst/>
          </a:prstGeom>
        </p:spPr>
        <p:txBody>
          <a:bodyPr vert="horz" wrap="square" lIns="0" tIns="0" rIns="0" bIns="0" rtlCol="0">
            <a:spAutoFit/>
          </a:bodyPr>
          <a:lstStyle/>
          <a:p>
            <a:pPr marL="0" marR="0">
              <a:lnSpc>
                <a:spcPts val="2219"/>
              </a:lnSpc>
              <a:spcBef>
                <a:spcPts val="0"/>
              </a:spcBef>
              <a:spcAft>
                <a:spcPts val="0"/>
              </a:spcAft>
            </a:pPr>
            <a:r>
              <a:rPr sz="2000" b="1" dirty="0">
                <a:solidFill>
                  <a:srgbClr val="0070C0"/>
                </a:solidFill>
                <a:latin typeface="Arial" panose="020B0604020202020204" pitchFamily="34" charset="0"/>
                <a:cs typeface="Arial" panose="020B0604020202020204" pitchFamily="34" charset="0"/>
              </a:rPr>
              <a:t>Sono</a:t>
            </a:r>
            <a:r>
              <a:rPr sz="2000" b="1" spc="134" dirty="0">
                <a:solidFill>
                  <a:srgbClr val="0070C0"/>
                </a:solidFill>
                <a:latin typeface="Arial" panose="020B0604020202020204" pitchFamily="34" charset="0"/>
                <a:cs typeface="Arial" panose="020B0604020202020204" pitchFamily="34" charset="0"/>
              </a:rPr>
              <a:t> </a:t>
            </a:r>
            <a:r>
              <a:rPr sz="2000" b="1" dirty="0">
                <a:solidFill>
                  <a:srgbClr val="0070C0"/>
                </a:solidFill>
                <a:latin typeface="Arial" panose="020B0604020202020204" pitchFamily="34" charset="0"/>
                <a:cs typeface="Arial" panose="020B0604020202020204" pitchFamily="34" charset="0"/>
              </a:rPr>
              <a:t>disciplinati</a:t>
            </a:r>
            <a:r>
              <a:rPr sz="2000" b="1" spc="134" dirty="0">
                <a:solidFill>
                  <a:srgbClr val="0070C0"/>
                </a:solidFill>
                <a:latin typeface="Arial" panose="020B0604020202020204" pitchFamily="34" charset="0"/>
                <a:cs typeface="Arial" panose="020B0604020202020204" pitchFamily="34" charset="0"/>
              </a:rPr>
              <a:t> </a:t>
            </a:r>
            <a:r>
              <a:rPr sz="2000" b="1" dirty="0">
                <a:solidFill>
                  <a:srgbClr val="0070C0"/>
                </a:solidFill>
                <a:latin typeface="Arial" panose="020B0604020202020204" pitchFamily="34" charset="0"/>
                <a:cs typeface="Arial" panose="020B0604020202020204" pitchFamily="34" charset="0"/>
              </a:rPr>
              <a:t>dalla</a:t>
            </a:r>
            <a:r>
              <a:rPr sz="2000" b="1" spc="129" dirty="0">
                <a:solidFill>
                  <a:srgbClr val="0070C0"/>
                </a:solidFill>
                <a:latin typeface="Arial" panose="020B0604020202020204" pitchFamily="34" charset="0"/>
                <a:cs typeface="Arial" panose="020B0604020202020204" pitchFamily="34" charset="0"/>
              </a:rPr>
              <a:t> </a:t>
            </a:r>
            <a:r>
              <a:rPr sz="2000" b="1" dirty="0">
                <a:solidFill>
                  <a:srgbClr val="0070C0"/>
                </a:solidFill>
                <a:latin typeface="Arial" panose="020B0604020202020204" pitchFamily="34" charset="0"/>
                <a:cs typeface="Arial" panose="020B0604020202020204" pitchFamily="34" charset="0"/>
              </a:rPr>
              <a:t>Direttiva</a:t>
            </a:r>
            <a:r>
              <a:rPr sz="2000" b="1" spc="144" dirty="0">
                <a:solidFill>
                  <a:srgbClr val="0070C0"/>
                </a:solidFill>
                <a:latin typeface="Arial" panose="020B0604020202020204" pitchFamily="34" charset="0"/>
                <a:cs typeface="Arial" panose="020B0604020202020204" pitchFamily="34" charset="0"/>
              </a:rPr>
              <a:t> </a:t>
            </a:r>
            <a:r>
              <a:rPr sz="2000" b="1" dirty="0">
                <a:solidFill>
                  <a:srgbClr val="0070C0"/>
                </a:solidFill>
                <a:latin typeface="Arial" panose="020B0604020202020204" pitchFamily="34" charset="0"/>
                <a:cs typeface="Arial" panose="020B0604020202020204" pitchFamily="34" charset="0"/>
              </a:rPr>
              <a:t>CE/46/2002</a:t>
            </a:r>
            <a:r>
              <a:rPr sz="2000" b="1" spc="139" dirty="0">
                <a:solidFill>
                  <a:srgbClr val="0070C0"/>
                </a:solidFill>
                <a:latin typeface="Arial" panose="020B0604020202020204" pitchFamily="34" charset="0"/>
                <a:cs typeface="Arial" panose="020B0604020202020204" pitchFamily="34" charset="0"/>
              </a:rPr>
              <a:t> </a:t>
            </a:r>
            <a:r>
              <a:rPr sz="2000" b="1" dirty="0">
                <a:solidFill>
                  <a:srgbClr val="0070C0"/>
                </a:solidFill>
                <a:latin typeface="Arial" panose="020B0604020202020204" pitchFamily="34" charset="0"/>
                <a:cs typeface="Arial" panose="020B0604020202020204" pitchFamily="34" charset="0"/>
              </a:rPr>
              <a:t>attuata</a:t>
            </a:r>
            <a:r>
              <a:rPr sz="2000" b="1" spc="141" dirty="0">
                <a:solidFill>
                  <a:srgbClr val="0070C0"/>
                </a:solidFill>
                <a:latin typeface="Arial" panose="020B0604020202020204" pitchFamily="34" charset="0"/>
                <a:cs typeface="Arial" panose="020B0604020202020204" pitchFamily="34" charset="0"/>
              </a:rPr>
              <a:t> </a:t>
            </a:r>
            <a:r>
              <a:rPr sz="2000" b="1" dirty="0">
                <a:solidFill>
                  <a:srgbClr val="0070C0"/>
                </a:solidFill>
                <a:latin typeface="Arial" panose="020B0604020202020204" pitchFamily="34" charset="0"/>
                <a:cs typeface="Arial" panose="020B0604020202020204" pitchFamily="34" charset="0"/>
              </a:rPr>
              <a:t>con</a:t>
            </a:r>
            <a:r>
              <a:rPr sz="2000" b="1" spc="146" dirty="0">
                <a:solidFill>
                  <a:srgbClr val="0070C0"/>
                </a:solidFill>
                <a:latin typeface="Arial" panose="020B0604020202020204" pitchFamily="34" charset="0"/>
                <a:cs typeface="Arial" panose="020B0604020202020204" pitchFamily="34" charset="0"/>
              </a:rPr>
              <a:t> </a:t>
            </a:r>
            <a:r>
              <a:rPr sz="2000" b="1" dirty="0">
                <a:solidFill>
                  <a:srgbClr val="0070C0"/>
                </a:solidFill>
                <a:latin typeface="Arial" panose="020B0604020202020204" pitchFamily="34" charset="0"/>
                <a:cs typeface="Arial" panose="020B0604020202020204" pitchFamily="34" charset="0"/>
              </a:rPr>
              <a:t>il</a:t>
            </a:r>
            <a:r>
              <a:rPr sz="2000" b="1" spc="136" dirty="0">
                <a:solidFill>
                  <a:srgbClr val="0070C0"/>
                </a:solidFill>
                <a:latin typeface="Arial" panose="020B0604020202020204" pitchFamily="34" charset="0"/>
                <a:cs typeface="Arial" panose="020B0604020202020204" pitchFamily="34" charset="0"/>
              </a:rPr>
              <a:t> </a:t>
            </a:r>
            <a:r>
              <a:rPr sz="2000" b="1" dirty="0">
                <a:solidFill>
                  <a:srgbClr val="0070C0"/>
                </a:solidFill>
                <a:latin typeface="Arial" panose="020B0604020202020204" pitchFamily="34" charset="0"/>
                <a:cs typeface="Arial" panose="020B0604020202020204" pitchFamily="34" charset="0"/>
              </a:rPr>
              <a:t>D.L.</a:t>
            </a:r>
            <a:r>
              <a:rPr sz="2000" b="1" spc="139" dirty="0">
                <a:solidFill>
                  <a:srgbClr val="0070C0"/>
                </a:solidFill>
                <a:latin typeface="Arial" panose="020B0604020202020204" pitchFamily="34" charset="0"/>
                <a:cs typeface="Arial" panose="020B0604020202020204" pitchFamily="34" charset="0"/>
              </a:rPr>
              <a:t> </a:t>
            </a:r>
            <a:r>
              <a:rPr sz="2000" b="1" dirty="0">
                <a:solidFill>
                  <a:srgbClr val="0070C0"/>
                </a:solidFill>
                <a:latin typeface="Arial" panose="020B0604020202020204" pitchFamily="34" charset="0"/>
                <a:cs typeface="Arial" panose="020B0604020202020204" pitchFamily="34" charset="0"/>
              </a:rPr>
              <a:t>21</a:t>
            </a:r>
            <a:r>
              <a:rPr sz="2000" b="1" spc="160" dirty="0">
                <a:solidFill>
                  <a:srgbClr val="0070C0"/>
                </a:solidFill>
                <a:latin typeface="Arial" panose="020B0604020202020204" pitchFamily="34" charset="0"/>
                <a:cs typeface="Arial" panose="020B0604020202020204" pitchFamily="34" charset="0"/>
              </a:rPr>
              <a:t> </a:t>
            </a:r>
            <a:r>
              <a:rPr sz="2000" b="1" dirty="0">
                <a:solidFill>
                  <a:srgbClr val="0070C0"/>
                </a:solidFill>
                <a:latin typeface="Arial" panose="020B0604020202020204" pitchFamily="34" charset="0"/>
                <a:cs typeface="Arial" panose="020B0604020202020204" pitchFamily="34" charset="0"/>
              </a:rPr>
              <a:t>maggio</a:t>
            </a:r>
            <a:r>
              <a:rPr sz="2000" b="1" spc="155" dirty="0">
                <a:solidFill>
                  <a:srgbClr val="0070C0"/>
                </a:solidFill>
                <a:latin typeface="Arial" panose="020B0604020202020204" pitchFamily="34" charset="0"/>
                <a:cs typeface="Arial" panose="020B0604020202020204" pitchFamily="34" charset="0"/>
              </a:rPr>
              <a:t> </a:t>
            </a:r>
            <a:r>
              <a:rPr sz="2000" b="1" dirty="0">
                <a:solidFill>
                  <a:srgbClr val="0070C0"/>
                </a:solidFill>
                <a:latin typeface="Arial" panose="020B0604020202020204" pitchFamily="34" charset="0"/>
                <a:cs typeface="Arial" panose="020B0604020202020204" pitchFamily="34" charset="0"/>
              </a:rPr>
              <a:t>2004</a:t>
            </a:r>
            <a:r>
              <a:rPr sz="2000" b="1" spc="140" dirty="0">
                <a:solidFill>
                  <a:srgbClr val="0070C0"/>
                </a:solidFill>
                <a:latin typeface="Arial" panose="020B0604020202020204" pitchFamily="34" charset="0"/>
                <a:cs typeface="Arial" panose="020B0604020202020204" pitchFamily="34" charset="0"/>
              </a:rPr>
              <a:t> </a:t>
            </a:r>
            <a:r>
              <a:rPr sz="2000" b="1" dirty="0">
                <a:solidFill>
                  <a:srgbClr val="0070C0"/>
                </a:solidFill>
                <a:latin typeface="Arial" panose="020B0604020202020204" pitchFamily="34" charset="0"/>
                <a:cs typeface="Arial" panose="020B0604020202020204" pitchFamily="34" charset="0"/>
              </a:rPr>
              <a:t>n.169</a:t>
            </a:r>
            <a:r>
              <a:rPr sz="2000" b="1" spc="131" dirty="0">
                <a:solidFill>
                  <a:srgbClr val="0070C0"/>
                </a:solidFill>
                <a:latin typeface="Arial" panose="020B0604020202020204" pitchFamily="34" charset="0"/>
                <a:cs typeface="Arial" panose="020B0604020202020204" pitchFamily="34" charset="0"/>
              </a:rPr>
              <a:t> </a:t>
            </a:r>
            <a:r>
              <a:rPr sz="2000" b="1" dirty="0">
                <a:solidFill>
                  <a:srgbClr val="0070C0"/>
                </a:solidFill>
                <a:latin typeface="Arial" panose="020B0604020202020204" pitchFamily="34" charset="0"/>
                <a:cs typeface="Arial" panose="020B0604020202020204" pitchFamily="34" charset="0"/>
              </a:rPr>
              <a:t>e</a:t>
            </a:r>
            <a:r>
              <a:rPr sz="2000" b="1" spc="148" dirty="0">
                <a:solidFill>
                  <a:srgbClr val="0070C0"/>
                </a:solidFill>
                <a:latin typeface="Arial" panose="020B0604020202020204" pitchFamily="34" charset="0"/>
                <a:cs typeface="Arial" panose="020B0604020202020204" pitchFamily="34" charset="0"/>
              </a:rPr>
              <a:t> </a:t>
            </a:r>
            <a:r>
              <a:rPr sz="2000" b="1" dirty="0" err="1">
                <a:solidFill>
                  <a:srgbClr val="0070C0"/>
                </a:solidFill>
                <a:latin typeface="Arial" panose="020B0604020202020204" pitchFamily="34" charset="0"/>
                <a:cs typeface="Arial" panose="020B0604020202020204" pitchFamily="34" charset="0"/>
              </a:rPr>
              <a:t>sono</a:t>
            </a:r>
            <a:r>
              <a:rPr sz="2000" b="1" spc="135" dirty="0">
                <a:solidFill>
                  <a:srgbClr val="0070C0"/>
                </a:solidFill>
                <a:latin typeface="Arial" panose="020B0604020202020204" pitchFamily="34" charset="0"/>
                <a:cs typeface="Arial" panose="020B0604020202020204" pitchFamily="34" charset="0"/>
              </a:rPr>
              <a:t> </a:t>
            </a:r>
            <a:r>
              <a:rPr sz="2000" b="1" dirty="0" err="1">
                <a:solidFill>
                  <a:srgbClr val="0070C0"/>
                </a:solidFill>
                <a:latin typeface="Arial" panose="020B0604020202020204" pitchFamily="34" charset="0"/>
                <a:cs typeface="Arial" panose="020B0604020202020204" pitchFamily="34" charset="0"/>
              </a:rPr>
              <a:t>definiti</a:t>
            </a:r>
            <a:r>
              <a:rPr lang="it-IT" sz="2000" b="1" dirty="0">
                <a:solidFill>
                  <a:srgbClr val="0070C0"/>
                </a:solidFill>
                <a:latin typeface="Arial" panose="020B0604020202020204" pitchFamily="34" charset="0"/>
                <a:cs typeface="Arial" panose="020B0604020202020204" pitchFamily="34" charset="0"/>
              </a:rPr>
              <a:t> </a:t>
            </a:r>
            <a:r>
              <a:rPr sz="2000" b="1" dirty="0">
                <a:solidFill>
                  <a:srgbClr val="0070C0"/>
                </a:solidFill>
                <a:latin typeface="Arial" panose="020B0604020202020204" pitchFamily="34" charset="0"/>
                <a:cs typeface="Arial" panose="020B0604020202020204" pitchFamily="34" charset="0"/>
              </a:rPr>
              <a:t>come</a:t>
            </a:r>
          </a:p>
        </p:txBody>
      </p:sp>
      <p:sp>
        <p:nvSpPr>
          <p:cNvPr id="5" name="object 5"/>
          <p:cNvSpPr txBox="1"/>
          <p:nvPr/>
        </p:nvSpPr>
        <p:spPr>
          <a:xfrm>
            <a:off x="894892" y="2178938"/>
            <a:ext cx="10700356" cy="1544782"/>
          </a:xfrm>
          <a:prstGeom prst="rect">
            <a:avLst/>
          </a:prstGeom>
        </p:spPr>
        <p:txBody>
          <a:bodyPr vert="horz" wrap="square" lIns="0" tIns="0" rIns="0" bIns="0" rtlCol="0">
            <a:spAutoFit/>
          </a:bodyPr>
          <a:lstStyle/>
          <a:p>
            <a:pPr marL="96011" marR="0" algn="just">
              <a:lnSpc>
                <a:spcPts val="1993"/>
              </a:lnSpc>
              <a:spcBef>
                <a:spcPts val="0"/>
              </a:spcBef>
              <a:spcAft>
                <a:spcPts val="0"/>
              </a:spcAft>
            </a:pPr>
            <a:r>
              <a:rPr sz="2400" b="1" i="1" dirty="0">
                <a:solidFill>
                  <a:srgbClr val="002060"/>
                </a:solidFill>
                <a:latin typeface="Arial" panose="020B0604020202020204" pitchFamily="34" charset="0"/>
                <a:cs typeface="Arial" panose="020B0604020202020204" pitchFamily="34" charset="0"/>
              </a:rPr>
              <a:t>i</a:t>
            </a:r>
            <a:r>
              <a:rPr sz="2400" b="1" i="1" spc="298" dirty="0">
                <a:solidFill>
                  <a:srgbClr val="002060"/>
                </a:solidFill>
                <a:latin typeface="Arial" panose="020B0604020202020204" pitchFamily="34" charset="0"/>
                <a:cs typeface="Arial" panose="020B0604020202020204" pitchFamily="34" charset="0"/>
              </a:rPr>
              <a:t> </a:t>
            </a:r>
            <a:r>
              <a:rPr sz="2400" b="1" i="1" dirty="0">
                <a:solidFill>
                  <a:srgbClr val="002060"/>
                </a:solidFill>
                <a:latin typeface="Arial" panose="020B0604020202020204" pitchFamily="34" charset="0"/>
                <a:cs typeface="Arial" panose="020B0604020202020204" pitchFamily="34" charset="0"/>
              </a:rPr>
              <a:t>prodotti</a:t>
            </a:r>
            <a:r>
              <a:rPr sz="2400" b="1" i="1" spc="299" dirty="0">
                <a:solidFill>
                  <a:srgbClr val="002060"/>
                </a:solidFill>
                <a:latin typeface="Arial" panose="020B0604020202020204" pitchFamily="34" charset="0"/>
                <a:cs typeface="Arial" panose="020B0604020202020204" pitchFamily="34" charset="0"/>
              </a:rPr>
              <a:t> </a:t>
            </a:r>
            <a:r>
              <a:rPr sz="2400" b="1" i="1" dirty="0">
                <a:solidFill>
                  <a:srgbClr val="002060"/>
                </a:solidFill>
                <a:latin typeface="Arial" panose="020B0604020202020204" pitchFamily="34" charset="0"/>
                <a:cs typeface="Arial" panose="020B0604020202020204" pitchFamily="34" charset="0"/>
              </a:rPr>
              <a:t>alimentari</a:t>
            </a:r>
            <a:r>
              <a:rPr sz="2400" b="1" i="1" spc="298" dirty="0">
                <a:solidFill>
                  <a:srgbClr val="002060"/>
                </a:solidFill>
                <a:latin typeface="Arial" panose="020B0604020202020204" pitchFamily="34" charset="0"/>
                <a:cs typeface="Arial" panose="020B0604020202020204" pitchFamily="34" charset="0"/>
              </a:rPr>
              <a:t> </a:t>
            </a:r>
            <a:r>
              <a:rPr sz="2400" b="1" i="1" dirty="0">
                <a:solidFill>
                  <a:srgbClr val="002060"/>
                </a:solidFill>
                <a:latin typeface="Arial" panose="020B0604020202020204" pitchFamily="34" charset="0"/>
                <a:cs typeface="Arial" panose="020B0604020202020204" pitchFamily="34" charset="0"/>
              </a:rPr>
              <a:t>destinati</a:t>
            </a:r>
            <a:r>
              <a:rPr sz="2400" b="1" i="1" spc="270" dirty="0">
                <a:solidFill>
                  <a:srgbClr val="002060"/>
                </a:solidFill>
                <a:latin typeface="Arial" panose="020B0604020202020204" pitchFamily="34" charset="0"/>
                <a:cs typeface="Arial" panose="020B0604020202020204" pitchFamily="34" charset="0"/>
              </a:rPr>
              <a:t> </a:t>
            </a:r>
            <a:r>
              <a:rPr sz="2400" b="1" i="1" dirty="0">
                <a:solidFill>
                  <a:srgbClr val="002060"/>
                </a:solidFill>
                <a:latin typeface="Arial" panose="020B0604020202020204" pitchFamily="34" charset="0"/>
                <a:cs typeface="Arial" panose="020B0604020202020204" pitchFamily="34" charset="0"/>
              </a:rPr>
              <a:t>ad</a:t>
            </a:r>
            <a:r>
              <a:rPr sz="2400" b="1" i="1" spc="294" dirty="0">
                <a:solidFill>
                  <a:srgbClr val="002060"/>
                </a:solidFill>
                <a:latin typeface="Arial" panose="020B0604020202020204" pitchFamily="34" charset="0"/>
                <a:cs typeface="Arial" panose="020B0604020202020204" pitchFamily="34" charset="0"/>
              </a:rPr>
              <a:t> </a:t>
            </a:r>
            <a:r>
              <a:rPr sz="2400" b="1" i="1" dirty="0">
                <a:solidFill>
                  <a:srgbClr val="002060"/>
                </a:solidFill>
                <a:latin typeface="Arial" panose="020B0604020202020204" pitchFamily="34" charset="0"/>
                <a:cs typeface="Arial" panose="020B0604020202020204" pitchFamily="34" charset="0"/>
              </a:rPr>
              <a:t>integrare</a:t>
            </a:r>
            <a:r>
              <a:rPr sz="2400" b="1" i="1" spc="302" dirty="0">
                <a:solidFill>
                  <a:srgbClr val="002060"/>
                </a:solidFill>
                <a:latin typeface="Arial" panose="020B0604020202020204" pitchFamily="34" charset="0"/>
                <a:cs typeface="Arial" panose="020B0604020202020204" pitchFamily="34" charset="0"/>
              </a:rPr>
              <a:t> </a:t>
            </a:r>
            <a:r>
              <a:rPr sz="2400" b="1" i="1" dirty="0">
                <a:solidFill>
                  <a:srgbClr val="002060"/>
                </a:solidFill>
                <a:latin typeface="Arial" panose="020B0604020202020204" pitchFamily="34" charset="0"/>
                <a:cs typeface="Arial" panose="020B0604020202020204" pitchFamily="34" charset="0"/>
              </a:rPr>
              <a:t>la</a:t>
            </a:r>
            <a:r>
              <a:rPr sz="2400" b="1" i="1" spc="280" dirty="0">
                <a:solidFill>
                  <a:srgbClr val="002060"/>
                </a:solidFill>
                <a:latin typeface="Arial" panose="020B0604020202020204" pitchFamily="34" charset="0"/>
                <a:cs typeface="Arial" panose="020B0604020202020204" pitchFamily="34" charset="0"/>
              </a:rPr>
              <a:t> </a:t>
            </a:r>
            <a:r>
              <a:rPr sz="2400" b="1" i="1" dirty="0">
                <a:solidFill>
                  <a:srgbClr val="002060"/>
                </a:solidFill>
                <a:latin typeface="Arial" panose="020B0604020202020204" pitchFamily="34" charset="0"/>
                <a:cs typeface="Arial" panose="020B0604020202020204" pitchFamily="34" charset="0"/>
              </a:rPr>
              <a:t>comune</a:t>
            </a:r>
            <a:r>
              <a:rPr sz="2400" b="1" i="1" spc="300" dirty="0">
                <a:solidFill>
                  <a:srgbClr val="002060"/>
                </a:solidFill>
                <a:latin typeface="Arial" panose="020B0604020202020204" pitchFamily="34" charset="0"/>
                <a:cs typeface="Arial" panose="020B0604020202020204" pitchFamily="34" charset="0"/>
              </a:rPr>
              <a:t> </a:t>
            </a:r>
            <a:r>
              <a:rPr sz="2400" b="1" i="1" dirty="0">
                <a:solidFill>
                  <a:srgbClr val="002060"/>
                </a:solidFill>
                <a:latin typeface="Arial" panose="020B0604020202020204" pitchFamily="34" charset="0"/>
                <a:cs typeface="Arial" panose="020B0604020202020204" pitchFamily="34" charset="0"/>
              </a:rPr>
              <a:t>dieta</a:t>
            </a:r>
            <a:r>
              <a:rPr sz="2400" b="1" i="1" spc="285" dirty="0">
                <a:solidFill>
                  <a:srgbClr val="002060"/>
                </a:solidFill>
                <a:latin typeface="Arial" panose="020B0604020202020204" pitchFamily="34" charset="0"/>
                <a:cs typeface="Arial" panose="020B0604020202020204" pitchFamily="34" charset="0"/>
              </a:rPr>
              <a:t> </a:t>
            </a:r>
            <a:r>
              <a:rPr sz="2400" b="1" i="1" dirty="0">
                <a:solidFill>
                  <a:srgbClr val="002060"/>
                </a:solidFill>
                <a:latin typeface="Arial" panose="020B0604020202020204" pitchFamily="34" charset="0"/>
                <a:cs typeface="Arial" panose="020B0604020202020204" pitchFamily="34" charset="0"/>
              </a:rPr>
              <a:t>e</a:t>
            </a:r>
            <a:r>
              <a:rPr sz="2400" b="1" i="1" spc="287" dirty="0">
                <a:solidFill>
                  <a:srgbClr val="002060"/>
                </a:solidFill>
                <a:latin typeface="Arial" panose="020B0604020202020204" pitchFamily="34" charset="0"/>
                <a:cs typeface="Arial" panose="020B0604020202020204" pitchFamily="34" charset="0"/>
              </a:rPr>
              <a:t> </a:t>
            </a:r>
            <a:r>
              <a:rPr sz="2400" b="1" i="1" dirty="0">
                <a:solidFill>
                  <a:srgbClr val="002060"/>
                </a:solidFill>
                <a:latin typeface="Arial" panose="020B0604020202020204" pitchFamily="34" charset="0"/>
                <a:cs typeface="Arial" panose="020B0604020202020204" pitchFamily="34" charset="0"/>
              </a:rPr>
              <a:t>che</a:t>
            </a:r>
            <a:r>
              <a:rPr sz="2400" b="1" i="1" spc="299" dirty="0">
                <a:solidFill>
                  <a:srgbClr val="002060"/>
                </a:solidFill>
                <a:latin typeface="Arial" panose="020B0604020202020204" pitchFamily="34" charset="0"/>
                <a:cs typeface="Arial" panose="020B0604020202020204" pitchFamily="34" charset="0"/>
              </a:rPr>
              <a:t> </a:t>
            </a:r>
            <a:r>
              <a:rPr sz="2400" b="1" i="1" dirty="0" err="1">
                <a:solidFill>
                  <a:srgbClr val="002060"/>
                </a:solidFill>
                <a:latin typeface="Arial" panose="020B0604020202020204" pitchFamily="34" charset="0"/>
                <a:cs typeface="Arial" panose="020B0604020202020204" pitchFamily="34" charset="0"/>
              </a:rPr>
              <a:t>costituiscono</a:t>
            </a:r>
            <a:r>
              <a:rPr sz="2400" b="1" i="1" spc="293" dirty="0">
                <a:solidFill>
                  <a:srgbClr val="002060"/>
                </a:solidFill>
                <a:latin typeface="Arial" panose="020B0604020202020204" pitchFamily="34" charset="0"/>
                <a:cs typeface="Arial" panose="020B0604020202020204" pitchFamily="34" charset="0"/>
              </a:rPr>
              <a:t> </a:t>
            </a:r>
            <a:r>
              <a:rPr sz="2400" b="1" i="1" dirty="0" err="1">
                <a:solidFill>
                  <a:srgbClr val="002060"/>
                </a:solidFill>
                <a:latin typeface="Arial" panose="020B0604020202020204" pitchFamily="34" charset="0"/>
                <a:cs typeface="Arial" panose="020B0604020202020204" pitchFamily="34" charset="0"/>
              </a:rPr>
              <a:t>una</a:t>
            </a:r>
            <a:r>
              <a:rPr lang="it-IT" sz="2400" b="1" i="1" dirty="0">
                <a:solidFill>
                  <a:srgbClr val="002060"/>
                </a:solidFill>
                <a:latin typeface="Arial" panose="020B0604020202020204" pitchFamily="34" charset="0"/>
                <a:cs typeface="Arial" panose="020B0604020202020204" pitchFamily="34" charset="0"/>
              </a:rPr>
              <a:t> </a:t>
            </a:r>
            <a:r>
              <a:rPr sz="2400" b="1" i="1" dirty="0" err="1">
                <a:solidFill>
                  <a:srgbClr val="002060"/>
                </a:solidFill>
                <a:latin typeface="Arial" panose="020B0604020202020204" pitchFamily="34" charset="0"/>
                <a:cs typeface="Arial" panose="020B0604020202020204" pitchFamily="34" charset="0"/>
              </a:rPr>
              <a:t>fonte</a:t>
            </a:r>
            <a:r>
              <a:rPr sz="2400" b="1" i="1" spc="58" dirty="0">
                <a:solidFill>
                  <a:srgbClr val="002060"/>
                </a:solidFill>
                <a:latin typeface="Arial" panose="020B0604020202020204" pitchFamily="34" charset="0"/>
                <a:cs typeface="Arial" panose="020B0604020202020204" pitchFamily="34" charset="0"/>
              </a:rPr>
              <a:t> </a:t>
            </a:r>
            <a:r>
              <a:rPr sz="2400" b="1" i="1" dirty="0">
                <a:solidFill>
                  <a:srgbClr val="002060"/>
                </a:solidFill>
                <a:latin typeface="Arial" panose="020B0604020202020204" pitchFamily="34" charset="0"/>
                <a:cs typeface="Arial" panose="020B0604020202020204" pitchFamily="34" charset="0"/>
              </a:rPr>
              <a:t>concentrata</a:t>
            </a:r>
            <a:r>
              <a:rPr sz="2400" b="1" i="1" spc="70" dirty="0">
                <a:solidFill>
                  <a:srgbClr val="002060"/>
                </a:solidFill>
                <a:latin typeface="Arial" panose="020B0604020202020204" pitchFamily="34" charset="0"/>
                <a:cs typeface="Arial" panose="020B0604020202020204" pitchFamily="34" charset="0"/>
              </a:rPr>
              <a:t> </a:t>
            </a:r>
            <a:r>
              <a:rPr sz="2400" b="1" i="1" dirty="0">
                <a:solidFill>
                  <a:srgbClr val="002060"/>
                </a:solidFill>
                <a:latin typeface="Arial" panose="020B0604020202020204" pitchFamily="34" charset="0"/>
                <a:cs typeface="Arial" panose="020B0604020202020204" pitchFamily="34" charset="0"/>
              </a:rPr>
              <a:t>di</a:t>
            </a:r>
            <a:r>
              <a:rPr sz="2400" b="1" i="1" spc="58" dirty="0">
                <a:solidFill>
                  <a:srgbClr val="002060"/>
                </a:solidFill>
                <a:latin typeface="Arial" panose="020B0604020202020204" pitchFamily="34" charset="0"/>
                <a:cs typeface="Arial" panose="020B0604020202020204" pitchFamily="34" charset="0"/>
              </a:rPr>
              <a:t> </a:t>
            </a:r>
            <a:r>
              <a:rPr sz="2400" b="1" i="1" dirty="0">
                <a:solidFill>
                  <a:srgbClr val="002060"/>
                </a:solidFill>
                <a:latin typeface="Arial" panose="020B0604020202020204" pitchFamily="34" charset="0"/>
                <a:cs typeface="Arial" panose="020B0604020202020204" pitchFamily="34" charset="0"/>
              </a:rPr>
              <a:t>sostanze</a:t>
            </a:r>
            <a:r>
              <a:rPr sz="2400" b="1" i="1" spc="64" dirty="0">
                <a:solidFill>
                  <a:srgbClr val="002060"/>
                </a:solidFill>
                <a:latin typeface="Arial" panose="020B0604020202020204" pitchFamily="34" charset="0"/>
                <a:cs typeface="Arial" panose="020B0604020202020204" pitchFamily="34" charset="0"/>
              </a:rPr>
              <a:t> </a:t>
            </a:r>
            <a:r>
              <a:rPr sz="2400" b="1" i="1" dirty="0">
                <a:solidFill>
                  <a:srgbClr val="002060"/>
                </a:solidFill>
                <a:latin typeface="Arial" panose="020B0604020202020204" pitchFamily="34" charset="0"/>
                <a:cs typeface="Arial" panose="020B0604020202020204" pitchFamily="34" charset="0"/>
              </a:rPr>
              <a:t>nutritive,</a:t>
            </a:r>
            <a:r>
              <a:rPr sz="2400" b="1" i="1" spc="62" dirty="0">
                <a:solidFill>
                  <a:srgbClr val="002060"/>
                </a:solidFill>
                <a:latin typeface="Arial" panose="020B0604020202020204" pitchFamily="34" charset="0"/>
                <a:cs typeface="Arial" panose="020B0604020202020204" pitchFamily="34" charset="0"/>
              </a:rPr>
              <a:t> </a:t>
            </a:r>
            <a:r>
              <a:rPr sz="2400" b="1" i="1" dirty="0">
                <a:solidFill>
                  <a:srgbClr val="002060"/>
                </a:solidFill>
                <a:latin typeface="Arial" panose="020B0604020202020204" pitchFamily="34" charset="0"/>
                <a:cs typeface="Arial" panose="020B0604020202020204" pitchFamily="34" charset="0"/>
              </a:rPr>
              <a:t>quali</a:t>
            </a:r>
            <a:r>
              <a:rPr sz="2400" b="1" i="1" spc="45" dirty="0">
                <a:solidFill>
                  <a:srgbClr val="002060"/>
                </a:solidFill>
                <a:latin typeface="Arial" panose="020B0604020202020204" pitchFamily="34" charset="0"/>
                <a:cs typeface="Arial" panose="020B0604020202020204" pitchFamily="34" charset="0"/>
              </a:rPr>
              <a:t> </a:t>
            </a:r>
            <a:r>
              <a:rPr sz="2400" b="1" i="1" dirty="0">
                <a:solidFill>
                  <a:srgbClr val="002060"/>
                </a:solidFill>
                <a:latin typeface="Arial" panose="020B0604020202020204" pitchFamily="34" charset="0"/>
                <a:cs typeface="Arial" panose="020B0604020202020204" pitchFamily="34" charset="0"/>
              </a:rPr>
              <a:t>le</a:t>
            </a:r>
            <a:r>
              <a:rPr sz="2400" b="1" i="1" spc="55" dirty="0">
                <a:solidFill>
                  <a:srgbClr val="002060"/>
                </a:solidFill>
                <a:latin typeface="Arial" panose="020B0604020202020204" pitchFamily="34" charset="0"/>
                <a:cs typeface="Arial" panose="020B0604020202020204" pitchFamily="34" charset="0"/>
              </a:rPr>
              <a:t> </a:t>
            </a:r>
            <a:r>
              <a:rPr sz="2400" b="1" i="1" dirty="0">
                <a:solidFill>
                  <a:srgbClr val="002060"/>
                </a:solidFill>
                <a:latin typeface="Arial" panose="020B0604020202020204" pitchFamily="34" charset="0"/>
                <a:cs typeface="Arial" panose="020B0604020202020204" pitchFamily="34" charset="0"/>
              </a:rPr>
              <a:t>vitamine</a:t>
            </a:r>
            <a:r>
              <a:rPr sz="2400" b="1" i="1" spc="41" dirty="0">
                <a:solidFill>
                  <a:srgbClr val="002060"/>
                </a:solidFill>
                <a:latin typeface="Arial" panose="020B0604020202020204" pitchFamily="34" charset="0"/>
                <a:cs typeface="Arial" panose="020B0604020202020204" pitchFamily="34" charset="0"/>
              </a:rPr>
              <a:t> </a:t>
            </a:r>
            <a:r>
              <a:rPr sz="2400" b="1" i="1" dirty="0">
                <a:solidFill>
                  <a:srgbClr val="002060"/>
                </a:solidFill>
                <a:latin typeface="Arial" panose="020B0604020202020204" pitchFamily="34" charset="0"/>
                <a:cs typeface="Arial" panose="020B0604020202020204" pitchFamily="34" charset="0"/>
              </a:rPr>
              <a:t>e</a:t>
            </a:r>
            <a:r>
              <a:rPr sz="2400" b="1" i="1" spc="58" dirty="0">
                <a:solidFill>
                  <a:srgbClr val="002060"/>
                </a:solidFill>
                <a:latin typeface="Arial" panose="020B0604020202020204" pitchFamily="34" charset="0"/>
                <a:cs typeface="Arial" panose="020B0604020202020204" pitchFamily="34" charset="0"/>
              </a:rPr>
              <a:t> </a:t>
            </a:r>
            <a:r>
              <a:rPr sz="2400" b="1" i="1" dirty="0">
                <a:solidFill>
                  <a:srgbClr val="002060"/>
                </a:solidFill>
                <a:latin typeface="Arial" panose="020B0604020202020204" pitchFamily="34" charset="0"/>
                <a:cs typeface="Arial" panose="020B0604020202020204" pitchFamily="34" charset="0"/>
              </a:rPr>
              <a:t>i</a:t>
            </a:r>
            <a:r>
              <a:rPr sz="2400" b="1" i="1" spc="58" dirty="0">
                <a:solidFill>
                  <a:srgbClr val="002060"/>
                </a:solidFill>
                <a:latin typeface="Arial" panose="020B0604020202020204" pitchFamily="34" charset="0"/>
                <a:cs typeface="Arial" panose="020B0604020202020204" pitchFamily="34" charset="0"/>
              </a:rPr>
              <a:t> </a:t>
            </a:r>
            <a:r>
              <a:rPr sz="2400" b="1" i="1" dirty="0">
                <a:solidFill>
                  <a:srgbClr val="002060"/>
                </a:solidFill>
                <a:latin typeface="Arial" panose="020B0604020202020204" pitchFamily="34" charset="0"/>
                <a:cs typeface="Arial" panose="020B0604020202020204" pitchFamily="34" charset="0"/>
              </a:rPr>
              <a:t>minerali,</a:t>
            </a:r>
            <a:r>
              <a:rPr sz="2400" b="1" i="1" spc="66" dirty="0">
                <a:solidFill>
                  <a:srgbClr val="002060"/>
                </a:solidFill>
                <a:latin typeface="Arial" panose="020B0604020202020204" pitchFamily="34" charset="0"/>
                <a:cs typeface="Arial" panose="020B0604020202020204" pitchFamily="34" charset="0"/>
              </a:rPr>
              <a:t> </a:t>
            </a:r>
            <a:r>
              <a:rPr sz="2400" b="1" i="1" dirty="0">
                <a:solidFill>
                  <a:srgbClr val="002060"/>
                </a:solidFill>
                <a:latin typeface="Arial" panose="020B0604020202020204" pitchFamily="34" charset="0"/>
                <a:cs typeface="Arial" panose="020B0604020202020204" pitchFamily="34" charset="0"/>
              </a:rPr>
              <a:t>o</a:t>
            </a:r>
            <a:r>
              <a:rPr sz="2400" b="1" i="1" spc="54" dirty="0">
                <a:solidFill>
                  <a:srgbClr val="002060"/>
                </a:solidFill>
                <a:latin typeface="Arial" panose="020B0604020202020204" pitchFamily="34" charset="0"/>
                <a:cs typeface="Arial" panose="020B0604020202020204" pitchFamily="34" charset="0"/>
              </a:rPr>
              <a:t> </a:t>
            </a:r>
            <a:r>
              <a:rPr sz="2400" b="1" i="1" dirty="0">
                <a:solidFill>
                  <a:srgbClr val="002060"/>
                </a:solidFill>
                <a:latin typeface="Arial" panose="020B0604020202020204" pitchFamily="34" charset="0"/>
                <a:cs typeface="Arial" panose="020B0604020202020204" pitchFamily="34" charset="0"/>
              </a:rPr>
              <a:t>di</a:t>
            </a:r>
            <a:r>
              <a:rPr sz="2400" b="1" i="1" spc="61" dirty="0">
                <a:solidFill>
                  <a:srgbClr val="002060"/>
                </a:solidFill>
                <a:latin typeface="Arial" panose="020B0604020202020204" pitchFamily="34" charset="0"/>
                <a:cs typeface="Arial" panose="020B0604020202020204" pitchFamily="34" charset="0"/>
              </a:rPr>
              <a:t> </a:t>
            </a:r>
            <a:r>
              <a:rPr sz="2400" b="1" i="1" dirty="0" err="1">
                <a:solidFill>
                  <a:srgbClr val="002060"/>
                </a:solidFill>
                <a:latin typeface="Arial" panose="020B0604020202020204" pitchFamily="34" charset="0"/>
                <a:cs typeface="Arial" panose="020B0604020202020204" pitchFamily="34" charset="0"/>
              </a:rPr>
              <a:t>altre</a:t>
            </a:r>
            <a:r>
              <a:rPr sz="2400" b="1" i="1" spc="61" dirty="0">
                <a:solidFill>
                  <a:srgbClr val="002060"/>
                </a:solidFill>
                <a:latin typeface="Arial" panose="020B0604020202020204" pitchFamily="34" charset="0"/>
                <a:cs typeface="Arial" panose="020B0604020202020204" pitchFamily="34" charset="0"/>
              </a:rPr>
              <a:t> </a:t>
            </a:r>
            <a:r>
              <a:rPr sz="2400" b="1" i="1" dirty="0" err="1">
                <a:solidFill>
                  <a:srgbClr val="002060"/>
                </a:solidFill>
                <a:latin typeface="Arial" panose="020B0604020202020204" pitchFamily="34" charset="0"/>
                <a:cs typeface="Arial" panose="020B0604020202020204" pitchFamily="34" charset="0"/>
              </a:rPr>
              <a:t>sostanze</a:t>
            </a:r>
            <a:r>
              <a:rPr lang="it-IT" sz="2400" b="1" i="1" dirty="0">
                <a:solidFill>
                  <a:srgbClr val="002060"/>
                </a:solidFill>
                <a:latin typeface="Arial" panose="020B0604020202020204" pitchFamily="34" charset="0"/>
                <a:cs typeface="Arial" panose="020B0604020202020204" pitchFamily="34" charset="0"/>
              </a:rPr>
              <a:t> </a:t>
            </a:r>
            <a:r>
              <a:rPr sz="2400" b="1" i="1" dirty="0" err="1">
                <a:solidFill>
                  <a:srgbClr val="002060"/>
                </a:solidFill>
                <a:latin typeface="Arial" panose="020B0604020202020204" pitchFamily="34" charset="0"/>
                <a:cs typeface="Arial" panose="020B0604020202020204" pitchFamily="34" charset="0"/>
              </a:rPr>
              <a:t>aventi</a:t>
            </a:r>
            <a:r>
              <a:rPr sz="2400" b="1" i="1" spc="694" dirty="0">
                <a:solidFill>
                  <a:srgbClr val="002060"/>
                </a:solidFill>
                <a:latin typeface="Arial" panose="020B0604020202020204" pitchFamily="34" charset="0"/>
                <a:cs typeface="Arial" panose="020B0604020202020204" pitchFamily="34" charset="0"/>
              </a:rPr>
              <a:t> </a:t>
            </a:r>
            <a:r>
              <a:rPr sz="2400" b="1" i="1" dirty="0">
                <a:solidFill>
                  <a:srgbClr val="002060"/>
                </a:solidFill>
                <a:latin typeface="Arial" panose="020B0604020202020204" pitchFamily="34" charset="0"/>
                <a:cs typeface="Arial" panose="020B0604020202020204" pitchFamily="34" charset="0"/>
              </a:rPr>
              <a:t>un</a:t>
            </a:r>
            <a:r>
              <a:rPr sz="2400" b="1" i="1" spc="702" dirty="0">
                <a:solidFill>
                  <a:srgbClr val="002060"/>
                </a:solidFill>
                <a:latin typeface="Arial" panose="020B0604020202020204" pitchFamily="34" charset="0"/>
                <a:cs typeface="Arial" panose="020B0604020202020204" pitchFamily="34" charset="0"/>
              </a:rPr>
              <a:t> </a:t>
            </a:r>
            <a:r>
              <a:rPr sz="2400" b="1" i="1" dirty="0">
                <a:solidFill>
                  <a:srgbClr val="002060"/>
                </a:solidFill>
                <a:latin typeface="Arial" panose="020B0604020202020204" pitchFamily="34" charset="0"/>
                <a:cs typeface="Arial" panose="020B0604020202020204" pitchFamily="34" charset="0"/>
              </a:rPr>
              <a:t>effetto</a:t>
            </a:r>
            <a:r>
              <a:rPr sz="2400" b="1" i="1" spc="708" dirty="0">
                <a:solidFill>
                  <a:srgbClr val="002060"/>
                </a:solidFill>
                <a:latin typeface="Arial" panose="020B0604020202020204" pitchFamily="34" charset="0"/>
                <a:cs typeface="Arial" panose="020B0604020202020204" pitchFamily="34" charset="0"/>
              </a:rPr>
              <a:t> </a:t>
            </a:r>
            <a:r>
              <a:rPr sz="2400" b="1" i="1" dirty="0">
                <a:solidFill>
                  <a:srgbClr val="002060"/>
                </a:solidFill>
                <a:latin typeface="Arial" panose="020B0604020202020204" pitchFamily="34" charset="0"/>
                <a:cs typeface="Arial" panose="020B0604020202020204" pitchFamily="34" charset="0"/>
              </a:rPr>
              <a:t>nutritivo</a:t>
            </a:r>
            <a:r>
              <a:rPr sz="2400" b="1" i="1" spc="711" dirty="0">
                <a:solidFill>
                  <a:srgbClr val="002060"/>
                </a:solidFill>
                <a:latin typeface="Arial" panose="020B0604020202020204" pitchFamily="34" charset="0"/>
                <a:cs typeface="Arial" panose="020B0604020202020204" pitchFamily="34" charset="0"/>
              </a:rPr>
              <a:t> </a:t>
            </a:r>
            <a:r>
              <a:rPr sz="2400" b="1" i="1" dirty="0">
                <a:solidFill>
                  <a:srgbClr val="002060"/>
                </a:solidFill>
                <a:latin typeface="Arial" panose="020B0604020202020204" pitchFamily="34" charset="0"/>
                <a:cs typeface="Arial" panose="020B0604020202020204" pitchFamily="34" charset="0"/>
              </a:rPr>
              <a:t>e</a:t>
            </a:r>
            <a:r>
              <a:rPr sz="2400" b="1" i="1" spc="683" dirty="0">
                <a:solidFill>
                  <a:srgbClr val="002060"/>
                </a:solidFill>
                <a:latin typeface="Arial" panose="020B0604020202020204" pitchFamily="34" charset="0"/>
                <a:cs typeface="Arial" panose="020B0604020202020204" pitchFamily="34" charset="0"/>
              </a:rPr>
              <a:t> </a:t>
            </a:r>
            <a:r>
              <a:rPr sz="2400" b="1" i="1" dirty="0">
                <a:solidFill>
                  <a:srgbClr val="002060"/>
                </a:solidFill>
                <a:latin typeface="Arial" panose="020B0604020202020204" pitchFamily="34" charset="0"/>
                <a:cs typeface="Arial" panose="020B0604020202020204" pitchFamily="34" charset="0"/>
              </a:rPr>
              <a:t>fisiologico,</a:t>
            </a:r>
            <a:r>
              <a:rPr sz="2400" b="1" i="1" spc="699" dirty="0">
                <a:solidFill>
                  <a:srgbClr val="002060"/>
                </a:solidFill>
                <a:latin typeface="Arial" panose="020B0604020202020204" pitchFamily="34" charset="0"/>
                <a:cs typeface="Arial" panose="020B0604020202020204" pitchFamily="34" charset="0"/>
              </a:rPr>
              <a:t> </a:t>
            </a:r>
            <a:r>
              <a:rPr sz="2400" b="1" i="1" dirty="0">
                <a:solidFill>
                  <a:srgbClr val="002060"/>
                </a:solidFill>
                <a:latin typeface="Arial" panose="020B0604020202020204" pitchFamily="34" charset="0"/>
                <a:cs typeface="Arial" panose="020B0604020202020204" pitchFamily="34" charset="0"/>
              </a:rPr>
              <a:t>in</a:t>
            </a:r>
            <a:r>
              <a:rPr sz="2400" b="1" i="1" spc="681" dirty="0">
                <a:solidFill>
                  <a:srgbClr val="002060"/>
                </a:solidFill>
                <a:latin typeface="Arial" panose="020B0604020202020204" pitchFamily="34" charset="0"/>
                <a:cs typeface="Arial" panose="020B0604020202020204" pitchFamily="34" charset="0"/>
              </a:rPr>
              <a:t> </a:t>
            </a:r>
            <a:r>
              <a:rPr sz="2400" b="1" i="1" dirty="0">
                <a:solidFill>
                  <a:srgbClr val="002060"/>
                </a:solidFill>
                <a:latin typeface="Arial" panose="020B0604020202020204" pitchFamily="34" charset="0"/>
                <a:cs typeface="Arial" panose="020B0604020202020204" pitchFamily="34" charset="0"/>
              </a:rPr>
              <a:t>particolare</a:t>
            </a:r>
            <a:r>
              <a:rPr sz="2400" b="1" i="1" spc="684" dirty="0">
                <a:solidFill>
                  <a:srgbClr val="002060"/>
                </a:solidFill>
                <a:latin typeface="Arial" panose="020B0604020202020204" pitchFamily="34" charset="0"/>
                <a:cs typeface="Arial" panose="020B0604020202020204" pitchFamily="34" charset="0"/>
              </a:rPr>
              <a:t> </a:t>
            </a:r>
            <a:r>
              <a:rPr sz="2400" b="1" i="1" dirty="0">
                <a:solidFill>
                  <a:srgbClr val="002060"/>
                </a:solidFill>
                <a:latin typeface="Arial" panose="020B0604020202020204" pitchFamily="34" charset="0"/>
                <a:cs typeface="Arial" panose="020B0604020202020204" pitchFamily="34" charset="0"/>
              </a:rPr>
              <a:t>ma</a:t>
            </a:r>
            <a:r>
              <a:rPr sz="2400" b="1" i="1" spc="686" dirty="0">
                <a:solidFill>
                  <a:srgbClr val="002060"/>
                </a:solidFill>
                <a:latin typeface="Arial" panose="020B0604020202020204" pitchFamily="34" charset="0"/>
                <a:cs typeface="Arial" panose="020B0604020202020204" pitchFamily="34" charset="0"/>
              </a:rPr>
              <a:t> </a:t>
            </a:r>
            <a:r>
              <a:rPr sz="2400" b="1" i="1" dirty="0">
                <a:solidFill>
                  <a:srgbClr val="002060"/>
                </a:solidFill>
                <a:latin typeface="Arial" panose="020B0604020202020204" pitchFamily="34" charset="0"/>
                <a:cs typeface="Arial" panose="020B0604020202020204" pitchFamily="34" charset="0"/>
              </a:rPr>
              <a:t>non</a:t>
            </a:r>
            <a:r>
              <a:rPr sz="2400" b="1" i="1" spc="692" dirty="0">
                <a:solidFill>
                  <a:srgbClr val="002060"/>
                </a:solidFill>
                <a:latin typeface="Arial" panose="020B0604020202020204" pitchFamily="34" charset="0"/>
                <a:cs typeface="Arial" panose="020B0604020202020204" pitchFamily="34" charset="0"/>
              </a:rPr>
              <a:t> </a:t>
            </a:r>
            <a:r>
              <a:rPr sz="2400" b="1" i="1" dirty="0">
                <a:solidFill>
                  <a:srgbClr val="002060"/>
                </a:solidFill>
                <a:latin typeface="Arial" panose="020B0604020202020204" pitchFamily="34" charset="0"/>
                <a:cs typeface="Arial" panose="020B0604020202020204" pitchFamily="34" charset="0"/>
              </a:rPr>
              <a:t>in</a:t>
            </a:r>
            <a:r>
              <a:rPr sz="2400" b="1" i="1" spc="696" dirty="0">
                <a:solidFill>
                  <a:srgbClr val="002060"/>
                </a:solidFill>
                <a:latin typeface="Arial" panose="020B0604020202020204" pitchFamily="34" charset="0"/>
                <a:cs typeface="Arial" panose="020B0604020202020204" pitchFamily="34" charset="0"/>
              </a:rPr>
              <a:t> </a:t>
            </a:r>
            <a:r>
              <a:rPr sz="2400" b="1" i="1" dirty="0">
                <a:solidFill>
                  <a:srgbClr val="002060"/>
                </a:solidFill>
                <a:latin typeface="Arial" panose="020B0604020202020204" pitchFamily="34" charset="0"/>
                <a:cs typeface="Arial" panose="020B0604020202020204" pitchFamily="34" charset="0"/>
              </a:rPr>
              <a:t>via</a:t>
            </a:r>
            <a:r>
              <a:rPr sz="2400" b="1" i="1" spc="697" dirty="0">
                <a:solidFill>
                  <a:srgbClr val="002060"/>
                </a:solidFill>
                <a:latin typeface="Arial" panose="020B0604020202020204" pitchFamily="34" charset="0"/>
                <a:cs typeface="Arial" panose="020B0604020202020204" pitchFamily="34" charset="0"/>
              </a:rPr>
              <a:t> </a:t>
            </a:r>
            <a:r>
              <a:rPr sz="2400" b="1" i="1" dirty="0" err="1">
                <a:solidFill>
                  <a:srgbClr val="002060"/>
                </a:solidFill>
                <a:latin typeface="Arial" panose="020B0604020202020204" pitchFamily="34" charset="0"/>
                <a:cs typeface="Arial" panose="020B0604020202020204" pitchFamily="34" charset="0"/>
              </a:rPr>
              <a:t>esclusiva</a:t>
            </a:r>
            <a:r>
              <a:rPr lang="it-IT" sz="2400" b="1" i="1" dirty="0">
                <a:solidFill>
                  <a:srgbClr val="002060"/>
                </a:solidFill>
                <a:latin typeface="Arial" panose="020B0604020202020204" pitchFamily="34" charset="0"/>
                <a:cs typeface="Arial" panose="020B0604020202020204" pitchFamily="34" charset="0"/>
              </a:rPr>
              <a:t> </a:t>
            </a:r>
            <a:r>
              <a:rPr sz="2400" b="1" i="1" dirty="0" err="1">
                <a:solidFill>
                  <a:srgbClr val="002060"/>
                </a:solidFill>
                <a:latin typeface="Arial" panose="020B0604020202020204" pitchFamily="34" charset="0"/>
                <a:cs typeface="Arial" panose="020B0604020202020204" pitchFamily="34" charset="0"/>
              </a:rPr>
              <a:t>aminoacidi</a:t>
            </a:r>
            <a:r>
              <a:rPr sz="2400" b="1" i="1" dirty="0">
                <a:solidFill>
                  <a:srgbClr val="002060"/>
                </a:solidFill>
                <a:latin typeface="Arial" panose="020B0604020202020204" pitchFamily="34" charset="0"/>
                <a:cs typeface="Arial" panose="020B0604020202020204" pitchFamily="34" charset="0"/>
              </a:rPr>
              <a:t>,</a:t>
            </a:r>
            <a:r>
              <a:rPr sz="2400" b="1" i="1" spc="1116" dirty="0">
                <a:solidFill>
                  <a:srgbClr val="002060"/>
                </a:solidFill>
                <a:latin typeface="Arial" panose="020B0604020202020204" pitchFamily="34" charset="0"/>
                <a:cs typeface="Arial" panose="020B0604020202020204" pitchFamily="34" charset="0"/>
              </a:rPr>
              <a:t> </a:t>
            </a:r>
            <a:r>
              <a:rPr sz="2400" b="1" i="1" dirty="0">
                <a:solidFill>
                  <a:srgbClr val="002060"/>
                </a:solidFill>
                <a:latin typeface="Arial" panose="020B0604020202020204" pitchFamily="34" charset="0"/>
                <a:cs typeface="Arial" panose="020B0604020202020204" pitchFamily="34" charset="0"/>
              </a:rPr>
              <a:t>acidi</a:t>
            </a:r>
            <a:r>
              <a:rPr sz="2400" b="1" i="1" spc="1116" dirty="0">
                <a:solidFill>
                  <a:srgbClr val="002060"/>
                </a:solidFill>
                <a:latin typeface="Arial" panose="020B0604020202020204" pitchFamily="34" charset="0"/>
                <a:cs typeface="Arial" panose="020B0604020202020204" pitchFamily="34" charset="0"/>
              </a:rPr>
              <a:t> </a:t>
            </a:r>
            <a:r>
              <a:rPr sz="2400" b="1" i="1" dirty="0">
                <a:solidFill>
                  <a:srgbClr val="002060"/>
                </a:solidFill>
                <a:latin typeface="Arial" panose="020B0604020202020204" pitchFamily="34" charset="0"/>
                <a:cs typeface="Arial" panose="020B0604020202020204" pitchFamily="34" charset="0"/>
              </a:rPr>
              <a:t>grassi</a:t>
            </a:r>
            <a:r>
              <a:rPr sz="2400" b="1" i="1" spc="1127" dirty="0">
                <a:solidFill>
                  <a:srgbClr val="002060"/>
                </a:solidFill>
                <a:latin typeface="Arial" panose="020B0604020202020204" pitchFamily="34" charset="0"/>
                <a:cs typeface="Arial" panose="020B0604020202020204" pitchFamily="34" charset="0"/>
              </a:rPr>
              <a:t> </a:t>
            </a:r>
            <a:r>
              <a:rPr sz="2400" b="1" i="1" dirty="0">
                <a:solidFill>
                  <a:srgbClr val="002060"/>
                </a:solidFill>
                <a:latin typeface="Arial" panose="020B0604020202020204" pitchFamily="34" charset="0"/>
                <a:cs typeface="Arial" panose="020B0604020202020204" pitchFamily="34" charset="0"/>
              </a:rPr>
              <a:t>essenziali,</a:t>
            </a:r>
            <a:r>
              <a:rPr sz="2400" b="1" i="1" spc="1118" dirty="0">
                <a:solidFill>
                  <a:srgbClr val="002060"/>
                </a:solidFill>
                <a:latin typeface="Arial" panose="020B0604020202020204" pitchFamily="34" charset="0"/>
                <a:cs typeface="Arial" panose="020B0604020202020204" pitchFamily="34" charset="0"/>
              </a:rPr>
              <a:t> </a:t>
            </a:r>
            <a:r>
              <a:rPr sz="2400" b="1" i="1" dirty="0">
                <a:solidFill>
                  <a:srgbClr val="002060"/>
                </a:solidFill>
                <a:latin typeface="Arial" panose="020B0604020202020204" pitchFamily="34" charset="0"/>
                <a:cs typeface="Arial" panose="020B0604020202020204" pitchFamily="34" charset="0"/>
              </a:rPr>
              <a:t>fibre</a:t>
            </a:r>
            <a:r>
              <a:rPr sz="2400" b="1" i="1" spc="1099" dirty="0">
                <a:solidFill>
                  <a:srgbClr val="002060"/>
                </a:solidFill>
                <a:latin typeface="Arial" panose="020B0604020202020204" pitchFamily="34" charset="0"/>
                <a:cs typeface="Arial" panose="020B0604020202020204" pitchFamily="34" charset="0"/>
              </a:rPr>
              <a:t> </a:t>
            </a:r>
            <a:r>
              <a:rPr sz="2400" b="1" i="1" dirty="0">
                <a:solidFill>
                  <a:srgbClr val="002060"/>
                </a:solidFill>
                <a:latin typeface="Arial" panose="020B0604020202020204" pitchFamily="34" charset="0"/>
                <a:cs typeface="Arial" panose="020B0604020202020204" pitchFamily="34" charset="0"/>
              </a:rPr>
              <a:t>ed</a:t>
            </a:r>
            <a:r>
              <a:rPr sz="2400" b="1" i="1" spc="1102" dirty="0">
                <a:solidFill>
                  <a:srgbClr val="002060"/>
                </a:solidFill>
                <a:latin typeface="Arial" panose="020B0604020202020204" pitchFamily="34" charset="0"/>
                <a:cs typeface="Arial" panose="020B0604020202020204" pitchFamily="34" charset="0"/>
              </a:rPr>
              <a:t> </a:t>
            </a:r>
            <a:r>
              <a:rPr sz="2400" b="1" i="1" dirty="0">
                <a:solidFill>
                  <a:srgbClr val="002060"/>
                </a:solidFill>
                <a:latin typeface="Arial" panose="020B0604020202020204" pitchFamily="34" charset="0"/>
                <a:cs typeface="Arial" panose="020B0604020202020204" pitchFamily="34" charset="0"/>
              </a:rPr>
              <a:t>estratti</a:t>
            </a:r>
            <a:r>
              <a:rPr sz="2400" b="1" i="1" spc="1114" dirty="0">
                <a:solidFill>
                  <a:srgbClr val="002060"/>
                </a:solidFill>
                <a:latin typeface="Arial" panose="020B0604020202020204" pitchFamily="34" charset="0"/>
                <a:cs typeface="Arial" panose="020B0604020202020204" pitchFamily="34" charset="0"/>
              </a:rPr>
              <a:t> </a:t>
            </a:r>
            <a:r>
              <a:rPr sz="2400" b="1" i="1" spc="-12" dirty="0">
                <a:solidFill>
                  <a:srgbClr val="002060"/>
                </a:solidFill>
                <a:latin typeface="Arial" panose="020B0604020202020204" pitchFamily="34" charset="0"/>
                <a:cs typeface="Arial" panose="020B0604020202020204" pitchFamily="34" charset="0"/>
              </a:rPr>
              <a:t>di</a:t>
            </a:r>
            <a:r>
              <a:rPr sz="2400" b="1" i="1" spc="1126" dirty="0">
                <a:solidFill>
                  <a:srgbClr val="002060"/>
                </a:solidFill>
                <a:latin typeface="Arial" panose="020B0604020202020204" pitchFamily="34" charset="0"/>
                <a:cs typeface="Arial" panose="020B0604020202020204" pitchFamily="34" charset="0"/>
              </a:rPr>
              <a:t> </a:t>
            </a:r>
            <a:r>
              <a:rPr sz="2400" b="1" i="1" dirty="0">
                <a:solidFill>
                  <a:srgbClr val="002060"/>
                </a:solidFill>
                <a:latin typeface="Arial" panose="020B0604020202020204" pitchFamily="34" charset="0"/>
                <a:cs typeface="Arial" panose="020B0604020202020204" pitchFamily="34" charset="0"/>
              </a:rPr>
              <a:t>origine</a:t>
            </a:r>
            <a:r>
              <a:rPr sz="2400" b="1" i="1" spc="1106" dirty="0">
                <a:solidFill>
                  <a:srgbClr val="002060"/>
                </a:solidFill>
                <a:latin typeface="Arial" panose="020B0604020202020204" pitchFamily="34" charset="0"/>
                <a:cs typeface="Arial" panose="020B0604020202020204" pitchFamily="34" charset="0"/>
              </a:rPr>
              <a:t> </a:t>
            </a:r>
            <a:r>
              <a:rPr sz="2400" b="1" i="1" dirty="0">
                <a:solidFill>
                  <a:srgbClr val="002060"/>
                </a:solidFill>
                <a:latin typeface="Arial" panose="020B0604020202020204" pitchFamily="34" charset="0"/>
                <a:cs typeface="Arial" panose="020B0604020202020204" pitchFamily="34" charset="0"/>
              </a:rPr>
              <a:t>vegetale,</a:t>
            </a:r>
            <a:r>
              <a:rPr sz="2400" b="1" i="1" spc="1119" dirty="0">
                <a:solidFill>
                  <a:srgbClr val="002060"/>
                </a:solidFill>
                <a:latin typeface="Arial" panose="020B0604020202020204" pitchFamily="34" charset="0"/>
                <a:cs typeface="Arial" panose="020B0604020202020204" pitchFamily="34" charset="0"/>
              </a:rPr>
              <a:t> </a:t>
            </a:r>
            <a:r>
              <a:rPr sz="2400" b="1" i="1" u="sng" dirty="0" err="1">
                <a:solidFill>
                  <a:srgbClr val="002060"/>
                </a:solidFill>
                <a:latin typeface="Arial" panose="020B0604020202020204" pitchFamily="34" charset="0"/>
                <a:cs typeface="Arial" panose="020B0604020202020204" pitchFamily="34" charset="0"/>
              </a:rPr>
              <a:t>sia</a:t>
            </a:r>
            <a:r>
              <a:rPr lang="it-IT" sz="2400" b="1" i="1" u="sng" dirty="0">
                <a:solidFill>
                  <a:srgbClr val="002060"/>
                </a:solidFill>
                <a:latin typeface="Arial" panose="020B0604020202020204" pitchFamily="34" charset="0"/>
                <a:cs typeface="Arial" panose="020B0604020202020204" pitchFamily="34" charset="0"/>
              </a:rPr>
              <a:t> </a:t>
            </a:r>
            <a:r>
              <a:rPr sz="2400" b="1" i="1" u="sng" dirty="0" err="1">
                <a:solidFill>
                  <a:srgbClr val="002060"/>
                </a:solidFill>
                <a:latin typeface="Arial" panose="020B0604020202020204" pitchFamily="34" charset="0"/>
                <a:cs typeface="Arial" panose="020B0604020202020204" pitchFamily="34" charset="0"/>
              </a:rPr>
              <a:t>monocomposti</a:t>
            </a:r>
            <a:r>
              <a:rPr sz="2400" b="1" i="1" u="sng" spc="442" dirty="0">
                <a:solidFill>
                  <a:srgbClr val="002060"/>
                </a:solidFill>
                <a:latin typeface="Arial" panose="020B0604020202020204" pitchFamily="34" charset="0"/>
                <a:cs typeface="Arial" panose="020B0604020202020204" pitchFamily="34" charset="0"/>
              </a:rPr>
              <a:t> </a:t>
            </a:r>
            <a:r>
              <a:rPr sz="2400" b="1" i="1" u="sng" dirty="0">
                <a:solidFill>
                  <a:srgbClr val="002060"/>
                </a:solidFill>
                <a:latin typeface="Arial" panose="020B0604020202020204" pitchFamily="34" charset="0"/>
                <a:cs typeface="Arial" panose="020B0604020202020204" pitchFamily="34" charset="0"/>
              </a:rPr>
              <a:t>sia pluricomposti,</a:t>
            </a:r>
            <a:r>
              <a:rPr sz="2400" b="1" i="1" u="sng" spc="-13" dirty="0">
                <a:solidFill>
                  <a:srgbClr val="002060"/>
                </a:solidFill>
                <a:latin typeface="Arial" panose="020B0604020202020204" pitchFamily="34" charset="0"/>
                <a:cs typeface="Arial" panose="020B0604020202020204" pitchFamily="34" charset="0"/>
              </a:rPr>
              <a:t> </a:t>
            </a:r>
            <a:r>
              <a:rPr sz="2400" b="1" i="1" u="sng" dirty="0">
                <a:solidFill>
                  <a:srgbClr val="002060"/>
                </a:solidFill>
                <a:latin typeface="Arial" panose="020B0604020202020204" pitchFamily="34" charset="0"/>
                <a:cs typeface="Arial" panose="020B0604020202020204" pitchFamily="34" charset="0"/>
              </a:rPr>
              <a:t>in</a:t>
            </a:r>
            <a:r>
              <a:rPr sz="2400" b="1" i="1" u="sng" spc="-15" dirty="0">
                <a:solidFill>
                  <a:srgbClr val="002060"/>
                </a:solidFill>
                <a:latin typeface="Arial" panose="020B0604020202020204" pitchFamily="34" charset="0"/>
                <a:cs typeface="Arial" panose="020B0604020202020204" pitchFamily="34" charset="0"/>
              </a:rPr>
              <a:t> </a:t>
            </a:r>
            <a:r>
              <a:rPr sz="2400" b="1" i="1" u="sng" dirty="0">
                <a:solidFill>
                  <a:srgbClr val="002060"/>
                </a:solidFill>
                <a:latin typeface="Arial" panose="020B0604020202020204" pitchFamily="34" charset="0"/>
                <a:cs typeface="Arial" panose="020B0604020202020204" pitchFamily="34" charset="0"/>
              </a:rPr>
              <a:t>forme predosate</a:t>
            </a:r>
            <a:r>
              <a:rPr sz="2400" b="1" dirty="0">
                <a:solidFill>
                  <a:srgbClr val="002060"/>
                </a:solidFill>
                <a:latin typeface="Arial" panose="020B0604020202020204" pitchFamily="34" charset="0"/>
                <a:cs typeface="Arial" panose="020B0604020202020204" pitchFamily="34" charset="0"/>
              </a:rPr>
              <a:t>” (Art.2).</a:t>
            </a:r>
          </a:p>
        </p:txBody>
      </p:sp>
      <p:pic>
        <p:nvPicPr>
          <p:cNvPr id="2050" name="Picture 2">
            <a:extLst>
              <a:ext uri="{FF2B5EF4-FFF2-40B4-BE49-F238E27FC236}">
                <a16:creationId xmlns:a16="http://schemas.microsoft.com/office/drawing/2014/main" id="{EC5236FA-1721-6C57-3A1D-9537C6AF381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86325" y="3941357"/>
            <a:ext cx="3333750" cy="22288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1"/>
          <p:cNvSpPr/>
          <p:nvPr/>
        </p:nvSpPr>
        <p:spPr>
          <a:xfrm>
            <a:off x="0" y="0"/>
            <a:ext cx="12192000" cy="6857999"/>
          </a:xfrm>
          <a:prstGeom prst="rect">
            <a:avLst/>
          </a:prstGeom>
          <a:blipFill>
            <a:blip r:embed="rId2" cstate="print"/>
            <a:stretch>
              <a:fillRect/>
            </a:stretch>
          </a:blipFill>
        </p:spPr>
        <p:txBody>
          <a:bodyPr wrap="square" lIns="0" tIns="0" rIns="0" bIns="0" rtlCol="0">
            <a:spAutoFit/>
          </a:bodyPr>
          <a:lstStyle/>
          <a:p>
            <a:endParaRPr lang="it-IT"/>
          </a:p>
        </p:txBody>
      </p:sp>
      <p:sp>
        <p:nvSpPr>
          <p:cNvPr id="3" name="object 3"/>
          <p:cNvSpPr txBox="1"/>
          <p:nvPr/>
        </p:nvSpPr>
        <p:spPr>
          <a:xfrm>
            <a:off x="4033393" y="553530"/>
            <a:ext cx="2483621" cy="567809"/>
          </a:xfrm>
          <a:prstGeom prst="rect">
            <a:avLst/>
          </a:prstGeom>
        </p:spPr>
        <p:txBody>
          <a:bodyPr vert="horz" wrap="square" lIns="0" tIns="0" rIns="0" bIns="0" rtlCol="0">
            <a:spAutoFit/>
          </a:bodyPr>
          <a:lstStyle/>
          <a:p>
            <a:pPr marL="0" marR="0">
              <a:lnSpc>
                <a:spcPts val="2010"/>
              </a:lnSpc>
              <a:spcBef>
                <a:spcPts val="0"/>
              </a:spcBef>
              <a:spcAft>
                <a:spcPts val="0"/>
              </a:spcAft>
            </a:pPr>
            <a:r>
              <a:rPr sz="1800" dirty="0">
                <a:solidFill>
                  <a:srgbClr val="000000"/>
                </a:solidFill>
                <a:latin typeface="Arial"/>
                <a:cs typeface="Arial"/>
              </a:rPr>
              <a:t>Efficacia</a:t>
            </a:r>
            <a:r>
              <a:rPr sz="1800" spc="400" dirty="0">
                <a:solidFill>
                  <a:srgbClr val="000000"/>
                </a:solidFill>
                <a:latin typeface="Arial"/>
                <a:cs typeface="Arial"/>
              </a:rPr>
              <a:t> </a:t>
            </a:r>
            <a:r>
              <a:rPr sz="1800" dirty="0">
                <a:solidFill>
                  <a:srgbClr val="000000"/>
                </a:solidFill>
                <a:latin typeface="Arial"/>
                <a:cs typeface="Arial"/>
              </a:rPr>
              <a:t>stabilita</a:t>
            </a:r>
            <a:r>
              <a:rPr sz="1800" spc="400" dirty="0">
                <a:solidFill>
                  <a:srgbClr val="000000"/>
                </a:solidFill>
                <a:latin typeface="Arial"/>
                <a:cs typeface="Arial"/>
              </a:rPr>
              <a:t> </a:t>
            </a:r>
            <a:r>
              <a:rPr sz="1800" dirty="0">
                <a:solidFill>
                  <a:srgbClr val="000000"/>
                </a:solidFill>
                <a:latin typeface="Arial"/>
                <a:cs typeface="Arial"/>
              </a:rPr>
              <a:t>sulla</a:t>
            </a:r>
          </a:p>
          <a:p>
            <a:pPr marL="0" marR="0">
              <a:lnSpc>
                <a:spcPts val="2010"/>
              </a:lnSpc>
              <a:spcBef>
                <a:spcPts val="199"/>
              </a:spcBef>
              <a:spcAft>
                <a:spcPts val="0"/>
              </a:spcAft>
            </a:pPr>
            <a:r>
              <a:rPr sz="1800" dirty="0">
                <a:solidFill>
                  <a:srgbClr val="000000"/>
                </a:solidFill>
                <a:latin typeface="Arial"/>
                <a:cs typeface="Arial"/>
              </a:rPr>
              <a:t>base</a:t>
            </a:r>
            <a:r>
              <a:rPr sz="1800" spc="13" dirty="0">
                <a:solidFill>
                  <a:srgbClr val="000000"/>
                </a:solidFill>
                <a:latin typeface="Arial"/>
                <a:cs typeface="Arial"/>
              </a:rPr>
              <a:t> </a:t>
            </a:r>
            <a:r>
              <a:rPr sz="1800" dirty="0">
                <a:solidFill>
                  <a:srgbClr val="000000"/>
                </a:solidFill>
                <a:latin typeface="Arial"/>
                <a:cs typeface="Arial"/>
              </a:rPr>
              <a:t>di studi clinici</a:t>
            </a:r>
          </a:p>
        </p:txBody>
      </p:sp>
      <p:sp>
        <p:nvSpPr>
          <p:cNvPr id="4" name="object 4"/>
          <p:cNvSpPr txBox="1"/>
          <p:nvPr/>
        </p:nvSpPr>
        <p:spPr>
          <a:xfrm>
            <a:off x="967739" y="1915986"/>
            <a:ext cx="1320626" cy="293489"/>
          </a:xfrm>
          <a:prstGeom prst="rect">
            <a:avLst/>
          </a:prstGeom>
        </p:spPr>
        <p:txBody>
          <a:bodyPr vert="horz" wrap="square" lIns="0" tIns="0" rIns="0" bIns="0" rtlCol="0">
            <a:spAutoFit/>
          </a:bodyPr>
          <a:lstStyle/>
          <a:p>
            <a:pPr marL="0" marR="0">
              <a:lnSpc>
                <a:spcPts val="2010"/>
              </a:lnSpc>
              <a:spcBef>
                <a:spcPts val="0"/>
              </a:spcBef>
              <a:spcAft>
                <a:spcPts val="0"/>
              </a:spcAft>
            </a:pPr>
            <a:r>
              <a:rPr sz="1800" b="1" spc="-26" dirty="0">
                <a:solidFill>
                  <a:srgbClr val="0000FF"/>
                </a:solidFill>
                <a:latin typeface="Arial"/>
                <a:cs typeface="Arial"/>
              </a:rPr>
              <a:t>FARMACO</a:t>
            </a:r>
          </a:p>
        </p:txBody>
      </p:sp>
      <p:sp>
        <p:nvSpPr>
          <p:cNvPr id="5" name="object 5"/>
          <p:cNvSpPr txBox="1"/>
          <p:nvPr/>
        </p:nvSpPr>
        <p:spPr>
          <a:xfrm>
            <a:off x="3454653" y="2240322"/>
            <a:ext cx="2043993" cy="293829"/>
          </a:xfrm>
          <a:prstGeom prst="rect">
            <a:avLst/>
          </a:prstGeom>
        </p:spPr>
        <p:txBody>
          <a:bodyPr vert="horz" wrap="square" lIns="0" tIns="0" rIns="0" bIns="0" rtlCol="0">
            <a:spAutoFit/>
          </a:bodyPr>
          <a:lstStyle/>
          <a:p>
            <a:pPr marL="0" marR="0">
              <a:lnSpc>
                <a:spcPts val="2013"/>
              </a:lnSpc>
              <a:spcBef>
                <a:spcPts val="0"/>
              </a:spcBef>
              <a:spcAft>
                <a:spcPts val="0"/>
              </a:spcAft>
            </a:pPr>
            <a:r>
              <a:rPr sz="1800" dirty="0">
                <a:solidFill>
                  <a:srgbClr val="000000"/>
                </a:solidFill>
                <a:latin typeface="Arial"/>
                <a:cs typeface="Arial"/>
              </a:rPr>
              <a:t>- il tipo di sostanza</a:t>
            </a:r>
          </a:p>
        </p:txBody>
      </p:sp>
      <p:sp>
        <p:nvSpPr>
          <p:cNvPr id="6" name="object 6"/>
          <p:cNvSpPr txBox="1"/>
          <p:nvPr/>
        </p:nvSpPr>
        <p:spPr>
          <a:xfrm>
            <a:off x="7134479" y="2309432"/>
            <a:ext cx="4719125" cy="587620"/>
          </a:xfrm>
          <a:prstGeom prst="rect">
            <a:avLst/>
          </a:prstGeom>
        </p:spPr>
        <p:txBody>
          <a:bodyPr vert="horz" wrap="square" lIns="0" tIns="0" rIns="0" bIns="0" rtlCol="0">
            <a:spAutoFit/>
          </a:bodyPr>
          <a:lstStyle/>
          <a:p>
            <a:pPr marL="0" marR="0">
              <a:lnSpc>
                <a:spcPts val="2010"/>
              </a:lnSpc>
              <a:spcBef>
                <a:spcPts val="0"/>
              </a:spcBef>
              <a:spcAft>
                <a:spcPts val="0"/>
              </a:spcAft>
            </a:pPr>
            <a:r>
              <a:rPr sz="1800" dirty="0">
                <a:solidFill>
                  <a:srgbClr val="000000"/>
                </a:solidFill>
                <a:latin typeface="Arial"/>
                <a:cs typeface="Arial"/>
              </a:rPr>
              <a:t>Le</a:t>
            </a:r>
            <a:r>
              <a:rPr sz="1800" spc="1396" dirty="0">
                <a:solidFill>
                  <a:srgbClr val="000000"/>
                </a:solidFill>
                <a:latin typeface="Arial"/>
                <a:cs typeface="Arial"/>
              </a:rPr>
              <a:t> </a:t>
            </a:r>
            <a:r>
              <a:rPr sz="1800" dirty="0">
                <a:solidFill>
                  <a:srgbClr val="000000"/>
                </a:solidFill>
                <a:latin typeface="Arial"/>
                <a:cs typeface="Arial"/>
              </a:rPr>
              <a:t>sostanze</a:t>
            </a:r>
            <a:r>
              <a:rPr sz="1800" spc="1400" dirty="0">
                <a:solidFill>
                  <a:srgbClr val="000000"/>
                </a:solidFill>
                <a:latin typeface="Arial"/>
                <a:cs typeface="Arial"/>
              </a:rPr>
              <a:t> </a:t>
            </a:r>
            <a:r>
              <a:rPr sz="1800" dirty="0">
                <a:solidFill>
                  <a:srgbClr val="000000"/>
                </a:solidFill>
                <a:latin typeface="Arial"/>
                <a:cs typeface="Arial"/>
              </a:rPr>
              <a:t>utilizzabili</a:t>
            </a:r>
            <a:r>
              <a:rPr sz="1800" spc="1395" dirty="0">
                <a:solidFill>
                  <a:srgbClr val="000000"/>
                </a:solidFill>
                <a:latin typeface="Arial"/>
                <a:cs typeface="Arial"/>
              </a:rPr>
              <a:t> </a:t>
            </a:r>
            <a:r>
              <a:rPr sz="1800" dirty="0">
                <a:solidFill>
                  <a:srgbClr val="000000"/>
                </a:solidFill>
                <a:latin typeface="Arial"/>
                <a:cs typeface="Arial"/>
              </a:rPr>
              <a:t>all’interno</a:t>
            </a:r>
            <a:r>
              <a:rPr sz="1800" spc="1449" dirty="0">
                <a:solidFill>
                  <a:srgbClr val="000000"/>
                </a:solidFill>
                <a:latin typeface="Times New Roman"/>
                <a:cs typeface="Times New Roman"/>
              </a:rPr>
              <a:t> </a:t>
            </a:r>
            <a:r>
              <a:rPr sz="1800" dirty="0">
                <a:solidFill>
                  <a:srgbClr val="000000"/>
                </a:solidFill>
                <a:latin typeface="Arial"/>
                <a:cs typeface="Arial"/>
              </a:rPr>
              <a:t>degli</a:t>
            </a:r>
          </a:p>
          <a:p>
            <a:pPr marL="0" marR="0">
              <a:lnSpc>
                <a:spcPts val="2010"/>
              </a:lnSpc>
              <a:spcBef>
                <a:spcPts val="305"/>
              </a:spcBef>
              <a:spcAft>
                <a:spcPts val="0"/>
              </a:spcAft>
            </a:pPr>
            <a:r>
              <a:rPr sz="1800" dirty="0">
                <a:solidFill>
                  <a:srgbClr val="000000"/>
                </a:solidFill>
                <a:latin typeface="Arial"/>
                <a:cs typeface="Arial"/>
              </a:rPr>
              <a:t>integratori</a:t>
            </a:r>
            <a:r>
              <a:rPr sz="1800" spc="2897" dirty="0">
                <a:solidFill>
                  <a:srgbClr val="000000"/>
                </a:solidFill>
                <a:latin typeface="Arial"/>
                <a:cs typeface="Arial"/>
              </a:rPr>
              <a:t> </a:t>
            </a:r>
            <a:r>
              <a:rPr sz="1800" dirty="0">
                <a:solidFill>
                  <a:srgbClr val="000000"/>
                </a:solidFill>
                <a:latin typeface="Arial"/>
                <a:cs typeface="Arial"/>
              </a:rPr>
              <a:t>alimentari</a:t>
            </a:r>
            <a:r>
              <a:rPr sz="1800" spc="2881" dirty="0">
                <a:solidFill>
                  <a:srgbClr val="000000"/>
                </a:solidFill>
                <a:latin typeface="Arial"/>
                <a:cs typeface="Arial"/>
              </a:rPr>
              <a:t> </a:t>
            </a:r>
            <a:r>
              <a:rPr sz="1800" dirty="0">
                <a:solidFill>
                  <a:srgbClr val="000000"/>
                </a:solidFill>
                <a:latin typeface="Arial"/>
                <a:cs typeface="Arial"/>
              </a:rPr>
              <a:t>sono</a:t>
            </a:r>
            <a:r>
              <a:rPr sz="1800" spc="2882" dirty="0">
                <a:solidFill>
                  <a:srgbClr val="000000"/>
                </a:solidFill>
                <a:latin typeface="Arial"/>
                <a:cs typeface="Arial"/>
              </a:rPr>
              <a:t> </a:t>
            </a:r>
            <a:r>
              <a:rPr sz="1800" dirty="0">
                <a:solidFill>
                  <a:srgbClr val="000000"/>
                </a:solidFill>
                <a:latin typeface="Arial"/>
                <a:cs typeface="Arial"/>
              </a:rPr>
              <a:t>stabilite</a:t>
            </a:r>
          </a:p>
        </p:txBody>
      </p:sp>
      <p:sp>
        <p:nvSpPr>
          <p:cNvPr id="7" name="object 7"/>
          <p:cNvSpPr txBox="1"/>
          <p:nvPr/>
        </p:nvSpPr>
        <p:spPr>
          <a:xfrm>
            <a:off x="1237488" y="2619400"/>
            <a:ext cx="821698" cy="1400515"/>
          </a:xfrm>
          <a:prstGeom prst="rect">
            <a:avLst/>
          </a:prstGeom>
        </p:spPr>
        <p:txBody>
          <a:bodyPr vert="horz" wrap="square" lIns="0" tIns="0" rIns="0" bIns="0" rtlCol="0">
            <a:spAutoFit/>
          </a:bodyPr>
          <a:lstStyle/>
          <a:p>
            <a:pPr marL="0" marR="0">
              <a:lnSpc>
                <a:spcPts val="10727"/>
              </a:lnSpc>
              <a:spcBef>
                <a:spcPts val="0"/>
              </a:spcBef>
              <a:spcAft>
                <a:spcPts val="0"/>
              </a:spcAft>
            </a:pPr>
            <a:r>
              <a:rPr sz="9600" dirty="0">
                <a:solidFill>
                  <a:srgbClr val="000000"/>
                </a:solidFill>
                <a:latin typeface="Arial"/>
                <a:cs typeface="Arial"/>
              </a:rPr>
              <a:t>≠</a:t>
            </a:r>
          </a:p>
        </p:txBody>
      </p:sp>
      <p:sp>
        <p:nvSpPr>
          <p:cNvPr id="8" name="object 8"/>
          <p:cNvSpPr txBox="1"/>
          <p:nvPr/>
        </p:nvSpPr>
        <p:spPr>
          <a:xfrm>
            <a:off x="3454653" y="2611184"/>
            <a:ext cx="1381464" cy="293489"/>
          </a:xfrm>
          <a:prstGeom prst="rect">
            <a:avLst/>
          </a:prstGeom>
        </p:spPr>
        <p:txBody>
          <a:bodyPr vert="horz" wrap="square" lIns="0" tIns="0" rIns="0" bIns="0" rtlCol="0">
            <a:spAutoFit/>
          </a:bodyPr>
          <a:lstStyle/>
          <a:p>
            <a:pPr marL="0" marR="0">
              <a:lnSpc>
                <a:spcPts val="2010"/>
              </a:lnSpc>
              <a:spcBef>
                <a:spcPts val="0"/>
              </a:spcBef>
              <a:spcAft>
                <a:spcPts val="0"/>
              </a:spcAft>
            </a:pPr>
            <a:r>
              <a:rPr sz="1800" dirty="0">
                <a:solidFill>
                  <a:srgbClr val="000000"/>
                </a:solidFill>
                <a:latin typeface="Arial"/>
                <a:cs typeface="Arial"/>
              </a:rPr>
              <a:t>- il dosaggio</a:t>
            </a:r>
          </a:p>
        </p:txBody>
      </p:sp>
      <p:sp>
        <p:nvSpPr>
          <p:cNvPr id="9" name="object 9"/>
          <p:cNvSpPr txBox="1"/>
          <p:nvPr/>
        </p:nvSpPr>
        <p:spPr>
          <a:xfrm>
            <a:off x="7134479" y="2897696"/>
            <a:ext cx="4719435" cy="1173217"/>
          </a:xfrm>
          <a:prstGeom prst="rect">
            <a:avLst/>
          </a:prstGeom>
        </p:spPr>
        <p:txBody>
          <a:bodyPr vert="horz" wrap="square" lIns="0" tIns="0" rIns="0" bIns="0" rtlCol="0">
            <a:spAutoFit/>
          </a:bodyPr>
          <a:lstStyle/>
          <a:p>
            <a:pPr marL="0" marR="0">
              <a:lnSpc>
                <a:spcPts val="2010"/>
              </a:lnSpc>
              <a:spcBef>
                <a:spcPts val="0"/>
              </a:spcBef>
              <a:spcAft>
                <a:spcPts val="0"/>
              </a:spcAft>
            </a:pPr>
            <a:r>
              <a:rPr sz="1800" dirty="0">
                <a:solidFill>
                  <a:srgbClr val="000000"/>
                </a:solidFill>
                <a:latin typeface="Arial"/>
                <a:cs typeface="Arial"/>
              </a:rPr>
              <a:t>dalla</a:t>
            </a:r>
            <a:r>
              <a:rPr sz="1800" spc="233" dirty="0">
                <a:solidFill>
                  <a:srgbClr val="000000"/>
                </a:solidFill>
                <a:latin typeface="Arial"/>
                <a:cs typeface="Arial"/>
              </a:rPr>
              <a:t> </a:t>
            </a:r>
            <a:r>
              <a:rPr sz="1800" b="1" dirty="0">
                <a:solidFill>
                  <a:srgbClr val="000000"/>
                </a:solidFill>
                <a:latin typeface="Arial"/>
                <a:cs typeface="Arial"/>
              </a:rPr>
              <a:t>normativa</a:t>
            </a:r>
            <a:r>
              <a:rPr sz="1800" b="1" spc="231" dirty="0">
                <a:solidFill>
                  <a:srgbClr val="000000"/>
                </a:solidFill>
                <a:latin typeface="Arial"/>
                <a:cs typeface="Arial"/>
              </a:rPr>
              <a:t> </a:t>
            </a:r>
            <a:r>
              <a:rPr sz="1800" b="1" dirty="0">
                <a:solidFill>
                  <a:srgbClr val="000000"/>
                </a:solidFill>
                <a:latin typeface="Arial"/>
                <a:cs typeface="Arial"/>
              </a:rPr>
              <a:t>europea</a:t>
            </a:r>
            <a:r>
              <a:rPr sz="1800" dirty="0">
                <a:solidFill>
                  <a:srgbClr val="000000"/>
                </a:solidFill>
                <a:latin typeface="Arial"/>
                <a:cs typeface="Arial"/>
              </a:rPr>
              <a:t>,</a:t>
            </a:r>
            <a:r>
              <a:rPr sz="1800" spc="235" dirty="0">
                <a:solidFill>
                  <a:srgbClr val="000000"/>
                </a:solidFill>
                <a:latin typeface="Arial"/>
                <a:cs typeface="Arial"/>
              </a:rPr>
              <a:t> </a:t>
            </a:r>
            <a:r>
              <a:rPr sz="1800" dirty="0">
                <a:solidFill>
                  <a:srgbClr val="000000"/>
                </a:solidFill>
                <a:latin typeface="Arial"/>
                <a:cs typeface="Arial"/>
              </a:rPr>
              <a:t>soltanto</a:t>
            </a:r>
            <a:r>
              <a:rPr sz="1800" spc="232" dirty="0">
                <a:solidFill>
                  <a:srgbClr val="000000"/>
                </a:solidFill>
                <a:latin typeface="Arial"/>
                <a:cs typeface="Arial"/>
              </a:rPr>
              <a:t> </a:t>
            </a:r>
            <a:r>
              <a:rPr sz="1800" dirty="0">
                <a:solidFill>
                  <a:srgbClr val="000000"/>
                </a:solidFill>
                <a:latin typeface="Arial"/>
                <a:cs typeface="Arial"/>
              </a:rPr>
              <a:t>in</a:t>
            </a:r>
            <a:r>
              <a:rPr sz="1800" spc="233" dirty="0">
                <a:solidFill>
                  <a:srgbClr val="000000"/>
                </a:solidFill>
                <a:latin typeface="Arial"/>
                <a:cs typeface="Arial"/>
              </a:rPr>
              <a:t> </a:t>
            </a:r>
            <a:r>
              <a:rPr sz="1800" dirty="0">
                <a:solidFill>
                  <a:srgbClr val="000000"/>
                </a:solidFill>
                <a:latin typeface="Arial"/>
                <a:cs typeface="Arial"/>
              </a:rPr>
              <a:t>alcuni</a:t>
            </a:r>
          </a:p>
          <a:p>
            <a:pPr marL="0" marR="0">
              <a:lnSpc>
                <a:spcPts val="2013"/>
              </a:lnSpc>
              <a:spcBef>
                <a:spcPts val="290"/>
              </a:spcBef>
              <a:spcAft>
                <a:spcPts val="0"/>
              </a:spcAft>
            </a:pPr>
            <a:r>
              <a:rPr sz="1800" dirty="0">
                <a:solidFill>
                  <a:srgbClr val="000000"/>
                </a:solidFill>
                <a:latin typeface="Arial"/>
                <a:cs typeface="Arial"/>
              </a:rPr>
              <a:t>casi,</a:t>
            </a:r>
            <a:r>
              <a:rPr sz="1800" spc="327" dirty="0">
                <a:solidFill>
                  <a:srgbClr val="000000"/>
                </a:solidFill>
                <a:latin typeface="Arial"/>
                <a:cs typeface="Arial"/>
              </a:rPr>
              <a:t> </a:t>
            </a:r>
            <a:r>
              <a:rPr sz="1800" dirty="0">
                <a:solidFill>
                  <a:srgbClr val="000000"/>
                </a:solidFill>
                <a:latin typeface="Arial"/>
                <a:cs typeface="Arial"/>
              </a:rPr>
              <a:t>queste</a:t>
            </a:r>
            <a:r>
              <a:rPr sz="1800" spc="337" dirty="0">
                <a:solidFill>
                  <a:srgbClr val="000000"/>
                </a:solidFill>
                <a:latin typeface="Arial"/>
                <a:cs typeface="Arial"/>
              </a:rPr>
              <a:t> </a:t>
            </a:r>
            <a:r>
              <a:rPr sz="1800" dirty="0">
                <a:solidFill>
                  <a:srgbClr val="000000"/>
                </a:solidFill>
                <a:latin typeface="Arial"/>
                <a:cs typeface="Arial"/>
              </a:rPr>
              <a:t>possono</a:t>
            </a:r>
            <a:r>
              <a:rPr sz="1800" spc="311" dirty="0">
                <a:solidFill>
                  <a:srgbClr val="000000"/>
                </a:solidFill>
                <a:latin typeface="Arial"/>
                <a:cs typeface="Arial"/>
              </a:rPr>
              <a:t> </a:t>
            </a:r>
            <a:r>
              <a:rPr sz="1800" dirty="0">
                <a:solidFill>
                  <a:srgbClr val="000000"/>
                </a:solidFill>
                <a:latin typeface="Arial"/>
                <a:cs typeface="Arial"/>
              </a:rPr>
              <a:t>coincidere</a:t>
            </a:r>
            <a:r>
              <a:rPr sz="1800" spc="321" dirty="0">
                <a:solidFill>
                  <a:srgbClr val="000000"/>
                </a:solidFill>
                <a:latin typeface="Arial"/>
                <a:cs typeface="Arial"/>
              </a:rPr>
              <a:t> </a:t>
            </a:r>
            <a:r>
              <a:rPr sz="1800" dirty="0">
                <a:solidFill>
                  <a:srgbClr val="000000"/>
                </a:solidFill>
                <a:latin typeface="Arial"/>
                <a:cs typeface="Arial"/>
              </a:rPr>
              <a:t>con</a:t>
            </a:r>
            <a:r>
              <a:rPr sz="1800" spc="340" dirty="0">
                <a:solidFill>
                  <a:srgbClr val="000000"/>
                </a:solidFill>
                <a:latin typeface="Arial"/>
                <a:cs typeface="Arial"/>
              </a:rPr>
              <a:t> </a:t>
            </a:r>
            <a:r>
              <a:rPr sz="1800" dirty="0">
                <a:solidFill>
                  <a:srgbClr val="000000"/>
                </a:solidFill>
                <a:latin typeface="Arial"/>
                <a:cs typeface="Arial"/>
              </a:rPr>
              <a:t>quelle</a:t>
            </a:r>
          </a:p>
          <a:p>
            <a:pPr marL="0" marR="0">
              <a:lnSpc>
                <a:spcPts val="2010"/>
              </a:lnSpc>
              <a:spcBef>
                <a:spcPts val="307"/>
              </a:spcBef>
              <a:spcAft>
                <a:spcPts val="0"/>
              </a:spcAft>
            </a:pPr>
            <a:r>
              <a:rPr sz="1800" dirty="0">
                <a:solidFill>
                  <a:srgbClr val="000000"/>
                </a:solidFill>
                <a:latin typeface="Arial"/>
                <a:cs typeface="Arial"/>
              </a:rPr>
              <a:t>che</a:t>
            </a:r>
            <a:r>
              <a:rPr sz="1800" spc="330" dirty="0">
                <a:solidFill>
                  <a:srgbClr val="000000"/>
                </a:solidFill>
                <a:latin typeface="Arial"/>
                <a:cs typeface="Arial"/>
              </a:rPr>
              <a:t> </a:t>
            </a:r>
            <a:r>
              <a:rPr sz="1800" dirty="0">
                <a:solidFill>
                  <a:srgbClr val="000000"/>
                </a:solidFill>
                <a:latin typeface="Arial"/>
                <a:cs typeface="Arial"/>
              </a:rPr>
              <a:t>vengono</a:t>
            </a:r>
            <a:r>
              <a:rPr sz="1800" spc="351" dirty="0">
                <a:solidFill>
                  <a:srgbClr val="000000"/>
                </a:solidFill>
                <a:latin typeface="Arial"/>
                <a:cs typeface="Arial"/>
              </a:rPr>
              <a:t> </a:t>
            </a:r>
            <a:r>
              <a:rPr sz="1800" dirty="0">
                <a:solidFill>
                  <a:srgbClr val="000000"/>
                </a:solidFill>
                <a:latin typeface="Arial"/>
                <a:cs typeface="Arial"/>
              </a:rPr>
              <a:t>utilizzate</a:t>
            </a:r>
            <a:r>
              <a:rPr sz="1800" spc="354" dirty="0">
                <a:solidFill>
                  <a:srgbClr val="000000"/>
                </a:solidFill>
                <a:latin typeface="Arial"/>
                <a:cs typeface="Arial"/>
              </a:rPr>
              <a:t> </a:t>
            </a:r>
            <a:r>
              <a:rPr sz="1800" dirty="0">
                <a:solidFill>
                  <a:srgbClr val="000000"/>
                </a:solidFill>
                <a:latin typeface="Arial"/>
                <a:cs typeface="Arial"/>
              </a:rPr>
              <a:t>per</a:t>
            </a:r>
            <a:r>
              <a:rPr sz="1800" spc="358" dirty="0">
                <a:solidFill>
                  <a:srgbClr val="000000"/>
                </a:solidFill>
                <a:latin typeface="Arial"/>
                <a:cs typeface="Arial"/>
              </a:rPr>
              <a:t> </a:t>
            </a:r>
            <a:r>
              <a:rPr sz="1800" dirty="0">
                <a:solidFill>
                  <a:srgbClr val="000000"/>
                </a:solidFill>
                <a:latin typeface="Arial"/>
                <a:cs typeface="Arial"/>
              </a:rPr>
              <a:t>la</a:t>
            </a:r>
            <a:r>
              <a:rPr sz="1800" spc="327" dirty="0">
                <a:solidFill>
                  <a:srgbClr val="000000"/>
                </a:solidFill>
                <a:latin typeface="Arial"/>
                <a:cs typeface="Arial"/>
              </a:rPr>
              <a:t> </a:t>
            </a:r>
            <a:r>
              <a:rPr sz="1800" dirty="0">
                <a:solidFill>
                  <a:srgbClr val="000000"/>
                </a:solidFill>
                <a:latin typeface="Arial"/>
                <a:cs typeface="Arial"/>
              </a:rPr>
              <a:t>confezione</a:t>
            </a:r>
            <a:r>
              <a:rPr sz="1800" spc="364" dirty="0">
                <a:solidFill>
                  <a:srgbClr val="000000"/>
                </a:solidFill>
                <a:latin typeface="Arial"/>
                <a:cs typeface="Arial"/>
              </a:rPr>
              <a:t> </a:t>
            </a:r>
            <a:r>
              <a:rPr sz="1800" dirty="0">
                <a:solidFill>
                  <a:srgbClr val="000000"/>
                </a:solidFill>
                <a:latin typeface="Arial"/>
                <a:cs typeface="Arial"/>
              </a:rPr>
              <a:t>di</a:t>
            </a:r>
          </a:p>
          <a:p>
            <a:pPr marL="0" marR="0">
              <a:lnSpc>
                <a:spcPts val="2010"/>
              </a:lnSpc>
              <a:spcBef>
                <a:spcPts val="293"/>
              </a:spcBef>
              <a:spcAft>
                <a:spcPts val="0"/>
              </a:spcAft>
            </a:pPr>
            <a:r>
              <a:rPr sz="1800" dirty="0">
                <a:solidFill>
                  <a:srgbClr val="000000"/>
                </a:solidFill>
                <a:latin typeface="Arial"/>
                <a:cs typeface="Arial"/>
              </a:rPr>
              <a:t>medicinali.</a:t>
            </a:r>
          </a:p>
        </p:txBody>
      </p:sp>
      <p:sp>
        <p:nvSpPr>
          <p:cNvPr id="10" name="object 10"/>
          <p:cNvSpPr txBox="1"/>
          <p:nvPr/>
        </p:nvSpPr>
        <p:spPr>
          <a:xfrm>
            <a:off x="3454653" y="2981516"/>
            <a:ext cx="2208997" cy="1032693"/>
          </a:xfrm>
          <a:prstGeom prst="rect">
            <a:avLst/>
          </a:prstGeom>
        </p:spPr>
        <p:txBody>
          <a:bodyPr vert="horz" wrap="square" lIns="0" tIns="0" rIns="0" bIns="0" rtlCol="0">
            <a:spAutoFit/>
          </a:bodyPr>
          <a:lstStyle/>
          <a:p>
            <a:pPr marL="0" marR="0">
              <a:lnSpc>
                <a:spcPts val="2010"/>
              </a:lnSpc>
              <a:spcBef>
                <a:spcPts val="0"/>
              </a:spcBef>
              <a:spcAft>
                <a:spcPts val="0"/>
              </a:spcAft>
            </a:pPr>
            <a:r>
              <a:rPr sz="1800" dirty="0">
                <a:solidFill>
                  <a:srgbClr val="000000"/>
                </a:solidFill>
                <a:latin typeface="Arial"/>
                <a:cs typeface="Arial"/>
              </a:rPr>
              <a:t>- la presentazione</a:t>
            </a:r>
          </a:p>
          <a:p>
            <a:pPr marL="0" marR="0">
              <a:lnSpc>
                <a:spcPts val="2010"/>
              </a:lnSpc>
              <a:spcBef>
                <a:spcPts val="893"/>
              </a:spcBef>
              <a:spcAft>
                <a:spcPts val="0"/>
              </a:spcAft>
            </a:pPr>
            <a:r>
              <a:rPr sz="1800" dirty="0">
                <a:solidFill>
                  <a:srgbClr val="000000"/>
                </a:solidFill>
                <a:latin typeface="Arial"/>
                <a:cs typeface="Arial"/>
              </a:rPr>
              <a:t>- gli studi</a:t>
            </a:r>
            <a:r>
              <a:rPr sz="1800" spc="12" dirty="0">
                <a:solidFill>
                  <a:srgbClr val="000000"/>
                </a:solidFill>
                <a:latin typeface="Arial"/>
                <a:cs typeface="Arial"/>
              </a:rPr>
              <a:t> </a:t>
            </a:r>
            <a:r>
              <a:rPr sz="1800" dirty="0">
                <a:solidFill>
                  <a:srgbClr val="000000"/>
                </a:solidFill>
                <a:latin typeface="Arial"/>
                <a:cs typeface="Arial"/>
              </a:rPr>
              <a:t>a supporto</a:t>
            </a:r>
          </a:p>
          <a:p>
            <a:pPr marL="0" marR="0">
              <a:lnSpc>
                <a:spcPts val="2013"/>
              </a:lnSpc>
              <a:spcBef>
                <a:spcPts val="902"/>
              </a:spcBef>
              <a:spcAft>
                <a:spcPts val="0"/>
              </a:spcAft>
            </a:pPr>
            <a:r>
              <a:rPr sz="1800" dirty="0">
                <a:solidFill>
                  <a:srgbClr val="000000"/>
                </a:solidFill>
                <a:latin typeface="Arial"/>
                <a:cs typeface="Arial"/>
              </a:rPr>
              <a:t>- le indicazioni</a:t>
            </a:r>
          </a:p>
        </p:txBody>
      </p:sp>
      <p:sp>
        <p:nvSpPr>
          <p:cNvPr id="11" name="object 11"/>
          <p:cNvSpPr txBox="1"/>
          <p:nvPr/>
        </p:nvSpPr>
        <p:spPr>
          <a:xfrm>
            <a:off x="3454653" y="4089845"/>
            <a:ext cx="2704602" cy="293489"/>
          </a:xfrm>
          <a:prstGeom prst="rect">
            <a:avLst/>
          </a:prstGeom>
        </p:spPr>
        <p:txBody>
          <a:bodyPr vert="horz" wrap="square" lIns="0" tIns="0" rIns="0" bIns="0" rtlCol="0">
            <a:spAutoFit/>
          </a:bodyPr>
          <a:lstStyle/>
          <a:p>
            <a:pPr marL="0" marR="0">
              <a:lnSpc>
                <a:spcPts val="2010"/>
              </a:lnSpc>
              <a:spcBef>
                <a:spcPts val="0"/>
              </a:spcBef>
              <a:spcAft>
                <a:spcPts val="0"/>
              </a:spcAft>
            </a:pPr>
            <a:r>
              <a:rPr sz="1800" dirty="0">
                <a:solidFill>
                  <a:srgbClr val="000000"/>
                </a:solidFill>
                <a:latin typeface="Arial"/>
                <a:cs typeface="Arial"/>
              </a:rPr>
              <a:t>- la ragione</a:t>
            </a:r>
            <a:r>
              <a:rPr sz="1800" spc="19" dirty="0">
                <a:solidFill>
                  <a:srgbClr val="000000"/>
                </a:solidFill>
                <a:latin typeface="Arial"/>
                <a:cs typeface="Arial"/>
              </a:rPr>
              <a:t> </a:t>
            </a:r>
            <a:r>
              <a:rPr sz="1800" dirty="0">
                <a:solidFill>
                  <a:srgbClr val="000000"/>
                </a:solidFill>
                <a:latin typeface="Arial"/>
                <a:cs typeface="Arial"/>
              </a:rPr>
              <a:t>per cui si usa</a:t>
            </a:r>
          </a:p>
        </p:txBody>
      </p:sp>
      <p:sp>
        <p:nvSpPr>
          <p:cNvPr id="12" name="object 12"/>
          <p:cNvSpPr txBox="1"/>
          <p:nvPr/>
        </p:nvSpPr>
        <p:spPr>
          <a:xfrm>
            <a:off x="765962" y="4390962"/>
            <a:ext cx="1816112" cy="293489"/>
          </a:xfrm>
          <a:prstGeom prst="rect">
            <a:avLst/>
          </a:prstGeom>
        </p:spPr>
        <p:txBody>
          <a:bodyPr vert="horz" wrap="square" lIns="0" tIns="0" rIns="0" bIns="0" rtlCol="0">
            <a:spAutoFit/>
          </a:bodyPr>
          <a:lstStyle/>
          <a:p>
            <a:pPr marL="0" marR="0">
              <a:lnSpc>
                <a:spcPts val="2010"/>
              </a:lnSpc>
              <a:spcBef>
                <a:spcPts val="0"/>
              </a:spcBef>
              <a:spcAft>
                <a:spcPts val="0"/>
              </a:spcAft>
            </a:pPr>
            <a:r>
              <a:rPr sz="1800" b="1" spc="-19" dirty="0">
                <a:solidFill>
                  <a:srgbClr val="0000FF"/>
                </a:solidFill>
                <a:latin typeface="Arial"/>
                <a:cs typeface="Arial"/>
              </a:rPr>
              <a:t>INTEGRATORE</a:t>
            </a:r>
          </a:p>
        </p:txBody>
      </p:sp>
      <p:sp>
        <p:nvSpPr>
          <p:cNvPr id="13" name="object 13"/>
          <p:cNvSpPr txBox="1"/>
          <p:nvPr/>
        </p:nvSpPr>
        <p:spPr>
          <a:xfrm>
            <a:off x="7807198" y="5285909"/>
            <a:ext cx="3783977" cy="842684"/>
          </a:xfrm>
          <a:prstGeom prst="rect">
            <a:avLst/>
          </a:prstGeom>
        </p:spPr>
        <p:txBody>
          <a:bodyPr vert="horz" wrap="square" lIns="0" tIns="0" rIns="0" bIns="0" rtlCol="0">
            <a:spAutoFit/>
          </a:bodyPr>
          <a:lstStyle/>
          <a:p>
            <a:pPr marL="231647" marR="0">
              <a:lnSpc>
                <a:spcPts val="2013"/>
              </a:lnSpc>
              <a:spcBef>
                <a:spcPts val="0"/>
              </a:spcBef>
              <a:spcAft>
                <a:spcPts val="0"/>
              </a:spcAft>
            </a:pPr>
            <a:r>
              <a:rPr sz="1800" b="1" dirty="0">
                <a:solidFill>
                  <a:srgbClr val="FF0000"/>
                </a:solidFill>
                <a:latin typeface="Arial"/>
                <a:cs typeface="Arial"/>
              </a:rPr>
              <a:t>UN</a:t>
            </a:r>
            <a:r>
              <a:rPr sz="1800" b="1" spc="-10" dirty="0">
                <a:solidFill>
                  <a:srgbClr val="FF0000"/>
                </a:solidFill>
                <a:latin typeface="Arial"/>
                <a:cs typeface="Arial"/>
              </a:rPr>
              <a:t> </a:t>
            </a:r>
            <a:r>
              <a:rPr sz="1800" b="1" spc="-19" dirty="0">
                <a:solidFill>
                  <a:srgbClr val="FF0000"/>
                </a:solidFill>
                <a:latin typeface="Arial"/>
                <a:cs typeface="Arial"/>
              </a:rPr>
              <a:t>INTEGRATORE</a:t>
            </a:r>
            <a:r>
              <a:rPr sz="1800" b="1" spc="71" dirty="0">
                <a:solidFill>
                  <a:srgbClr val="FF0000"/>
                </a:solidFill>
                <a:latin typeface="Arial"/>
                <a:cs typeface="Arial"/>
              </a:rPr>
              <a:t> </a:t>
            </a:r>
            <a:r>
              <a:rPr sz="1800" b="1" dirty="0">
                <a:solidFill>
                  <a:srgbClr val="FF0000"/>
                </a:solidFill>
                <a:latin typeface="Arial"/>
                <a:cs typeface="Arial"/>
              </a:rPr>
              <a:t>NON PUÒ</a:t>
            </a:r>
          </a:p>
          <a:p>
            <a:pPr marL="0" marR="0">
              <a:lnSpc>
                <a:spcPts val="2010"/>
              </a:lnSpc>
              <a:spcBef>
                <a:spcPts val="150"/>
              </a:spcBef>
              <a:spcAft>
                <a:spcPts val="0"/>
              </a:spcAft>
            </a:pPr>
            <a:r>
              <a:rPr sz="1800" b="1" dirty="0">
                <a:solidFill>
                  <a:srgbClr val="FF0000"/>
                </a:solidFill>
                <a:latin typeface="Arial"/>
                <a:cs typeface="Arial"/>
              </a:rPr>
              <a:t>POSSEDERE DELLE</a:t>
            </a:r>
            <a:r>
              <a:rPr sz="1800" b="1" spc="-10" dirty="0">
                <a:solidFill>
                  <a:srgbClr val="FF0000"/>
                </a:solidFill>
                <a:latin typeface="Arial"/>
                <a:cs typeface="Arial"/>
              </a:rPr>
              <a:t> </a:t>
            </a:r>
            <a:r>
              <a:rPr sz="1800" b="1" dirty="0">
                <a:solidFill>
                  <a:srgbClr val="FF0000"/>
                </a:solidFill>
                <a:latin typeface="Arial"/>
                <a:cs typeface="Arial"/>
              </a:rPr>
              <a:t>PROPRIETÀ</a:t>
            </a:r>
          </a:p>
          <a:p>
            <a:pPr marL="62483" marR="0">
              <a:lnSpc>
                <a:spcPts val="2010"/>
              </a:lnSpc>
              <a:spcBef>
                <a:spcPts val="149"/>
              </a:spcBef>
              <a:spcAft>
                <a:spcPts val="0"/>
              </a:spcAft>
            </a:pPr>
            <a:r>
              <a:rPr sz="1800" b="1" dirty="0">
                <a:solidFill>
                  <a:srgbClr val="FF0000"/>
                </a:solidFill>
                <a:latin typeface="Arial"/>
                <a:cs typeface="Arial"/>
              </a:rPr>
              <a:t>TERAPEUTICHE</a:t>
            </a:r>
            <a:r>
              <a:rPr sz="1800" b="1" spc="50" dirty="0">
                <a:solidFill>
                  <a:srgbClr val="FF0000"/>
                </a:solidFill>
                <a:latin typeface="Arial"/>
                <a:cs typeface="Arial"/>
              </a:rPr>
              <a:t> </a:t>
            </a:r>
            <a:r>
              <a:rPr sz="1800" b="1" dirty="0">
                <a:solidFill>
                  <a:srgbClr val="FF0000"/>
                </a:solidFill>
                <a:latin typeface="Arial"/>
                <a:cs typeface="Arial"/>
              </a:rPr>
              <a:t>E PREVENTIVE</a:t>
            </a:r>
          </a:p>
        </p:txBody>
      </p:sp>
      <p:sp>
        <p:nvSpPr>
          <p:cNvPr id="14" name="object 14"/>
          <p:cNvSpPr txBox="1"/>
          <p:nvPr/>
        </p:nvSpPr>
        <p:spPr>
          <a:xfrm>
            <a:off x="3924553" y="5543411"/>
            <a:ext cx="2450017" cy="567809"/>
          </a:xfrm>
          <a:prstGeom prst="rect">
            <a:avLst/>
          </a:prstGeom>
        </p:spPr>
        <p:txBody>
          <a:bodyPr vert="horz" wrap="square" lIns="0" tIns="0" rIns="0" bIns="0" rtlCol="0">
            <a:spAutoFit/>
          </a:bodyPr>
          <a:lstStyle/>
          <a:p>
            <a:pPr marL="0" marR="0">
              <a:lnSpc>
                <a:spcPts val="2010"/>
              </a:lnSpc>
              <a:spcBef>
                <a:spcPts val="0"/>
              </a:spcBef>
              <a:spcAft>
                <a:spcPts val="0"/>
              </a:spcAft>
            </a:pPr>
            <a:r>
              <a:rPr sz="1800" b="1" dirty="0">
                <a:solidFill>
                  <a:srgbClr val="000000"/>
                </a:solidFill>
                <a:latin typeface="Arial"/>
                <a:cs typeface="Arial"/>
              </a:rPr>
              <a:t>garanzia di</a:t>
            </a:r>
          </a:p>
          <a:p>
            <a:pPr marL="0" marR="0">
              <a:lnSpc>
                <a:spcPts val="2010"/>
              </a:lnSpc>
              <a:spcBef>
                <a:spcPts val="199"/>
              </a:spcBef>
              <a:spcAft>
                <a:spcPts val="0"/>
              </a:spcAft>
            </a:pPr>
            <a:r>
              <a:rPr sz="1800" b="1" dirty="0">
                <a:solidFill>
                  <a:srgbClr val="000000"/>
                </a:solidFill>
                <a:latin typeface="Arial"/>
                <a:cs typeface="Arial"/>
              </a:rPr>
              <a:t>sicurezza </a:t>
            </a:r>
            <a:r>
              <a:rPr sz="1800" dirty="0">
                <a:solidFill>
                  <a:srgbClr val="000000"/>
                </a:solidFill>
                <a:latin typeface="Arial"/>
                <a:cs typeface="Arial"/>
              </a:rPr>
              <a:t>del prodotto</a:t>
            </a:r>
          </a:p>
        </p:txBody>
      </p:sp>
      <p:sp>
        <p:nvSpPr>
          <p:cNvPr id="15" name="CasellaDiTesto 14">
            <a:extLst>
              <a:ext uri="{FF2B5EF4-FFF2-40B4-BE49-F238E27FC236}">
                <a16:creationId xmlns:a16="http://schemas.microsoft.com/office/drawing/2014/main" id="{464C712D-46E7-186B-2579-86F50797E50D}"/>
              </a:ext>
            </a:extLst>
          </p:cNvPr>
          <p:cNvSpPr txBox="1"/>
          <p:nvPr/>
        </p:nvSpPr>
        <p:spPr>
          <a:xfrm>
            <a:off x="700529" y="6432697"/>
            <a:ext cx="3332864" cy="584775"/>
          </a:xfrm>
          <a:prstGeom prst="rect">
            <a:avLst/>
          </a:prstGeom>
          <a:noFill/>
        </p:spPr>
        <p:txBody>
          <a:bodyPr wrap="square" rtlCol="0">
            <a:spAutoFit/>
          </a:bodyPr>
          <a:lstStyle/>
          <a:p>
            <a:r>
              <a:rPr lang="it-IT" sz="1600" b="1" dirty="0">
                <a:solidFill>
                  <a:srgbClr val="FF0000"/>
                </a:solidFill>
                <a:latin typeface="Arial" panose="020B0604020202020204" pitchFamily="34" charset="0"/>
                <a:cs typeface="Arial" panose="020B0604020202020204" pitchFamily="34" charset="0"/>
              </a:rPr>
              <a:t>da Annalisa Maietti modificato</a:t>
            </a:r>
          </a:p>
          <a:p>
            <a:endParaRPr lang="it-IT" sz="1600" dirty="0">
              <a:solidFill>
                <a:srgbClr val="FF0000"/>
              </a:solidFill>
              <a:latin typeface="Arial" panose="020B0604020202020204" pitchFamily="34" charset="0"/>
              <a:cs typeface="Arial" panose="020B060402020202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1"/>
          <p:cNvSpPr/>
          <p:nvPr/>
        </p:nvSpPr>
        <p:spPr>
          <a:xfrm>
            <a:off x="0" y="0"/>
            <a:ext cx="12192000" cy="6857999"/>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823264" y="488179"/>
            <a:ext cx="11203636" cy="564706"/>
          </a:xfrm>
          <a:prstGeom prst="rect">
            <a:avLst/>
          </a:prstGeom>
        </p:spPr>
        <p:txBody>
          <a:bodyPr vert="horz" wrap="square" lIns="0" tIns="0" rIns="0" bIns="0" rtlCol="0">
            <a:spAutoFit/>
          </a:bodyPr>
          <a:lstStyle/>
          <a:p>
            <a:pPr marL="0" marR="0">
              <a:lnSpc>
                <a:spcPts val="4880"/>
              </a:lnSpc>
              <a:spcBef>
                <a:spcPts val="0"/>
              </a:spcBef>
              <a:spcAft>
                <a:spcPts val="0"/>
              </a:spcAft>
            </a:pPr>
            <a:r>
              <a:rPr sz="3200" b="1" dirty="0">
                <a:solidFill>
                  <a:srgbClr val="002060"/>
                </a:solidFill>
                <a:latin typeface="Arial" panose="020B0604020202020204" pitchFamily="34" charset="0"/>
                <a:cs typeface="Arial" panose="020B0604020202020204" pitchFamily="34" charset="0"/>
              </a:rPr>
              <a:t>A</a:t>
            </a:r>
            <a:r>
              <a:rPr sz="3200" b="1" spc="-63" dirty="0">
                <a:solidFill>
                  <a:srgbClr val="002060"/>
                </a:solidFill>
                <a:latin typeface="Arial" panose="020B0604020202020204" pitchFamily="34" charset="0"/>
                <a:cs typeface="Arial" panose="020B0604020202020204" pitchFamily="34" charset="0"/>
              </a:rPr>
              <a:t> </a:t>
            </a:r>
            <a:r>
              <a:rPr sz="3200" b="1" spc="-50" dirty="0">
                <a:solidFill>
                  <a:srgbClr val="002060"/>
                </a:solidFill>
                <a:latin typeface="Arial" panose="020B0604020202020204" pitchFamily="34" charset="0"/>
                <a:cs typeface="Arial" panose="020B0604020202020204" pitchFamily="34" charset="0"/>
              </a:rPr>
              <a:t>QUALI</a:t>
            </a:r>
            <a:r>
              <a:rPr sz="3200" b="1" spc="-20" dirty="0">
                <a:solidFill>
                  <a:srgbClr val="002060"/>
                </a:solidFill>
                <a:latin typeface="Arial" panose="020B0604020202020204" pitchFamily="34" charset="0"/>
                <a:cs typeface="Arial" panose="020B0604020202020204" pitchFamily="34" charset="0"/>
              </a:rPr>
              <a:t> </a:t>
            </a:r>
            <a:r>
              <a:rPr sz="3200" b="1" spc="-16" dirty="0">
                <a:solidFill>
                  <a:srgbClr val="002060"/>
                </a:solidFill>
                <a:latin typeface="Arial" panose="020B0604020202020204" pitchFamily="34" charset="0"/>
                <a:cs typeface="Arial" panose="020B0604020202020204" pitchFamily="34" charset="0"/>
              </a:rPr>
              <a:t>SET</a:t>
            </a:r>
            <a:r>
              <a:rPr sz="3200" b="1" spc="-887" dirty="0">
                <a:solidFill>
                  <a:srgbClr val="002060"/>
                </a:solidFill>
                <a:latin typeface="Arial" panose="020B0604020202020204" pitchFamily="34" charset="0"/>
                <a:cs typeface="Arial" panose="020B0604020202020204" pitchFamily="34" charset="0"/>
              </a:rPr>
              <a:t> </a:t>
            </a:r>
            <a:r>
              <a:rPr sz="3200" b="1" spc="-60" dirty="0">
                <a:solidFill>
                  <a:srgbClr val="002060"/>
                </a:solidFill>
                <a:latin typeface="Arial" panose="020B0604020202020204" pitchFamily="34" charset="0"/>
                <a:cs typeface="Arial" panose="020B0604020202020204" pitchFamily="34" charset="0"/>
              </a:rPr>
              <a:t>TORI</a:t>
            </a:r>
            <a:r>
              <a:rPr sz="3200" b="1" spc="-10" dirty="0">
                <a:solidFill>
                  <a:srgbClr val="002060"/>
                </a:solidFill>
                <a:latin typeface="Arial" panose="020B0604020202020204" pitchFamily="34" charset="0"/>
                <a:cs typeface="Arial" panose="020B0604020202020204" pitchFamily="34" charset="0"/>
              </a:rPr>
              <a:t> </a:t>
            </a:r>
            <a:r>
              <a:rPr sz="3200" b="1" spc="-49" dirty="0">
                <a:solidFill>
                  <a:srgbClr val="002060"/>
                </a:solidFill>
                <a:latin typeface="Arial" panose="020B0604020202020204" pitchFamily="34" charset="0"/>
                <a:cs typeface="Arial" panose="020B0604020202020204" pitchFamily="34" charset="0"/>
              </a:rPr>
              <a:t>COMMERCIALI</a:t>
            </a:r>
            <a:r>
              <a:rPr sz="3200" b="1" spc="-20" dirty="0">
                <a:solidFill>
                  <a:srgbClr val="002060"/>
                </a:solidFill>
                <a:latin typeface="Arial" panose="020B0604020202020204" pitchFamily="34" charset="0"/>
                <a:cs typeface="Arial" panose="020B0604020202020204" pitchFamily="34" charset="0"/>
              </a:rPr>
              <a:t> </a:t>
            </a:r>
            <a:r>
              <a:rPr sz="3200" b="1" spc="-65" dirty="0">
                <a:solidFill>
                  <a:srgbClr val="002060"/>
                </a:solidFill>
                <a:latin typeface="Arial" panose="020B0604020202020204" pitchFamily="34" charset="0"/>
                <a:cs typeface="Arial" panose="020B0604020202020204" pitchFamily="34" charset="0"/>
              </a:rPr>
              <a:t>APPARTENGONO?</a:t>
            </a:r>
          </a:p>
        </p:txBody>
      </p:sp>
      <p:sp>
        <p:nvSpPr>
          <p:cNvPr id="4" name="object 4"/>
          <p:cNvSpPr txBox="1"/>
          <p:nvPr/>
        </p:nvSpPr>
        <p:spPr>
          <a:xfrm>
            <a:off x="3383915" y="1660795"/>
            <a:ext cx="2896082" cy="317152"/>
          </a:xfrm>
          <a:prstGeom prst="rect">
            <a:avLst/>
          </a:prstGeom>
        </p:spPr>
        <p:txBody>
          <a:bodyPr vert="horz" wrap="square" lIns="0" tIns="0" rIns="0" bIns="0" rtlCol="0">
            <a:spAutoFit/>
          </a:bodyPr>
          <a:lstStyle/>
          <a:p>
            <a:pPr marL="0" marR="0">
              <a:lnSpc>
                <a:spcPts val="2197"/>
              </a:lnSpc>
              <a:spcBef>
                <a:spcPts val="0"/>
              </a:spcBef>
              <a:spcAft>
                <a:spcPts val="0"/>
              </a:spcAft>
            </a:pPr>
            <a:r>
              <a:rPr sz="1800" spc="-26" dirty="0">
                <a:solidFill>
                  <a:srgbClr val="FF0000"/>
                </a:solidFill>
                <a:latin typeface="Calibri"/>
                <a:cs typeface="Calibri"/>
              </a:rPr>
              <a:t>NORMATIVA</a:t>
            </a:r>
            <a:r>
              <a:rPr sz="1800" spc="27" dirty="0">
                <a:solidFill>
                  <a:srgbClr val="FF0000"/>
                </a:solidFill>
                <a:latin typeface="Calibri"/>
                <a:cs typeface="Calibri"/>
              </a:rPr>
              <a:t> </a:t>
            </a:r>
            <a:r>
              <a:rPr sz="1800" dirty="0">
                <a:solidFill>
                  <a:srgbClr val="FF0000"/>
                </a:solidFill>
                <a:latin typeface="Calibri"/>
                <a:cs typeface="Calibri"/>
              </a:rPr>
              <a:t>DI RIFERIMENTO</a:t>
            </a:r>
          </a:p>
        </p:txBody>
      </p:sp>
      <p:sp>
        <p:nvSpPr>
          <p:cNvPr id="5" name="object 5"/>
          <p:cNvSpPr txBox="1"/>
          <p:nvPr/>
        </p:nvSpPr>
        <p:spPr>
          <a:xfrm>
            <a:off x="6724142" y="1660795"/>
            <a:ext cx="2825216" cy="317152"/>
          </a:xfrm>
          <a:prstGeom prst="rect">
            <a:avLst/>
          </a:prstGeom>
        </p:spPr>
        <p:txBody>
          <a:bodyPr vert="horz" wrap="square" lIns="0" tIns="0" rIns="0" bIns="0" rtlCol="0">
            <a:spAutoFit/>
          </a:bodyPr>
          <a:lstStyle/>
          <a:p>
            <a:pPr marL="0" marR="0">
              <a:lnSpc>
                <a:spcPts val="2197"/>
              </a:lnSpc>
              <a:spcBef>
                <a:spcPts val="0"/>
              </a:spcBef>
              <a:spcAft>
                <a:spcPts val="0"/>
              </a:spcAft>
            </a:pPr>
            <a:r>
              <a:rPr sz="1800" dirty="0">
                <a:solidFill>
                  <a:srgbClr val="FF0000"/>
                </a:solidFill>
                <a:latin typeface="Calibri"/>
                <a:cs typeface="Calibri"/>
              </a:rPr>
              <a:t>IMMISSIONE</a:t>
            </a:r>
            <a:r>
              <a:rPr sz="1800" spc="-24" dirty="0">
                <a:solidFill>
                  <a:srgbClr val="FF0000"/>
                </a:solidFill>
                <a:latin typeface="Calibri"/>
                <a:cs typeface="Calibri"/>
              </a:rPr>
              <a:t> </a:t>
            </a:r>
            <a:r>
              <a:rPr sz="1800" dirty="0">
                <a:solidFill>
                  <a:srgbClr val="FF0000"/>
                </a:solidFill>
                <a:latin typeface="Calibri"/>
                <a:cs typeface="Calibri"/>
              </a:rPr>
              <a:t>al COMMERCIO</a:t>
            </a:r>
          </a:p>
        </p:txBody>
      </p:sp>
      <p:sp>
        <p:nvSpPr>
          <p:cNvPr id="6" name="object 6"/>
          <p:cNvSpPr txBox="1"/>
          <p:nvPr/>
        </p:nvSpPr>
        <p:spPr>
          <a:xfrm>
            <a:off x="9887077" y="1660795"/>
            <a:ext cx="2008087" cy="317152"/>
          </a:xfrm>
          <a:prstGeom prst="rect">
            <a:avLst/>
          </a:prstGeom>
        </p:spPr>
        <p:txBody>
          <a:bodyPr vert="horz" wrap="square" lIns="0" tIns="0" rIns="0" bIns="0" rtlCol="0">
            <a:spAutoFit/>
          </a:bodyPr>
          <a:lstStyle/>
          <a:p>
            <a:pPr marL="0" marR="0">
              <a:lnSpc>
                <a:spcPts val="2197"/>
              </a:lnSpc>
              <a:spcBef>
                <a:spcPts val="0"/>
              </a:spcBef>
              <a:spcAft>
                <a:spcPts val="0"/>
              </a:spcAft>
            </a:pPr>
            <a:r>
              <a:rPr sz="1800" dirty="0">
                <a:solidFill>
                  <a:srgbClr val="FF0000"/>
                </a:solidFill>
                <a:latin typeface="Calibri"/>
                <a:cs typeface="Calibri"/>
              </a:rPr>
              <a:t>CANALE DI </a:t>
            </a:r>
            <a:r>
              <a:rPr sz="1800" spc="-21" dirty="0">
                <a:solidFill>
                  <a:srgbClr val="FF0000"/>
                </a:solidFill>
                <a:latin typeface="Calibri"/>
                <a:cs typeface="Calibri"/>
              </a:rPr>
              <a:t>VENDITA</a:t>
            </a:r>
          </a:p>
        </p:txBody>
      </p:sp>
      <p:sp>
        <p:nvSpPr>
          <p:cNvPr id="7" name="object 7"/>
          <p:cNvSpPr txBox="1"/>
          <p:nvPr/>
        </p:nvSpPr>
        <p:spPr>
          <a:xfrm>
            <a:off x="3607943" y="2588658"/>
            <a:ext cx="2336801" cy="591554"/>
          </a:xfrm>
          <a:prstGeom prst="rect">
            <a:avLst/>
          </a:prstGeom>
        </p:spPr>
        <p:txBody>
          <a:bodyPr vert="horz" wrap="square" lIns="0" tIns="0" rIns="0" bIns="0" rtlCol="0">
            <a:spAutoFit/>
          </a:bodyPr>
          <a:lstStyle/>
          <a:p>
            <a:pPr marL="381000" marR="0">
              <a:lnSpc>
                <a:spcPts val="2197"/>
              </a:lnSpc>
              <a:spcBef>
                <a:spcPts val="0"/>
              </a:spcBef>
              <a:spcAft>
                <a:spcPts val="0"/>
              </a:spcAft>
            </a:pPr>
            <a:r>
              <a:rPr sz="1800" spc="-11" dirty="0">
                <a:solidFill>
                  <a:srgbClr val="000000"/>
                </a:solidFill>
                <a:latin typeface="Calibri"/>
                <a:cs typeface="Calibri"/>
              </a:rPr>
              <a:t>FARMACEUTICA</a:t>
            </a:r>
          </a:p>
          <a:p>
            <a:pPr marL="0" marR="0">
              <a:lnSpc>
                <a:spcPts val="2160"/>
              </a:lnSpc>
              <a:spcBef>
                <a:spcPts val="0"/>
              </a:spcBef>
              <a:spcAft>
                <a:spcPts val="0"/>
              </a:spcAft>
            </a:pPr>
            <a:r>
              <a:rPr sz="1800" dirty="0">
                <a:solidFill>
                  <a:srgbClr val="000000"/>
                </a:solidFill>
                <a:latin typeface="Calibri"/>
                <a:cs typeface="Calibri"/>
              </a:rPr>
              <a:t>Regolamento 726/2004</a:t>
            </a:r>
          </a:p>
        </p:txBody>
      </p:sp>
      <p:sp>
        <p:nvSpPr>
          <p:cNvPr id="8" name="object 8"/>
          <p:cNvSpPr txBox="1"/>
          <p:nvPr/>
        </p:nvSpPr>
        <p:spPr>
          <a:xfrm>
            <a:off x="7699248" y="2699274"/>
            <a:ext cx="579573" cy="317152"/>
          </a:xfrm>
          <a:prstGeom prst="rect">
            <a:avLst/>
          </a:prstGeom>
        </p:spPr>
        <p:txBody>
          <a:bodyPr vert="horz" wrap="square" lIns="0" tIns="0" rIns="0" bIns="0" rtlCol="0">
            <a:spAutoFit/>
          </a:bodyPr>
          <a:lstStyle/>
          <a:p>
            <a:pPr marL="0" marR="0">
              <a:lnSpc>
                <a:spcPts val="2197"/>
              </a:lnSpc>
              <a:spcBef>
                <a:spcPts val="0"/>
              </a:spcBef>
              <a:spcAft>
                <a:spcPts val="0"/>
              </a:spcAft>
            </a:pPr>
            <a:r>
              <a:rPr sz="1800" spc="-30" dirty="0">
                <a:solidFill>
                  <a:srgbClr val="000000"/>
                </a:solidFill>
                <a:latin typeface="Calibri"/>
                <a:cs typeface="Calibri"/>
              </a:rPr>
              <a:t>AIFA</a:t>
            </a:r>
          </a:p>
        </p:txBody>
      </p:sp>
      <p:sp>
        <p:nvSpPr>
          <p:cNvPr id="9" name="object 9"/>
          <p:cNvSpPr txBox="1"/>
          <p:nvPr/>
        </p:nvSpPr>
        <p:spPr>
          <a:xfrm>
            <a:off x="1010716" y="2747201"/>
            <a:ext cx="1320626" cy="293489"/>
          </a:xfrm>
          <a:prstGeom prst="rect">
            <a:avLst/>
          </a:prstGeom>
        </p:spPr>
        <p:txBody>
          <a:bodyPr vert="horz" wrap="square" lIns="0" tIns="0" rIns="0" bIns="0" rtlCol="0">
            <a:spAutoFit/>
          </a:bodyPr>
          <a:lstStyle/>
          <a:p>
            <a:pPr marL="0" marR="0">
              <a:lnSpc>
                <a:spcPts val="2010"/>
              </a:lnSpc>
              <a:spcBef>
                <a:spcPts val="0"/>
              </a:spcBef>
              <a:spcAft>
                <a:spcPts val="0"/>
              </a:spcAft>
            </a:pPr>
            <a:r>
              <a:rPr sz="1800" b="1" spc="-26" dirty="0">
                <a:solidFill>
                  <a:srgbClr val="0000FF"/>
                </a:solidFill>
                <a:latin typeface="Arial"/>
                <a:cs typeface="Arial"/>
              </a:rPr>
              <a:t>FARMACO</a:t>
            </a:r>
          </a:p>
        </p:txBody>
      </p:sp>
      <p:sp>
        <p:nvSpPr>
          <p:cNvPr id="10" name="object 10"/>
          <p:cNvSpPr txBox="1"/>
          <p:nvPr/>
        </p:nvSpPr>
        <p:spPr>
          <a:xfrm>
            <a:off x="10351897" y="2770358"/>
            <a:ext cx="1154640" cy="317524"/>
          </a:xfrm>
          <a:prstGeom prst="rect">
            <a:avLst/>
          </a:prstGeom>
        </p:spPr>
        <p:txBody>
          <a:bodyPr vert="horz" wrap="square" lIns="0" tIns="0" rIns="0" bIns="0" rtlCol="0">
            <a:spAutoFit/>
          </a:bodyPr>
          <a:lstStyle/>
          <a:p>
            <a:pPr marL="0" marR="0">
              <a:lnSpc>
                <a:spcPts val="2200"/>
              </a:lnSpc>
              <a:spcBef>
                <a:spcPts val="0"/>
              </a:spcBef>
              <a:spcAft>
                <a:spcPts val="0"/>
              </a:spcAft>
            </a:pPr>
            <a:r>
              <a:rPr sz="1800" spc="-15" dirty="0">
                <a:solidFill>
                  <a:srgbClr val="000000"/>
                </a:solidFill>
                <a:latin typeface="Calibri"/>
                <a:cs typeface="Calibri"/>
              </a:rPr>
              <a:t>FARMACIA</a:t>
            </a:r>
          </a:p>
        </p:txBody>
      </p:sp>
      <p:sp>
        <p:nvSpPr>
          <p:cNvPr id="11" name="object 11"/>
          <p:cNvSpPr txBox="1"/>
          <p:nvPr/>
        </p:nvSpPr>
        <p:spPr>
          <a:xfrm>
            <a:off x="3563112" y="4335416"/>
            <a:ext cx="2341378" cy="591554"/>
          </a:xfrm>
          <a:prstGeom prst="rect">
            <a:avLst/>
          </a:prstGeom>
        </p:spPr>
        <p:txBody>
          <a:bodyPr vert="horz" wrap="square" lIns="0" tIns="0" rIns="0" bIns="0" rtlCol="0">
            <a:spAutoFit/>
          </a:bodyPr>
          <a:lstStyle/>
          <a:p>
            <a:pPr marL="492506" marR="0">
              <a:lnSpc>
                <a:spcPts val="2197"/>
              </a:lnSpc>
              <a:spcBef>
                <a:spcPts val="0"/>
              </a:spcBef>
              <a:spcAft>
                <a:spcPts val="0"/>
              </a:spcAft>
            </a:pPr>
            <a:r>
              <a:rPr sz="1800" spc="-16" dirty="0">
                <a:solidFill>
                  <a:srgbClr val="000000"/>
                </a:solidFill>
                <a:latin typeface="Calibri"/>
                <a:cs typeface="Calibri"/>
              </a:rPr>
              <a:t>ALIMENTARE</a:t>
            </a:r>
          </a:p>
          <a:p>
            <a:pPr marL="0" marR="0">
              <a:lnSpc>
                <a:spcPts val="2159"/>
              </a:lnSpc>
              <a:spcBef>
                <a:spcPts val="0"/>
              </a:spcBef>
              <a:spcAft>
                <a:spcPts val="0"/>
              </a:spcAft>
            </a:pPr>
            <a:r>
              <a:rPr sz="1800" dirty="0">
                <a:solidFill>
                  <a:srgbClr val="000000"/>
                </a:solidFill>
                <a:latin typeface="Calibri"/>
                <a:cs typeface="Calibri"/>
              </a:rPr>
              <a:t>Regolamento 178/2002</a:t>
            </a:r>
          </a:p>
        </p:txBody>
      </p:sp>
      <p:sp>
        <p:nvSpPr>
          <p:cNvPr id="12" name="object 12"/>
          <p:cNvSpPr txBox="1"/>
          <p:nvPr/>
        </p:nvSpPr>
        <p:spPr>
          <a:xfrm>
            <a:off x="10387838" y="4371103"/>
            <a:ext cx="1153306" cy="317152"/>
          </a:xfrm>
          <a:prstGeom prst="rect">
            <a:avLst/>
          </a:prstGeom>
        </p:spPr>
        <p:txBody>
          <a:bodyPr vert="horz" wrap="square" lIns="0" tIns="0" rIns="0" bIns="0" rtlCol="0">
            <a:spAutoFit/>
          </a:bodyPr>
          <a:lstStyle/>
          <a:p>
            <a:pPr marL="0" marR="0">
              <a:lnSpc>
                <a:spcPts val="2197"/>
              </a:lnSpc>
              <a:spcBef>
                <a:spcPts val="0"/>
              </a:spcBef>
              <a:spcAft>
                <a:spcPts val="0"/>
              </a:spcAft>
            </a:pPr>
            <a:r>
              <a:rPr sz="1800" spc="-16" dirty="0">
                <a:solidFill>
                  <a:srgbClr val="000000"/>
                </a:solidFill>
                <a:latin typeface="Calibri"/>
                <a:cs typeface="Calibri"/>
              </a:rPr>
              <a:t>FARMACIA</a:t>
            </a:r>
          </a:p>
        </p:txBody>
      </p:sp>
      <p:sp>
        <p:nvSpPr>
          <p:cNvPr id="13" name="object 13"/>
          <p:cNvSpPr txBox="1"/>
          <p:nvPr/>
        </p:nvSpPr>
        <p:spPr>
          <a:xfrm>
            <a:off x="765962" y="4390962"/>
            <a:ext cx="1816112" cy="293489"/>
          </a:xfrm>
          <a:prstGeom prst="rect">
            <a:avLst/>
          </a:prstGeom>
        </p:spPr>
        <p:txBody>
          <a:bodyPr vert="horz" wrap="square" lIns="0" tIns="0" rIns="0" bIns="0" rtlCol="0">
            <a:spAutoFit/>
          </a:bodyPr>
          <a:lstStyle/>
          <a:p>
            <a:pPr marL="0" marR="0">
              <a:lnSpc>
                <a:spcPts val="2010"/>
              </a:lnSpc>
              <a:spcBef>
                <a:spcPts val="0"/>
              </a:spcBef>
              <a:spcAft>
                <a:spcPts val="0"/>
              </a:spcAft>
            </a:pPr>
            <a:r>
              <a:rPr sz="1800" b="1" spc="-19" dirty="0">
                <a:solidFill>
                  <a:srgbClr val="0000FF"/>
                </a:solidFill>
                <a:latin typeface="Arial"/>
                <a:cs typeface="Arial"/>
              </a:rPr>
              <a:t>INTEGRATORE</a:t>
            </a:r>
          </a:p>
        </p:txBody>
      </p:sp>
      <p:sp>
        <p:nvSpPr>
          <p:cNvPr id="14" name="object 14"/>
          <p:cNvSpPr txBox="1"/>
          <p:nvPr/>
        </p:nvSpPr>
        <p:spPr>
          <a:xfrm>
            <a:off x="6828155" y="4416786"/>
            <a:ext cx="2353572" cy="592144"/>
          </a:xfrm>
          <a:prstGeom prst="rect">
            <a:avLst/>
          </a:prstGeom>
        </p:spPr>
        <p:txBody>
          <a:bodyPr vert="horz" wrap="square" lIns="0" tIns="0" rIns="0" bIns="0" rtlCol="0">
            <a:spAutoFit/>
          </a:bodyPr>
          <a:lstStyle/>
          <a:p>
            <a:pPr marL="0" marR="0">
              <a:lnSpc>
                <a:spcPts val="2200"/>
              </a:lnSpc>
              <a:spcBef>
                <a:spcPts val="0"/>
              </a:spcBef>
              <a:spcAft>
                <a:spcPts val="0"/>
              </a:spcAft>
            </a:pPr>
            <a:r>
              <a:rPr sz="1800" dirty="0">
                <a:solidFill>
                  <a:srgbClr val="000000"/>
                </a:solidFill>
                <a:latin typeface="Calibri"/>
                <a:cs typeface="Calibri"/>
              </a:rPr>
              <a:t>NOTIFICA</a:t>
            </a:r>
            <a:r>
              <a:rPr sz="1800" spc="-12" dirty="0">
                <a:solidFill>
                  <a:srgbClr val="000000"/>
                </a:solidFill>
                <a:latin typeface="Calibri"/>
                <a:cs typeface="Calibri"/>
              </a:rPr>
              <a:t> </a:t>
            </a:r>
            <a:r>
              <a:rPr sz="1800" dirty="0">
                <a:solidFill>
                  <a:srgbClr val="000000"/>
                </a:solidFill>
                <a:latin typeface="Calibri"/>
                <a:cs typeface="Calibri"/>
              </a:rPr>
              <a:t>al MINISTERO</a:t>
            </a:r>
          </a:p>
          <a:p>
            <a:pPr marL="501395" marR="0">
              <a:lnSpc>
                <a:spcPts val="2163"/>
              </a:lnSpc>
              <a:spcBef>
                <a:spcPts val="0"/>
              </a:spcBef>
              <a:spcAft>
                <a:spcPts val="0"/>
              </a:spcAft>
            </a:pPr>
            <a:r>
              <a:rPr sz="1800" dirty="0">
                <a:solidFill>
                  <a:srgbClr val="000000"/>
                </a:solidFill>
                <a:latin typeface="Calibri"/>
                <a:cs typeface="Calibri"/>
              </a:rPr>
              <a:t>della</a:t>
            </a:r>
            <a:r>
              <a:rPr sz="1800" spc="13" dirty="0">
                <a:solidFill>
                  <a:srgbClr val="000000"/>
                </a:solidFill>
                <a:latin typeface="Calibri"/>
                <a:cs typeface="Calibri"/>
              </a:rPr>
              <a:t> </a:t>
            </a:r>
            <a:r>
              <a:rPr sz="1800" dirty="0">
                <a:solidFill>
                  <a:srgbClr val="000000"/>
                </a:solidFill>
                <a:latin typeface="Calibri"/>
                <a:cs typeface="Calibri"/>
              </a:rPr>
              <a:t>SALUTE</a:t>
            </a:r>
          </a:p>
        </p:txBody>
      </p:sp>
      <p:sp>
        <p:nvSpPr>
          <p:cNvPr id="15" name="object 15"/>
          <p:cNvSpPr txBox="1"/>
          <p:nvPr/>
        </p:nvSpPr>
        <p:spPr>
          <a:xfrm>
            <a:off x="10005314" y="4645422"/>
            <a:ext cx="1906436" cy="866047"/>
          </a:xfrm>
          <a:prstGeom prst="rect">
            <a:avLst/>
          </a:prstGeom>
        </p:spPr>
        <p:txBody>
          <a:bodyPr vert="horz" wrap="square" lIns="0" tIns="0" rIns="0" bIns="0" rtlCol="0">
            <a:spAutoFit/>
          </a:bodyPr>
          <a:lstStyle/>
          <a:p>
            <a:pPr marL="138683" marR="0">
              <a:lnSpc>
                <a:spcPts val="2197"/>
              </a:lnSpc>
              <a:spcBef>
                <a:spcPts val="0"/>
              </a:spcBef>
              <a:spcAft>
                <a:spcPts val="0"/>
              </a:spcAft>
            </a:pPr>
            <a:r>
              <a:rPr sz="1800" spc="-23" dirty="0">
                <a:solidFill>
                  <a:srgbClr val="000000"/>
                </a:solidFill>
                <a:latin typeface="Calibri"/>
                <a:cs typeface="Calibri"/>
              </a:rPr>
              <a:t>PARAFARMACIA</a:t>
            </a:r>
          </a:p>
          <a:p>
            <a:pPr marL="114300" marR="0">
              <a:lnSpc>
                <a:spcPts val="2160"/>
              </a:lnSpc>
              <a:spcBef>
                <a:spcPts val="0"/>
              </a:spcBef>
              <a:spcAft>
                <a:spcPts val="0"/>
              </a:spcAft>
            </a:pPr>
            <a:r>
              <a:rPr sz="1800" spc="-21" dirty="0">
                <a:solidFill>
                  <a:srgbClr val="000000"/>
                </a:solidFill>
                <a:latin typeface="Calibri"/>
                <a:cs typeface="Calibri"/>
              </a:rPr>
              <a:t>SUPERMERCATO</a:t>
            </a:r>
          </a:p>
          <a:p>
            <a:pPr marL="0" marR="0">
              <a:lnSpc>
                <a:spcPts val="2161"/>
              </a:lnSpc>
              <a:spcBef>
                <a:spcPts val="0"/>
              </a:spcBef>
              <a:spcAft>
                <a:spcPts val="0"/>
              </a:spcAft>
            </a:pPr>
            <a:r>
              <a:rPr sz="1800" spc="-31" dirty="0">
                <a:solidFill>
                  <a:srgbClr val="000000"/>
                </a:solidFill>
                <a:latin typeface="Calibri"/>
                <a:cs typeface="Calibri"/>
              </a:rPr>
              <a:t>MERCATO</a:t>
            </a:r>
            <a:r>
              <a:rPr sz="1800" spc="30" dirty="0">
                <a:solidFill>
                  <a:srgbClr val="000000"/>
                </a:solidFill>
                <a:latin typeface="Calibri"/>
                <a:cs typeface="Calibri"/>
              </a:rPr>
              <a:t> </a:t>
            </a:r>
            <a:r>
              <a:rPr sz="1800" dirty="0">
                <a:solidFill>
                  <a:srgbClr val="000000"/>
                </a:solidFill>
                <a:latin typeface="Calibri"/>
                <a:cs typeface="Calibri"/>
              </a:rPr>
              <a:t>ON-LINE</a:t>
            </a:r>
          </a:p>
        </p:txBody>
      </p:sp>
      <p:sp>
        <p:nvSpPr>
          <p:cNvPr id="16" name="CasellaDiTesto 15">
            <a:extLst>
              <a:ext uri="{FF2B5EF4-FFF2-40B4-BE49-F238E27FC236}">
                <a16:creationId xmlns:a16="http://schemas.microsoft.com/office/drawing/2014/main" id="{5E79A668-CA46-B9BF-E826-AD47747A0E6D}"/>
              </a:ext>
            </a:extLst>
          </p:cNvPr>
          <p:cNvSpPr txBox="1"/>
          <p:nvPr/>
        </p:nvSpPr>
        <p:spPr>
          <a:xfrm>
            <a:off x="700529" y="6432697"/>
            <a:ext cx="3332864" cy="584775"/>
          </a:xfrm>
          <a:prstGeom prst="rect">
            <a:avLst/>
          </a:prstGeom>
          <a:noFill/>
        </p:spPr>
        <p:txBody>
          <a:bodyPr wrap="square" rtlCol="0">
            <a:spAutoFit/>
          </a:bodyPr>
          <a:lstStyle/>
          <a:p>
            <a:r>
              <a:rPr lang="it-IT" sz="1600" b="1" dirty="0">
                <a:solidFill>
                  <a:srgbClr val="FF0000"/>
                </a:solidFill>
                <a:latin typeface="Arial" panose="020B0604020202020204" pitchFamily="34" charset="0"/>
                <a:cs typeface="Arial" panose="020B0604020202020204" pitchFamily="34" charset="0"/>
              </a:rPr>
              <a:t>da Annalisa Maietti modificato</a:t>
            </a:r>
          </a:p>
          <a:p>
            <a:endParaRPr lang="it-IT" sz="1600" dirty="0">
              <a:solidFill>
                <a:srgbClr val="FF0000"/>
              </a:solidFill>
              <a:latin typeface="Arial" panose="020B0604020202020204" pitchFamily="34" charset="0"/>
              <a:cs typeface="Arial" panose="020B0604020202020204" pitchFamily="34" charset="0"/>
            </a:endParaRPr>
          </a:p>
        </p:txBody>
      </p:sp>
    </p:spTree>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1_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Wisp</Template>
  <TotalTime>404</TotalTime>
  <Words>7674</Words>
  <Application>Microsoft Office PowerPoint</Application>
  <PresentationFormat>Widescreen</PresentationFormat>
  <Paragraphs>638</Paragraphs>
  <Slides>53</Slides>
  <Notes>24</Notes>
  <HiddenSlides>0</HiddenSlides>
  <MMClips>0</MMClips>
  <ScaleCrop>false</ScaleCrop>
  <HeadingPairs>
    <vt:vector size="6" baseType="variant">
      <vt:variant>
        <vt:lpstr>Caratteri utilizzati</vt:lpstr>
      </vt:variant>
      <vt:variant>
        <vt:i4>12</vt:i4>
      </vt:variant>
      <vt:variant>
        <vt:lpstr>Tema</vt:lpstr>
      </vt:variant>
      <vt:variant>
        <vt:i4>2</vt:i4>
      </vt:variant>
      <vt:variant>
        <vt:lpstr>Titoli diapositive</vt:lpstr>
      </vt:variant>
      <vt:variant>
        <vt:i4>53</vt:i4>
      </vt:variant>
    </vt:vector>
  </HeadingPairs>
  <TitlesOfParts>
    <vt:vector size="67" baseType="lpstr">
      <vt:lpstr>Aptos</vt:lpstr>
      <vt:lpstr>Aptos Display</vt:lpstr>
      <vt:lpstr>Arial</vt:lpstr>
      <vt:lpstr>Arial Black</vt:lpstr>
      <vt:lpstr>Calibri</vt:lpstr>
      <vt:lpstr>Calibri Light</vt:lpstr>
      <vt:lpstr>Glober</vt:lpstr>
      <vt:lpstr>Symbol</vt:lpstr>
      <vt:lpstr>Tahoma</vt:lpstr>
      <vt:lpstr>Times New Roman</vt:lpstr>
      <vt:lpstr>URWPalladioL-Roma</vt:lpstr>
      <vt:lpstr>Wingdings</vt:lpstr>
      <vt:lpstr>Tema di Office</vt:lpstr>
      <vt:lpstr>1_Tema di Office</vt:lpstr>
      <vt:lpstr>Integrazione nutrizionale e nutraceutica</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GRAZIE</vt:lpstr>
      <vt:lpstr>Presentazione standard di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Integrazione nutrizionale e nutraceutica</dc:title>
  <dc:creator>Giovanni Antonio Checchia</dc:creator>
  <cp:lastModifiedBy>videorent vr</cp:lastModifiedBy>
  <cp:revision>32</cp:revision>
  <dcterms:created xsi:type="dcterms:W3CDTF">2025-05-25T22:32:26Z</dcterms:created>
  <dcterms:modified xsi:type="dcterms:W3CDTF">2025-05-27T09:41:32Z</dcterms:modified>
</cp:coreProperties>
</file>